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256" r:id="rId2"/>
    <p:sldId id="271" r:id="rId3"/>
    <p:sldId id="316" r:id="rId4"/>
    <p:sldId id="400" r:id="rId5"/>
    <p:sldId id="410" r:id="rId6"/>
    <p:sldId id="272" r:id="rId7"/>
    <p:sldId id="273" r:id="rId8"/>
    <p:sldId id="275" r:id="rId9"/>
    <p:sldId id="429" r:id="rId10"/>
    <p:sldId id="280" r:id="rId11"/>
    <p:sldId id="276" r:id="rId12"/>
    <p:sldId id="403" r:id="rId13"/>
    <p:sldId id="282" r:id="rId14"/>
    <p:sldId id="284" r:id="rId15"/>
    <p:sldId id="427" r:id="rId16"/>
    <p:sldId id="428" r:id="rId17"/>
    <p:sldId id="430" r:id="rId18"/>
    <p:sldId id="411" r:id="rId19"/>
    <p:sldId id="285" r:id="rId20"/>
    <p:sldId id="422" r:id="rId21"/>
    <p:sldId id="415" r:id="rId22"/>
    <p:sldId id="423" r:id="rId23"/>
    <p:sldId id="416" r:id="rId24"/>
    <p:sldId id="412" r:id="rId25"/>
    <p:sldId id="297" r:id="rId26"/>
    <p:sldId id="424" r:id="rId27"/>
    <p:sldId id="413" r:id="rId28"/>
    <p:sldId id="426" r:id="rId29"/>
    <p:sldId id="418" r:id="rId30"/>
    <p:sldId id="291" r:id="rId31"/>
    <p:sldId id="384" r:id="rId32"/>
    <p:sldId id="421" r:id="rId33"/>
    <p:sldId id="398" r:id="rId34"/>
    <p:sldId id="290" r:id="rId35"/>
    <p:sldId id="296" r:id="rId36"/>
    <p:sldId id="319" r:id="rId37"/>
    <p:sldId id="361" r:id="rId38"/>
    <p:sldId id="303" r:id="rId39"/>
    <p:sldId id="304" r:id="rId40"/>
    <p:sldId id="373" r:id="rId41"/>
    <p:sldId id="306" r:id="rId42"/>
    <p:sldId id="307" r:id="rId43"/>
    <p:sldId id="383" r:id="rId44"/>
    <p:sldId id="309" r:id="rId45"/>
    <p:sldId id="310" r:id="rId46"/>
    <p:sldId id="312" r:id="rId47"/>
    <p:sldId id="313" r:id="rId48"/>
    <p:sldId id="382" r:id="rId49"/>
    <p:sldId id="369" r:id="rId50"/>
    <p:sldId id="368" r:id="rId51"/>
    <p:sldId id="370" r:id="rId52"/>
    <p:sldId id="389" r:id="rId53"/>
    <p:sldId id="397" r:id="rId54"/>
    <p:sldId id="432" r:id="rId55"/>
    <p:sldId id="399" r:id="rId56"/>
    <p:sldId id="433" r:id="rId57"/>
    <p:sldId id="320" r:id="rId58"/>
    <p:sldId id="322" r:id="rId59"/>
    <p:sldId id="323" r:id="rId60"/>
    <p:sldId id="353" r:id="rId61"/>
    <p:sldId id="325" r:id="rId62"/>
    <p:sldId id="327" r:id="rId63"/>
    <p:sldId id="355" r:id="rId64"/>
    <p:sldId id="328" r:id="rId65"/>
    <p:sldId id="329" r:id="rId66"/>
    <p:sldId id="356" r:id="rId67"/>
    <p:sldId id="330" r:id="rId68"/>
    <p:sldId id="331" r:id="rId69"/>
    <p:sldId id="332" r:id="rId70"/>
    <p:sldId id="357" r:id="rId71"/>
    <p:sldId id="333" r:id="rId72"/>
    <p:sldId id="358" r:id="rId73"/>
    <p:sldId id="335" r:id="rId74"/>
    <p:sldId id="336" r:id="rId75"/>
    <p:sldId id="359" r:id="rId76"/>
    <p:sldId id="341" r:id="rId77"/>
    <p:sldId id="362" r:id="rId78"/>
    <p:sldId id="337" r:id="rId79"/>
    <p:sldId id="338" r:id="rId80"/>
    <p:sldId id="340" r:id="rId81"/>
    <p:sldId id="363" r:id="rId82"/>
    <p:sldId id="342" r:id="rId83"/>
    <p:sldId id="343" r:id="rId84"/>
    <p:sldId id="345" r:id="rId85"/>
    <p:sldId id="348" r:id="rId86"/>
    <p:sldId id="367" r:id="rId87"/>
    <p:sldId id="349" r:id="rId88"/>
    <p:sldId id="365" r:id="rId89"/>
    <p:sldId id="350" r:id="rId90"/>
    <p:sldId id="351" r:id="rId91"/>
    <p:sldId id="352" r:id="rId92"/>
    <p:sldId id="366" r:id="rId93"/>
    <p:sldId id="360" r:id="rId94"/>
  </p:sldIdLst>
  <p:sldSz cx="12192000" cy="6858000"/>
  <p:notesSz cx="10234613" cy="7104063"/>
  <p:custDataLst>
    <p:tags r:id="rId9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150D5C-27BA-4455-A91D-97C09B035734}">
          <p14:sldIdLst>
            <p14:sldId id="256"/>
            <p14:sldId id="271"/>
          </p14:sldIdLst>
        </p14:section>
        <p14:section name="I Aufgabenstellung" id="{237FBA5E-2D41-45FD-AF54-5F4BABC7B004}">
          <p14:sldIdLst>
            <p14:sldId id="316"/>
            <p14:sldId id="400"/>
            <p14:sldId id="410"/>
            <p14:sldId id="272"/>
            <p14:sldId id="273"/>
            <p14:sldId id="275"/>
          </p14:sldIdLst>
        </p14:section>
        <p14:section name="II Preprocessing" id="{76C0CD49-8224-4A50-8732-4002F38673B6}">
          <p14:sldIdLst>
            <p14:sldId id="429"/>
            <p14:sldId id="280"/>
            <p14:sldId id="276"/>
            <p14:sldId id="403"/>
            <p14:sldId id="282"/>
            <p14:sldId id="284"/>
            <p14:sldId id="427"/>
            <p14:sldId id="428"/>
          </p14:sldIdLst>
        </p14:section>
        <p14:section name="III Modellauswahl &amp; Diskussion" id="{9CC870B0-B856-48E9-9524-A2FB939678DA}">
          <p14:sldIdLst>
            <p14:sldId id="430"/>
            <p14:sldId id="411"/>
            <p14:sldId id="285"/>
            <p14:sldId id="422"/>
            <p14:sldId id="415"/>
            <p14:sldId id="423"/>
            <p14:sldId id="416"/>
            <p14:sldId id="412"/>
            <p14:sldId id="297"/>
            <p14:sldId id="424"/>
            <p14:sldId id="413"/>
            <p14:sldId id="426"/>
            <p14:sldId id="418"/>
            <p14:sldId id="291"/>
            <p14:sldId id="384"/>
            <p14:sldId id="421"/>
            <p14:sldId id="398"/>
            <p14:sldId id="290"/>
            <p14:sldId id="296"/>
          </p14:sldIdLst>
        </p14:section>
        <p14:section name="IV Ergebnisse" id="{A0FC7598-568E-46B6-9E4B-E8287618933E}">
          <p14:sldIdLst>
            <p14:sldId id="319"/>
            <p14:sldId id="361"/>
            <p14:sldId id="303"/>
            <p14:sldId id="304"/>
            <p14:sldId id="373"/>
            <p14:sldId id="306"/>
            <p14:sldId id="307"/>
            <p14:sldId id="383"/>
            <p14:sldId id="309"/>
            <p14:sldId id="310"/>
            <p14:sldId id="312"/>
            <p14:sldId id="313"/>
            <p14:sldId id="382"/>
          </p14:sldIdLst>
        </p14:section>
        <p14:section name="V Summary &amp; Ausblick" id="{BA777A51-05B3-4414-9FC2-EE882FB2D7C7}">
          <p14:sldIdLst>
            <p14:sldId id="369"/>
            <p14:sldId id="368"/>
            <p14:sldId id="370"/>
          </p14:sldIdLst>
        </p14:section>
        <p14:section name="VI Quellenverzeichnis" id="{BAEBEBEF-B6F9-44A2-A867-74722982BBD1}">
          <p14:sldIdLst>
            <p14:sldId id="389"/>
            <p14:sldId id="397"/>
            <p14:sldId id="432"/>
            <p14:sldId id="399"/>
            <p14:sldId id="433"/>
          </p14:sldIdLst>
        </p14:section>
        <p14:section name="VII Anhang" id="{2CABC4F9-5550-4998-BB42-0444916DB5BE}">
          <p14:sldIdLst>
            <p14:sldId id="320"/>
            <p14:sldId id="322"/>
            <p14:sldId id="323"/>
            <p14:sldId id="353"/>
            <p14:sldId id="325"/>
            <p14:sldId id="327"/>
            <p14:sldId id="355"/>
            <p14:sldId id="328"/>
            <p14:sldId id="329"/>
            <p14:sldId id="356"/>
            <p14:sldId id="330"/>
            <p14:sldId id="331"/>
            <p14:sldId id="332"/>
            <p14:sldId id="357"/>
            <p14:sldId id="333"/>
            <p14:sldId id="358"/>
            <p14:sldId id="335"/>
            <p14:sldId id="336"/>
            <p14:sldId id="359"/>
            <p14:sldId id="341"/>
            <p14:sldId id="362"/>
            <p14:sldId id="337"/>
            <p14:sldId id="338"/>
            <p14:sldId id="340"/>
            <p14:sldId id="363"/>
            <p14:sldId id="342"/>
            <p14:sldId id="343"/>
            <p14:sldId id="345"/>
            <p14:sldId id="348"/>
            <p14:sldId id="367"/>
            <p14:sldId id="349"/>
            <p14:sldId id="365"/>
            <p14:sldId id="350"/>
            <p14:sldId id="351"/>
            <p14:sldId id="352"/>
            <p14:sldId id="366"/>
            <p14:sldId id="3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5"/>
          </a:solidFill>
        </a:fill>
      </a:tcStyle>
    </a:band1H>
    <a:band2H>
      <a:tcStyle>
        <a:tcBdr/>
      </a:tcStyle>
    </a:band2H>
    <a:band1V>
      <a:tcStyle>
        <a:tcBdr/>
        <a:fill>
          <a:solidFill>
            <a:schemeClr val="accent5"/>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635" autoAdjust="0"/>
    <p:restoredTop sz="94660"/>
  </p:normalViewPr>
  <p:slideViewPr>
    <p:cSldViewPr snapToGrid="0">
      <p:cViewPr varScale="1">
        <p:scale>
          <a:sx n="105" d="100"/>
          <a:sy n="105" d="100"/>
        </p:scale>
        <p:origin x="2946"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2" d="100"/>
          <a:sy n="82" d="100"/>
        </p:scale>
        <p:origin x="367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4434999" cy="356437"/>
          </a:xfrm>
          <a:prstGeom prst="rect">
            <a:avLst/>
          </a:prstGeom>
        </p:spPr>
        <p:txBody>
          <a:bodyPr vert="horz" lIns="94778" tIns="47388" rIns="94778" bIns="47388" rtlCol="0"/>
          <a:lstStyle>
            <a:lvl1pPr algn="l">
              <a:defRPr sz="1200"/>
            </a:lvl1pPr>
          </a:lstStyle>
          <a:p>
            <a:endParaRPr lang="de-DE"/>
          </a:p>
        </p:txBody>
      </p:sp>
      <p:sp>
        <p:nvSpPr>
          <p:cNvPr id="3" name="Date Placeholder 2"/>
          <p:cNvSpPr>
            <a:spLocks noGrp="1"/>
          </p:cNvSpPr>
          <p:nvPr>
            <p:ph type="dt" sz="quarter" idx="1"/>
          </p:nvPr>
        </p:nvSpPr>
        <p:spPr>
          <a:xfrm>
            <a:off x="5797249" y="0"/>
            <a:ext cx="4434999" cy="356437"/>
          </a:xfrm>
          <a:prstGeom prst="rect">
            <a:avLst/>
          </a:prstGeom>
        </p:spPr>
        <p:txBody>
          <a:bodyPr vert="horz" lIns="94778" tIns="47388" rIns="94778" bIns="47388" rtlCol="0"/>
          <a:lstStyle>
            <a:lvl1pPr algn="r">
              <a:defRPr sz="1200"/>
            </a:lvl1pPr>
          </a:lstStyle>
          <a:p>
            <a:fld id="{DF3581A5-E4C6-4927-B3C0-8FAA582B9D53}" type="datetimeFigureOut">
              <a:rPr lang="de-DE" smtClean="0"/>
              <a:t>07.10.2019</a:t>
            </a:fld>
            <a:endParaRPr lang="de-DE"/>
          </a:p>
        </p:txBody>
      </p:sp>
      <p:sp>
        <p:nvSpPr>
          <p:cNvPr id="4" name="Footer Placeholder 3"/>
          <p:cNvSpPr>
            <a:spLocks noGrp="1"/>
          </p:cNvSpPr>
          <p:nvPr>
            <p:ph type="ftr" sz="quarter" idx="2"/>
          </p:nvPr>
        </p:nvSpPr>
        <p:spPr>
          <a:xfrm>
            <a:off x="3" y="6747627"/>
            <a:ext cx="4434999" cy="356436"/>
          </a:xfrm>
          <a:prstGeom prst="rect">
            <a:avLst/>
          </a:prstGeom>
        </p:spPr>
        <p:txBody>
          <a:bodyPr vert="horz" lIns="94778" tIns="47388" rIns="94778" bIns="47388" rtlCol="0" anchor="b"/>
          <a:lstStyle>
            <a:lvl1pPr algn="l">
              <a:defRPr sz="1200"/>
            </a:lvl1pPr>
          </a:lstStyle>
          <a:p>
            <a:endParaRPr lang="de-DE"/>
          </a:p>
        </p:txBody>
      </p:sp>
      <p:sp>
        <p:nvSpPr>
          <p:cNvPr id="5" name="Slide Number Placeholder 4"/>
          <p:cNvSpPr>
            <a:spLocks noGrp="1"/>
          </p:cNvSpPr>
          <p:nvPr>
            <p:ph type="sldNum" sz="quarter" idx="3"/>
          </p:nvPr>
        </p:nvSpPr>
        <p:spPr>
          <a:xfrm>
            <a:off x="5797249" y="6747627"/>
            <a:ext cx="4434999" cy="356436"/>
          </a:xfrm>
          <a:prstGeom prst="rect">
            <a:avLst/>
          </a:prstGeom>
        </p:spPr>
        <p:txBody>
          <a:bodyPr vert="horz" lIns="94778" tIns="47388" rIns="94778" bIns="47388" rtlCol="0" anchor="b"/>
          <a:lstStyle>
            <a:lvl1pPr algn="r">
              <a:defRPr sz="1200"/>
            </a:lvl1pPr>
          </a:lstStyle>
          <a:p>
            <a:fld id="{9AAB3B58-435A-4CAB-BEDA-B203A898BBFC}" type="slidenum">
              <a:rPr lang="de-DE" smtClean="0"/>
              <a:t>‹Nr.›</a:t>
            </a:fld>
            <a:endParaRPr lang="de-DE"/>
          </a:p>
        </p:txBody>
      </p:sp>
    </p:spTree>
    <p:extLst>
      <p:ext uri="{BB962C8B-B14F-4D97-AF65-F5344CB8AC3E}">
        <p14:creationId xmlns:p14="http://schemas.microsoft.com/office/powerpoint/2010/main" val="77445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4434999" cy="356437"/>
          </a:xfrm>
          <a:prstGeom prst="rect">
            <a:avLst/>
          </a:prstGeom>
        </p:spPr>
        <p:txBody>
          <a:bodyPr vert="horz" lIns="94778" tIns="47388" rIns="94778" bIns="47388" rtlCol="0"/>
          <a:lstStyle>
            <a:lvl1pPr algn="l">
              <a:defRPr sz="1200"/>
            </a:lvl1pPr>
          </a:lstStyle>
          <a:p>
            <a:endParaRPr lang="de-DE"/>
          </a:p>
        </p:txBody>
      </p:sp>
      <p:sp>
        <p:nvSpPr>
          <p:cNvPr id="3" name="Datumsplatzhalter 2"/>
          <p:cNvSpPr>
            <a:spLocks noGrp="1"/>
          </p:cNvSpPr>
          <p:nvPr>
            <p:ph type="dt" idx="1"/>
          </p:nvPr>
        </p:nvSpPr>
        <p:spPr>
          <a:xfrm>
            <a:off x="5797249" y="0"/>
            <a:ext cx="4434999" cy="356437"/>
          </a:xfrm>
          <a:prstGeom prst="rect">
            <a:avLst/>
          </a:prstGeom>
        </p:spPr>
        <p:txBody>
          <a:bodyPr vert="horz" lIns="94778" tIns="47388" rIns="94778" bIns="47388" rtlCol="0"/>
          <a:lstStyle>
            <a:lvl1pPr algn="r">
              <a:defRPr sz="1200"/>
            </a:lvl1pPr>
          </a:lstStyle>
          <a:p>
            <a:fld id="{C9ACC0F7-209C-4EE4-A1D5-BFF0CBCA9BC3}" type="datetimeFigureOut">
              <a:rPr lang="de-DE" smtClean="0"/>
              <a:t>07.10.2019</a:t>
            </a:fld>
            <a:endParaRPr lang="de-DE"/>
          </a:p>
        </p:txBody>
      </p:sp>
      <p:sp>
        <p:nvSpPr>
          <p:cNvPr id="4" name="Folienbildplatzhalter 3"/>
          <p:cNvSpPr>
            <a:spLocks noGrp="1" noRot="1" noChangeAspect="1"/>
          </p:cNvSpPr>
          <p:nvPr>
            <p:ph type="sldImg" idx="2"/>
          </p:nvPr>
        </p:nvSpPr>
        <p:spPr>
          <a:xfrm>
            <a:off x="2986088" y="887413"/>
            <a:ext cx="4262437" cy="2397125"/>
          </a:xfrm>
          <a:prstGeom prst="rect">
            <a:avLst/>
          </a:prstGeom>
          <a:noFill/>
          <a:ln w="12700">
            <a:solidFill>
              <a:prstClr val="black"/>
            </a:solidFill>
          </a:ln>
        </p:spPr>
        <p:txBody>
          <a:bodyPr vert="horz" lIns="94778" tIns="47388" rIns="94778" bIns="47388" rtlCol="0" anchor="ctr"/>
          <a:lstStyle/>
          <a:p>
            <a:endParaRPr lang="de-DE"/>
          </a:p>
        </p:txBody>
      </p:sp>
      <p:sp>
        <p:nvSpPr>
          <p:cNvPr id="5" name="Notizenplatzhalter 4"/>
          <p:cNvSpPr>
            <a:spLocks noGrp="1"/>
          </p:cNvSpPr>
          <p:nvPr>
            <p:ph type="body" sz="quarter" idx="3"/>
          </p:nvPr>
        </p:nvSpPr>
        <p:spPr>
          <a:xfrm>
            <a:off x="1023462" y="3418832"/>
            <a:ext cx="8187690" cy="2797225"/>
          </a:xfrm>
          <a:prstGeom prst="rect">
            <a:avLst/>
          </a:prstGeom>
        </p:spPr>
        <p:txBody>
          <a:bodyPr vert="horz" lIns="94778" tIns="47388" rIns="94778" bIns="47388"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6747627"/>
            <a:ext cx="4434999" cy="356436"/>
          </a:xfrm>
          <a:prstGeom prst="rect">
            <a:avLst/>
          </a:prstGeom>
        </p:spPr>
        <p:txBody>
          <a:bodyPr vert="horz" lIns="94778" tIns="47388" rIns="94778" bIns="47388" rtlCol="0" anchor="b"/>
          <a:lstStyle>
            <a:lvl1pPr algn="l">
              <a:defRPr sz="1200"/>
            </a:lvl1pPr>
          </a:lstStyle>
          <a:p>
            <a:endParaRPr lang="de-DE"/>
          </a:p>
        </p:txBody>
      </p:sp>
      <p:sp>
        <p:nvSpPr>
          <p:cNvPr id="7" name="Foliennummernplatzhalter 6"/>
          <p:cNvSpPr>
            <a:spLocks noGrp="1"/>
          </p:cNvSpPr>
          <p:nvPr>
            <p:ph type="sldNum" sz="quarter" idx="5"/>
          </p:nvPr>
        </p:nvSpPr>
        <p:spPr>
          <a:xfrm>
            <a:off x="5797249" y="6747627"/>
            <a:ext cx="4434999" cy="356436"/>
          </a:xfrm>
          <a:prstGeom prst="rect">
            <a:avLst/>
          </a:prstGeom>
        </p:spPr>
        <p:txBody>
          <a:bodyPr vert="horz" lIns="94778" tIns="47388" rIns="94778" bIns="47388" rtlCol="0" anchor="b"/>
          <a:lstStyle>
            <a:lvl1pPr algn="r">
              <a:defRPr sz="1200"/>
            </a:lvl1pPr>
          </a:lstStyle>
          <a:p>
            <a:fld id="{845B7A2B-9D63-4AB1-9A7A-EE5F31796489}" type="slidenum">
              <a:rPr lang="de-DE" smtClean="0"/>
              <a:t>‹Nr.›</a:t>
            </a:fld>
            <a:endParaRPr lang="de-DE"/>
          </a:p>
        </p:txBody>
      </p:sp>
    </p:spTree>
    <p:extLst>
      <p:ext uri="{BB962C8B-B14F-4D97-AF65-F5344CB8AC3E}">
        <p14:creationId xmlns:p14="http://schemas.microsoft.com/office/powerpoint/2010/main" val="42322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45B7A2B-9D63-4AB1-9A7A-EE5F31796489}" type="slidenum">
              <a:rPr lang="de-DE" smtClean="0"/>
              <a:t>1</a:t>
            </a:fld>
            <a:endParaRPr lang="de-DE"/>
          </a:p>
        </p:txBody>
      </p:sp>
    </p:spTree>
    <p:extLst>
      <p:ext uri="{BB962C8B-B14F-4D97-AF65-F5344CB8AC3E}">
        <p14:creationId xmlns:p14="http://schemas.microsoft.com/office/powerpoint/2010/main" val="394980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10</a:t>
            </a:fld>
            <a:endParaRPr lang="de-DE"/>
          </a:p>
        </p:txBody>
      </p:sp>
    </p:spTree>
    <p:extLst>
      <p:ext uri="{BB962C8B-B14F-4D97-AF65-F5344CB8AC3E}">
        <p14:creationId xmlns:p14="http://schemas.microsoft.com/office/powerpoint/2010/main" val="3705197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11</a:t>
            </a:fld>
            <a:endParaRPr lang="de-DE"/>
          </a:p>
        </p:txBody>
      </p:sp>
    </p:spTree>
    <p:extLst>
      <p:ext uri="{BB962C8B-B14F-4D97-AF65-F5344CB8AC3E}">
        <p14:creationId xmlns:p14="http://schemas.microsoft.com/office/powerpoint/2010/main" val="3234308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12</a:t>
            </a:fld>
            <a:endParaRPr lang="de-DE"/>
          </a:p>
        </p:txBody>
      </p:sp>
    </p:spTree>
    <p:extLst>
      <p:ext uri="{BB962C8B-B14F-4D97-AF65-F5344CB8AC3E}">
        <p14:creationId xmlns:p14="http://schemas.microsoft.com/office/powerpoint/2010/main" val="284058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13</a:t>
            </a:fld>
            <a:endParaRPr lang="de-DE"/>
          </a:p>
        </p:txBody>
      </p:sp>
    </p:spTree>
    <p:extLst>
      <p:ext uri="{BB962C8B-B14F-4D97-AF65-F5344CB8AC3E}">
        <p14:creationId xmlns:p14="http://schemas.microsoft.com/office/powerpoint/2010/main" val="399088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14</a:t>
            </a:fld>
            <a:endParaRPr lang="de-DE"/>
          </a:p>
        </p:txBody>
      </p:sp>
    </p:spTree>
    <p:extLst>
      <p:ext uri="{BB962C8B-B14F-4D97-AF65-F5344CB8AC3E}">
        <p14:creationId xmlns:p14="http://schemas.microsoft.com/office/powerpoint/2010/main" val="18080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15</a:t>
            </a:fld>
            <a:endParaRPr lang="de-DE"/>
          </a:p>
        </p:txBody>
      </p:sp>
    </p:spTree>
    <p:extLst>
      <p:ext uri="{BB962C8B-B14F-4D97-AF65-F5344CB8AC3E}">
        <p14:creationId xmlns:p14="http://schemas.microsoft.com/office/powerpoint/2010/main" val="1253232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16</a:t>
            </a:fld>
            <a:endParaRPr lang="de-DE"/>
          </a:p>
        </p:txBody>
      </p:sp>
    </p:spTree>
    <p:extLst>
      <p:ext uri="{BB962C8B-B14F-4D97-AF65-F5344CB8AC3E}">
        <p14:creationId xmlns:p14="http://schemas.microsoft.com/office/powerpoint/2010/main" val="1341898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17</a:t>
            </a:fld>
            <a:endParaRPr lang="de-DE"/>
          </a:p>
        </p:txBody>
      </p:sp>
    </p:spTree>
    <p:extLst>
      <p:ext uri="{BB962C8B-B14F-4D97-AF65-F5344CB8AC3E}">
        <p14:creationId xmlns:p14="http://schemas.microsoft.com/office/powerpoint/2010/main" val="416025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18</a:t>
            </a:fld>
            <a:endParaRPr lang="de-DE"/>
          </a:p>
        </p:txBody>
      </p:sp>
    </p:spTree>
    <p:extLst>
      <p:ext uri="{BB962C8B-B14F-4D97-AF65-F5344CB8AC3E}">
        <p14:creationId xmlns:p14="http://schemas.microsoft.com/office/powerpoint/2010/main" val="791528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19</a:t>
            </a:fld>
            <a:endParaRPr lang="de-DE"/>
          </a:p>
        </p:txBody>
      </p:sp>
    </p:spTree>
    <p:extLst>
      <p:ext uri="{BB962C8B-B14F-4D97-AF65-F5344CB8AC3E}">
        <p14:creationId xmlns:p14="http://schemas.microsoft.com/office/powerpoint/2010/main" val="343799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a:t>
            </a:fld>
            <a:endParaRPr lang="de-DE"/>
          </a:p>
        </p:txBody>
      </p:sp>
    </p:spTree>
    <p:extLst>
      <p:ext uri="{BB962C8B-B14F-4D97-AF65-F5344CB8AC3E}">
        <p14:creationId xmlns:p14="http://schemas.microsoft.com/office/powerpoint/2010/main" val="1857547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20</a:t>
            </a:fld>
            <a:endParaRPr lang="de-DE"/>
          </a:p>
        </p:txBody>
      </p:sp>
    </p:spTree>
    <p:extLst>
      <p:ext uri="{BB962C8B-B14F-4D97-AF65-F5344CB8AC3E}">
        <p14:creationId xmlns:p14="http://schemas.microsoft.com/office/powerpoint/2010/main" val="129703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21</a:t>
            </a:fld>
            <a:endParaRPr lang="de-DE"/>
          </a:p>
        </p:txBody>
      </p:sp>
    </p:spTree>
    <p:extLst>
      <p:ext uri="{BB962C8B-B14F-4D97-AF65-F5344CB8AC3E}">
        <p14:creationId xmlns:p14="http://schemas.microsoft.com/office/powerpoint/2010/main" val="120314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22</a:t>
            </a:fld>
            <a:endParaRPr lang="de-DE"/>
          </a:p>
        </p:txBody>
      </p:sp>
    </p:spTree>
    <p:extLst>
      <p:ext uri="{BB962C8B-B14F-4D97-AF65-F5344CB8AC3E}">
        <p14:creationId xmlns:p14="http://schemas.microsoft.com/office/powerpoint/2010/main" val="381109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23</a:t>
            </a:fld>
            <a:endParaRPr lang="de-DE"/>
          </a:p>
        </p:txBody>
      </p:sp>
    </p:spTree>
    <p:extLst>
      <p:ext uri="{BB962C8B-B14F-4D97-AF65-F5344CB8AC3E}">
        <p14:creationId xmlns:p14="http://schemas.microsoft.com/office/powerpoint/2010/main" val="2627962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24</a:t>
            </a:fld>
            <a:endParaRPr lang="de-DE"/>
          </a:p>
        </p:txBody>
      </p:sp>
    </p:spTree>
    <p:extLst>
      <p:ext uri="{BB962C8B-B14F-4D97-AF65-F5344CB8AC3E}">
        <p14:creationId xmlns:p14="http://schemas.microsoft.com/office/powerpoint/2010/main" val="457893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25</a:t>
            </a:fld>
            <a:endParaRPr lang="de-DE"/>
          </a:p>
        </p:txBody>
      </p:sp>
    </p:spTree>
    <p:extLst>
      <p:ext uri="{BB962C8B-B14F-4D97-AF65-F5344CB8AC3E}">
        <p14:creationId xmlns:p14="http://schemas.microsoft.com/office/powerpoint/2010/main" val="3849826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26</a:t>
            </a:fld>
            <a:endParaRPr lang="de-DE"/>
          </a:p>
        </p:txBody>
      </p:sp>
    </p:spTree>
    <p:extLst>
      <p:ext uri="{BB962C8B-B14F-4D97-AF65-F5344CB8AC3E}">
        <p14:creationId xmlns:p14="http://schemas.microsoft.com/office/powerpoint/2010/main" val="2183032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27</a:t>
            </a:fld>
            <a:endParaRPr lang="de-DE"/>
          </a:p>
        </p:txBody>
      </p:sp>
    </p:spTree>
    <p:extLst>
      <p:ext uri="{BB962C8B-B14F-4D97-AF65-F5344CB8AC3E}">
        <p14:creationId xmlns:p14="http://schemas.microsoft.com/office/powerpoint/2010/main" val="385678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28</a:t>
            </a:fld>
            <a:endParaRPr lang="de-DE"/>
          </a:p>
        </p:txBody>
      </p:sp>
    </p:spTree>
    <p:extLst>
      <p:ext uri="{BB962C8B-B14F-4D97-AF65-F5344CB8AC3E}">
        <p14:creationId xmlns:p14="http://schemas.microsoft.com/office/powerpoint/2010/main" val="2234386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29</a:t>
            </a:fld>
            <a:endParaRPr lang="de-DE"/>
          </a:p>
        </p:txBody>
      </p:sp>
    </p:spTree>
    <p:extLst>
      <p:ext uri="{BB962C8B-B14F-4D97-AF65-F5344CB8AC3E}">
        <p14:creationId xmlns:p14="http://schemas.microsoft.com/office/powerpoint/2010/main" val="158547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a:t>
            </a:fld>
            <a:endParaRPr lang="de-DE"/>
          </a:p>
        </p:txBody>
      </p:sp>
    </p:spTree>
    <p:extLst>
      <p:ext uri="{BB962C8B-B14F-4D97-AF65-F5344CB8AC3E}">
        <p14:creationId xmlns:p14="http://schemas.microsoft.com/office/powerpoint/2010/main" val="3273379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30</a:t>
            </a:fld>
            <a:endParaRPr lang="de-DE"/>
          </a:p>
        </p:txBody>
      </p:sp>
    </p:spTree>
    <p:extLst>
      <p:ext uri="{BB962C8B-B14F-4D97-AF65-F5344CB8AC3E}">
        <p14:creationId xmlns:p14="http://schemas.microsoft.com/office/powerpoint/2010/main" val="3873422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31</a:t>
            </a:fld>
            <a:endParaRPr lang="de-DE"/>
          </a:p>
        </p:txBody>
      </p:sp>
    </p:spTree>
    <p:extLst>
      <p:ext uri="{BB962C8B-B14F-4D97-AF65-F5344CB8AC3E}">
        <p14:creationId xmlns:p14="http://schemas.microsoft.com/office/powerpoint/2010/main" val="1588625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32</a:t>
            </a:fld>
            <a:endParaRPr lang="de-DE"/>
          </a:p>
        </p:txBody>
      </p:sp>
    </p:spTree>
    <p:extLst>
      <p:ext uri="{BB962C8B-B14F-4D97-AF65-F5344CB8AC3E}">
        <p14:creationId xmlns:p14="http://schemas.microsoft.com/office/powerpoint/2010/main" val="353772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33</a:t>
            </a:fld>
            <a:endParaRPr lang="de-DE"/>
          </a:p>
        </p:txBody>
      </p:sp>
    </p:spTree>
    <p:extLst>
      <p:ext uri="{BB962C8B-B14F-4D97-AF65-F5344CB8AC3E}">
        <p14:creationId xmlns:p14="http://schemas.microsoft.com/office/powerpoint/2010/main" val="4088298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34</a:t>
            </a:fld>
            <a:endParaRPr lang="de-DE"/>
          </a:p>
        </p:txBody>
      </p:sp>
    </p:spTree>
    <p:extLst>
      <p:ext uri="{BB962C8B-B14F-4D97-AF65-F5344CB8AC3E}">
        <p14:creationId xmlns:p14="http://schemas.microsoft.com/office/powerpoint/2010/main" val="66218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35</a:t>
            </a:fld>
            <a:endParaRPr lang="de-DE"/>
          </a:p>
        </p:txBody>
      </p:sp>
    </p:spTree>
    <p:extLst>
      <p:ext uri="{BB962C8B-B14F-4D97-AF65-F5344CB8AC3E}">
        <p14:creationId xmlns:p14="http://schemas.microsoft.com/office/powerpoint/2010/main" val="2908533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36</a:t>
            </a:fld>
            <a:endParaRPr lang="de-DE"/>
          </a:p>
        </p:txBody>
      </p:sp>
    </p:spTree>
    <p:extLst>
      <p:ext uri="{BB962C8B-B14F-4D97-AF65-F5344CB8AC3E}">
        <p14:creationId xmlns:p14="http://schemas.microsoft.com/office/powerpoint/2010/main" val="1808383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37</a:t>
            </a:fld>
            <a:endParaRPr lang="de-DE"/>
          </a:p>
        </p:txBody>
      </p:sp>
    </p:spTree>
    <p:extLst>
      <p:ext uri="{BB962C8B-B14F-4D97-AF65-F5344CB8AC3E}">
        <p14:creationId xmlns:p14="http://schemas.microsoft.com/office/powerpoint/2010/main" val="3177085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38</a:t>
            </a:fld>
            <a:endParaRPr lang="de-DE"/>
          </a:p>
        </p:txBody>
      </p:sp>
    </p:spTree>
    <p:extLst>
      <p:ext uri="{BB962C8B-B14F-4D97-AF65-F5344CB8AC3E}">
        <p14:creationId xmlns:p14="http://schemas.microsoft.com/office/powerpoint/2010/main" val="2823249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39</a:t>
            </a:fld>
            <a:endParaRPr lang="de-DE"/>
          </a:p>
        </p:txBody>
      </p:sp>
    </p:spTree>
    <p:extLst>
      <p:ext uri="{BB962C8B-B14F-4D97-AF65-F5344CB8AC3E}">
        <p14:creationId xmlns:p14="http://schemas.microsoft.com/office/powerpoint/2010/main" val="115905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4</a:t>
            </a:fld>
            <a:endParaRPr lang="de-DE"/>
          </a:p>
        </p:txBody>
      </p:sp>
    </p:spTree>
    <p:extLst>
      <p:ext uri="{BB962C8B-B14F-4D97-AF65-F5344CB8AC3E}">
        <p14:creationId xmlns:p14="http://schemas.microsoft.com/office/powerpoint/2010/main" val="831970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40</a:t>
            </a:fld>
            <a:endParaRPr lang="de-DE"/>
          </a:p>
        </p:txBody>
      </p:sp>
    </p:spTree>
    <p:extLst>
      <p:ext uri="{BB962C8B-B14F-4D97-AF65-F5344CB8AC3E}">
        <p14:creationId xmlns:p14="http://schemas.microsoft.com/office/powerpoint/2010/main" val="1424432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41</a:t>
            </a:fld>
            <a:endParaRPr lang="de-DE"/>
          </a:p>
        </p:txBody>
      </p:sp>
    </p:spTree>
    <p:extLst>
      <p:ext uri="{BB962C8B-B14F-4D97-AF65-F5344CB8AC3E}">
        <p14:creationId xmlns:p14="http://schemas.microsoft.com/office/powerpoint/2010/main" val="3948079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42</a:t>
            </a:fld>
            <a:endParaRPr lang="de-DE"/>
          </a:p>
        </p:txBody>
      </p:sp>
    </p:spTree>
    <p:extLst>
      <p:ext uri="{BB962C8B-B14F-4D97-AF65-F5344CB8AC3E}">
        <p14:creationId xmlns:p14="http://schemas.microsoft.com/office/powerpoint/2010/main" val="3060854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43</a:t>
            </a:fld>
            <a:endParaRPr lang="de-DE"/>
          </a:p>
        </p:txBody>
      </p:sp>
    </p:spTree>
    <p:extLst>
      <p:ext uri="{BB962C8B-B14F-4D97-AF65-F5344CB8AC3E}">
        <p14:creationId xmlns:p14="http://schemas.microsoft.com/office/powerpoint/2010/main" val="1726829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44</a:t>
            </a:fld>
            <a:endParaRPr lang="de-DE"/>
          </a:p>
        </p:txBody>
      </p:sp>
    </p:spTree>
    <p:extLst>
      <p:ext uri="{BB962C8B-B14F-4D97-AF65-F5344CB8AC3E}">
        <p14:creationId xmlns:p14="http://schemas.microsoft.com/office/powerpoint/2010/main" val="3684765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45</a:t>
            </a:fld>
            <a:endParaRPr lang="de-DE"/>
          </a:p>
        </p:txBody>
      </p:sp>
    </p:spTree>
    <p:extLst>
      <p:ext uri="{BB962C8B-B14F-4D97-AF65-F5344CB8AC3E}">
        <p14:creationId xmlns:p14="http://schemas.microsoft.com/office/powerpoint/2010/main" val="1688878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46</a:t>
            </a:fld>
            <a:endParaRPr lang="de-DE"/>
          </a:p>
        </p:txBody>
      </p:sp>
    </p:spTree>
    <p:extLst>
      <p:ext uri="{BB962C8B-B14F-4D97-AF65-F5344CB8AC3E}">
        <p14:creationId xmlns:p14="http://schemas.microsoft.com/office/powerpoint/2010/main" val="2089390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47</a:t>
            </a:fld>
            <a:endParaRPr lang="de-DE"/>
          </a:p>
        </p:txBody>
      </p:sp>
    </p:spTree>
    <p:extLst>
      <p:ext uri="{BB962C8B-B14F-4D97-AF65-F5344CB8AC3E}">
        <p14:creationId xmlns:p14="http://schemas.microsoft.com/office/powerpoint/2010/main" val="2440806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48</a:t>
            </a:fld>
            <a:endParaRPr lang="de-DE"/>
          </a:p>
        </p:txBody>
      </p:sp>
    </p:spTree>
    <p:extLst>
      <p:ext uri="{BB962C8B-B14F-4D97-AF65-F5344CB8AC3E}">
        <p14:creationId xmlns:p14="http://schemas.microsoft.com/office/powerpoint/2010/main" val="4021469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49</a:t>
            </a:fld>
            <a:endParaRPr lang="de-DE"/>
          </a:p>
        </p:txBody>
      </p:sp>
    </p:spTree>
    <p:extLst>
      <p:ext uri="{BB962C8B-B14F-4D97-AF65-F5344CB8AC3E}">
        <p14:creationId xmlns:p14="http://schemas.microsoft.com/office/powerpoint/2010/main" val="380138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a:t>
            </a:fld>
            <a:endParaRPr lang="de-DE"/>
          </a:p>
        </p:txBody>
      </p:sp>
    </p:spTree>
    <p:extLst>
      <p:ext uri="{BB962C8B-B14F-4D97-AF65-F5344CB8AC3E}">
        <p14:creationId xmlns:p14="http://schemas.microsoft.com/office/powerpoint/2010/main" val="182434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50</a:t>
            </a:fld>
            <a:endParaRPr lang="de-DE"/>
          </a:p>
        </p:txBody>
      </p:sp>
    </p:spTree>
    <p:extLst>
      <p:ext uri="{BB962C8B-B14F-4D97-AF65-F5344CB8AC3E}">
        <p14:creationId xmlns:p14="http://schemas.microsoft.com/office/powerpoint/2010/main" val="3782148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51</a:t>
            </a:fld>
            <a:endParaRPr lang="de-DE"/>
          </a:p>
        </p:txBody>
      </p:sp>
    </p:spTree>
    <p:extLst>
      <p:ext uri="{BB962C8B-B14F-4D97-AF65-F5344CB8AC3E}">
        <p14:creationId xmlns:p14="http://schemas.microsoft.com/office/powerpoint/2010/main" val="3042456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52</a:t>
            </a:fld>
            <a:endParaRPr lang="de-DE"/>
          </a:p>
        </p:txBody>
      </p:sp>
    </p:spTree>
    <p:extLst>
      <p:ext uri="{BB962C8B-B14F-4D97-AF65-F5344CB8AC3E}">
        <p14:creationId xmlns:p14="http://schemas.microsoft.com/office/powerpoint/2010/main" val="2470346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53</a:t>
            </a:fld>
            <a:endParaRPr lang="de-DE"/>
          </a:p>
        </p:txBody>
      </p:sp>
    </p:spTree>
    <p:extLst>
      <p:ext uri="{BB962C8B-B14F-4D97-AF65-F5344CB8AC3E}">
        <p14:creationId xmlns:p14="http://schemas.microsoft.com/office/powerpoint/2010/main" val="21890052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54</a:t>
            </a:fld>
            <a:endParaRPr lang="de-DE"/>
          </a:p>
        </p:txBody>
      </p:sp>
    </p:spTree>
    <p:extLst>
      <p:ext uri="{BB962C8B-B14F-4D97-AF65-F5344CB8AC3E}">
        <p14:creationId xmlns:p14="http://schemas.microsoft.com/office/powerpoint/2010/main" val="383944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55</a:t>
            </a:fld>
            <a:endParaRPr lang="de-DE"/>
          </a:p>
        </p:txBody>
      </p:sp>
    </p:spTree>
    <p:extLst>
      <p:ext uri="{BB962C8B-B14F-4D97-AF65-F5344CB8AC3E}">
        <p14:creationId xmlns:p14="http://schemas.microsoft.com/office/powerpoint/2010/main" val="321726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56</a:t>
            </a:fld>
            <a:endParaRPr lang="de-DE"/>
          </a:p>
        </p:txBody>
      </p:sp>
    </p:spTree>
    <p:extLst>
      <p:ext uri="{BB962C8B-B14F-4D97-AF65-F5344CB8AC3E}">
        <p14:creationId xmlns:p14="http://schemas.microsoft.com/office/powerpoint/2010/main" val="1081205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57</a:t>
            </a:fld>
            <a:endParaRPr lang="de-DE"/>
          </a:p>
        </p:txBody>
      </p:sp>
    </p:spTree>
    <p:extLst>
      <p:ext uri="{BB962C8B-B14F-4D97-AF65-F5344CB8AC3E}">
        <p14:creationId xmlns:p14="http://schemas.microsoft.com/office/powerpoint/2010/main" val="827763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58</a:t>
            </a:fld>
            <a:endParaRPr lang="de-DE"/>
          </a:p>
        </p:txBody>
      </p:sp>
    </p:spTree>
    <p:extLst>
      <p:ext uri="{BB962C8B-B14F-4D97-AF65-F5344CB8AC3E}">
        <p14:creationId xmlns:p14="http://schemas.microsoft.com/office/powerpoint/2010/main" val="27143519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59</a:t>
            </a:fld>
            <a:endParaRPr lang="de-DE"/>
          </a:p>
        </p:txBody>
      </p:sp>
    </p:spTree>
    <p:extLst>
      <p:ext uri="{BB962C8B-B14F-4D97-AF65-F5344CB8AC3E}">
        <p14:creationId xmlns:p14="http://schemas.microsoft.com/office/powerpoint/2010/main" val="43981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6</a:t>
            </a:fld>
            <a:endParaRPr lang="de-DE"/>
          </a:p>
        </p:txBody>
      </p:sp>
    </p:spTree>
    <p:extLst>
      <p:ext uri="{BB962C8B-B14F-4D97-AF65-F5344CB8AC3E}">
        <p14:creationId xmlns:p14="http://schemas.microsoft.com/office/powerpoint/2010/main" val="2610256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60</a:t>
            </a:fld>
            <a:endParaRPr lang="de-DE"/>
          </a:p>
        </p:txBody>
      </p:sp>
    </p:spTree>
    <p:extLst>
      <p:ext uri="{BB962C8B-B14F-4D97-AF65-F5344CB8AC3E}">
        <p14:creationId xmlns:p14="http://schemas.microsoft.com/office/powerpoint/2010/main" val="4224453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61</a:t>
            </a:fld>
            <a:endParaRPr lang="de-DE"/>
          </a:p>
        </p:txBody>
      </p:sp>
    </p:spTree>
    <p:extLst>
      <p:ext uri="{BB962C8B-B14F-4D97-AF65-F5344CB8AC3E}">
        <p14:creationId xmlns:p14="http://schemas.microsoft.com/office/powerpoint/2010/main" val="2373646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62</a:t>
            </a:fld>
            <a:endParaRPr lang="de-DE"/>
          </a:p>
        </p:txBody>
      </p:sp>
    </p:spTree>
    <p:extLst>
      <p:ext uri="{BB962C8B-B14F-4D97-AF65-F5344CB8AC3E}">
        <p14:creationId xmlns:p14="http://schemas.microsoft.com/office/powerpoint/2010/main" val="24918449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63</a:t>
            </a:fld>
            <a:endParaRPr lang="de-DE"/>
          </a:p>
        </p:txBody>
      </p:sp>
    </p:spTree>
    <p:extLst>
      <p:ext uri="{BB962C8B-B14F-4D97-AF65-F5344CB8AC3E}">
        <p14:creationId xmlns:p14="http://schemas.microsoft.com/office/powerpoint/2010/main" val="14657583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64</a:t>
            </a:fld>
            <a:endParaRPr lang="de-DE"/>
          </a:p>
        </p:txBody>
      </p:sp>
    </p:spTree>
    <p:extLst>
      <p:ext uri="{BB962C8B-B14F-4D97-AF65-F5344CB8AC3E}">
        <p14:creationId xmlns:p14="http://schemas.microsoft.com/office/powerpoint/2010/main" val="1280409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65</a:t>
            </a:fld>
            <a:endParaRPr lang="de-DE"/>
          </a:p>
        </p:txBody>
      </p:sp>
    </p:spTree>
    <p:extLst>
      <p:ext uri="{BB962C8B-B14F-4D97-AF65-F5344CB8AC3E}">
        <p14:creationId xmlns:p14="http://schemas.microsoft.com/office/powerpoint/2010/main" val="38864394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66</a:t>
            </a:fld>
            <a:endParaRPr lang="de-DE"/>
          </a:p>
        </p:txBody>
      </p:sp>
    </p:spTree>
    <p:extLst>
      <p:ext uri="{BB962C8B-B14F-4D97-AF65-F5344CB8AC3E}">
        <p14:creationId xmlns:p14="http://schemas.microsoft.com/office/powerpoint/2010/main" val="1392311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67</a:t>
            </a:fld>
            <a:endParaRPr lang="de-DE"/>
          </a:p>
        </p:txBody>
      </p:sp>
    </p:spTree>
    <p:extLst>
      <p:ext uri="{BB962C8B-B14F-4D97-AF65-F5344CB8AC3E}">
        <p14:creationId xmlns:p14="http://schemas.microsoft.com/office/powerpoint/2010/main" val="4272446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68</a:t>
            </a:fld>
            <a:endParaRPr lang="de-DE"/>
          </a:p>
        </p:txBody>
      </p:sp>
    </p:spTree>
    <p:extLst>
      <p:ext uri="{BB962C8B-B14F-4D97-AF65-F5344CB8AC3E}">
        <p14:creationId xmlns:p14="http://schemas.microsoft.com/office/powerpoint/2010/main" val="3816014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69</a:t>
            </a:fld>
            <a:endParaRPr lang="de-DE"/>
          </a:p>
        </p:txBody>
      </p:sp>
    </p:spTree>
    <p:extLst>
      <p:ext uri="{BB962C8B-B14F-4D97-AF65-F5344CB8AC3E}">
        <p14:creationId xmlns:p14="http://schemas.microsoft.com/office/powerpoint/2010/main" val="233243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a:t>
            </a:fld>
            <a:endParaRPr lang="de-DE"/>
          </a:p>
        </p:txBody>
      </p:sp>
    </p:spTree>
    <p:extLst>
      <p:ext uri="{BB962C8B-B14F-4D97-AF65-F5344CB8AC3E}">
        <p14:creationId xmlns:p14="http://schemas.microsoft.com/office/powerpoint/2010/main" val="4014491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70</a:t>
            </a:fld>
            <a:endParaRPr lang="de-DE"/>
          </a:p>
        </p:txBody>
      </p:sp>
    </p:spTree>
    <p:extLst>
      <p:ext uri="{BB962C8B-B14F-4D97-AF65-F5344CB8AC3E}">
        <p14:creationId xmlns:p14="http://schemas.microsoft.com/office/powerpoint/2010/main" val="343708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71</a:t>
            </a:fld>
            <a:endParaRPr lang="de-DE"/>
          </a:p>
        </p:txBody>
      </p:sp>
    </p:spTree>
    <p:extLst>
      <p:ext uri="{BB962C8B-B14F-4D97-AF65-F5344CB8AC3E}">
        <p14:creationId xmlns:p14="http://schemas.microsoft.com/office/powerpoint/2010/main" val="1138183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72</a:t>
            </a:fld>
            <a:endParaRPr lang="de-DE"/>
          </a:p>
        </p:txBody>
      </p:sp>
    </p:spTree>
    <p:extLst>
      <p:ext uri="{BB962C8B-B14F-4D97-AF65-F5344CB8AC3E}">
        <p14:creationId xmlns:p14="http://schemas.microsoft.com/office/powerpoint/2010/main" val="9441163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73</a:t>
            </a:fld>
            <a:endParaRPr lang="de-DE"/>
          </a:p>
        </p:txBody>
      </p:sp>
    </p:spTree>
    <p:extLst>
      <p:ext uri="{BB962C8B-B14F-4D97-AF65-F5344CB8AC3E}">
        <p14:creationId xmlns:p14="http://schemas.microsoft.com/office/powerpoint/2010/main" val="21281331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74</a:t>
            </a:fld>
            <a:endParaRPr lang="de-DE"/>
          </a:p>
        </p:txBody>
      </p:sp>
    </p:spTree>
    <p:extLst>
      <p:ext uri="{BB962C8B-B14F-4D97-AF65-F5344CB8AC3E}">
        <p14:creationId xmlns:p14="http://schemas.microsoft.com/office/powerpoint/2010/main" val="3229604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75</a:t>
            </a:fld>
            <a:endParaRPr lang="de-DE"/>
          </a:p>
        </p:txBody>
      </p:sp>
    </p:spTree>
    <p:extLst>
      <p:ext uri="{BB962C8B-B14F-4D97-AF65-F5344CB8AC3E}">
        <p14:creationId xmlns:p14="http://schemas.microsoft.com/office/powerpoint/2010/main" val="16206019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76</a:t>
            </a:fld>
            <a:endParaRPr lang="de-DE"/>
          </a:p>
        </p:txBody>
      </p:sp>
    </p:spTree>
    <p:extLst>
      <p:ext uri="{BB962C8B-B14F-4D97-AF65-F5344CB8AC3E}">
        <p14:creationId xmlns:p14="http://schemas.microsoft.com/office/powerpoint/2010/main" val="39645428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77</a:t>
            </a:fld>
            <a:endParaRPr lang="de-DE"/>
          </a:p>
        </p:txBody>
      </p:sp>
    </p:spTree>
    <p:extLst>
      <p:ext uri="{BB962C8B-B14F-4D97-AF65-F5344CB8AC3E}">
        <p14:creationId xmlns:p14="http://schemas.microsoft.com/office/powerpoint/2010/main" val="34413276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78</a:t>
            </a:fld>
            <a:endParaRPr lang="de-DE"/>
          </a:p>
        </p:txBody>
      </p:sp>
    </p:spTree>
    <p:extLst>
      <p:ext uri="{BB962C8B-B14F-4D97-AF65-F5344CB8AC3E}">
        <p14:creationId xmlns:p14="http://schemas.microsoft.com/office/powerpoint/2010/main" val="11610019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79</a:t>
            </a:fld>
            <a:endParaRPr lang="de-DE"/>
          </a:p>
        </p:txBody>
      </p:sp>
    </p:spTree>
    <p:extLst>
      <p:ext uri="{BB962C8B-B14F-4D97-AF65-F5344CB8AC3E}">
        <p14:creationId xmlns:p14="http://schemas.microsoft.com/office/powerpoint/2010/main" val="93366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a:t>
            </a:fld>
            <a:endParaRPr lang="de-DE"/>
          </a:p>
        </p:txBody>
      </p:sp>
    </p:spTree>
    <p:extLst>
      <p:ext uri="{BB962C8B-B14F-4D97-AF65-F5344CB8AC3E}">
        <p14:creationId xmlns:p14="http://schemas.microsoft.com/office/powerpoint/2010/main" val="2545653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80</a:t>
            </a:fld>
            <a:endParaRPr lang="de-DE"/>
          </a:p>
        </p:txBody>
      </p:sp>
    </p:spTree>
    <p:extLst>
      <p:ext uri="{BB962C8B-B14F-4D97-AF65-F5344CB8AC3E}">
        <p14:creationId xmlns:p14="http://schemas.microsoft.com/office/powerpoint/2010/main" val="10440144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81</a:t>
            </a:fld>
            <a:endParaRPr lang="de-DE"/>
          </a:p>
        </p:txBody>
      </p:sp>
    </p:spTree>
    <p:extLst>
      <p:ext uri="{BB962C8B-B14F-4D97-AF65-F5344CB8AC3E}">
        <p14:creationId xmlns:p14="http://schemas.microsoft.com/office/powerpoint/2010/main" val="486042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82</a:t>
            </a:fld>
            <a:endParaRPr lang="de-DE"/>
          </a:p>
        </p:txBody>
      </p:sp>
    </p:spTree>
    <p:extLst>
      <p:ext uri="{BB962C8B-B14F-4D97-AF65-F5344CB8AC3E}">
        <p14:creationId xmlns:p14="http://schemas.microsoft.com/office/powerpoint/2010/main" val="41962676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83</a:t>
            </a:fld>
            <a:endParaRPr lang="de-DE"/>
          </a:p>
        </p:txBody>
      </p:sp>
    </p:spTree>
    <p:extLst>
      <p:ext uri="{BB962C8B-B14F-4D97-AF65-F5344CB8AC3E}">
        <p14:creationId xmlns:p14="http://schemas.microsoft.com/office/powerpoint/2010/main" val="10766496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84</a:t>
            </a:fld>
            <a:endParaRPr lang="de-DE"/>
          </a:p>
        </p:txBody>
      </p:sp>
    </p:spTree>
    <p:extLst>
      <p:ext uri="{BB962C8B-B14F-4D97-AF65-F5344CB8AC3E}">
        <p14:creationId xmlns:p14="http://schemas.microsoft.com/office/powerpoint/2010/main" val="1691047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85</a:t>
            </a:fld>
            <a:endParaRPr lang="de-DE"/>
          </a:p>
        </p:txBody>
      </p:sp>
    </p:spTree>
    <p:extLst>
      <p:ext uri="{BB962C8B-B14F-4D97-AF65-F5344CB8AC3E}">
        <p14:creationId xmlns:p14="http://schemas.microsoft.com/office/powerpoint/2010/main" val="10159705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86</a:t>
            </a:fld>
            <a:endParaRPr lang="de-DE"/>
          </a:p>
        </p:txBody>
      </p:sp>
    </p:spTree>
    <p:extLst>
      <p:ext uri="{BB962C8B-B14F-4D97-AF65-F5344CB8AC3E}">
        <p14:creationId xmlns:p14="http://schemas.microsoft.com/office/powerpoint/2010/main" val="962369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87</a:t>
            </a:fld>
            <a:endParaRPr lang="de-DE"/>
          </a:p>
        </p:txBody>
      </p:sp>
    </p:spTree>
    <p:extLst>
      <p:ext uri="{BB962C8B-B14F-4D97-AF65-F5344CB8AC3E}">
        <p14:creationId xmlns:p14="http://schemas.microsoft.com/office/powerpoint/2010/main" val="35750332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88</a:t>
            </a:fld>
            <a:endParaRPr lang="de-DE"/>
          </a:p>
        </p:txBody>
      </p:sp>
    </p:spTree>
    <p:extLst>
      <p:ext uri="{BB962C8B-B14F-4D97-AF65-F5344CB8AC3E}">
        <p14:creationId xmlns:p14="http://schemas.microsoft.com/office/powerpoint/2010/main" val="8976527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89</a:t>
            </a:fld>
            <a:endParaRPr lang="de-DE"/>
          </a:p>
        </p:txBody>
      </p:sp>
    </p:spTree>
    <p:extLst>
      <p:ext uri="{BB962C8B-B14F-4D97-AF65-F5344CB8AC3E}">
        <p14:creationId xmlns:p14="http://schemas.microsoft.com/office/powerpoint/2010/main" val="344429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a:t>
            </a:fld>
            <a:endParaRPr lang="de-DE"/>
          </a:p>
        </p:txBody>
      </p:sp>
    </p:spTree>
    <p:extLst>
      <p:ext uri="{BB962C8B-B14F-4D97-AF65-F5344CB8AC3E}">
        <p14:creationId xmlns:p14="http://schemas.microsoft.com/office/powerpoint/2010/main" val="3745665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90</a:t>
            </a:fld>
            <a:endParaRPr lang="de-DE"/>
          </a:p>
        </p:txBody>
      </p:sp>
    </p:spTree>
    <p:extLst>
      <p:ext uri="{BB962C8B-B14F-4D97-AF65-F5344CB8AC3E}">
        <p14:creationId xmlns:p14="http://schemas.microsoft.com/office/powerpoint/2010/main" val="36614042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91</a:t>
            </a:fld>
            <a:endParaRPr lang="de-DE"/>
          </a:p>
        </p:txBody>
      </p:sp>
    </p:spTree>
    <p:extLst>
      <p:ext uri="{BB962C8B-B14F-4D97-AF65-F5344CB8AC3E}">
        <p14:creationId xmlns:p14="http://schemas.microsoft.com/office/powerpoint/2010/main" val="10671979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92</a:t>
            </a:fld>
            <a:endParaRPr lang="de-DE"/>
          </a:p>
        </p:txBody>
      </p:sp>
    </p:spTree>
    <p:extLst>
      <p:ext uri="{BB962C8B-B14F-4D97-AF65-F5344CB8AC3E}">
        <p14:creationId xmlns:p14="http://schemas.microsoft.com/office/powerpoint/2010/main" val="2437763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93</a:t>
            </a:fld>
            <a:endParaRPr lang="de-DE"/>
          </a:p>
        </p:txBody>
      </p:sp>
    </p:spTree>
    <p:extLst>
      <p:ext uri="{BB962C8B-B14F-4D97-AF65-F5344CB8AC3E}">
        <p14:creationId xmlns:p14="http://schemas.microsoft.com/office/powerpoint/2010/main" val="4042773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8.jpe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D7385D1-7929-44E6-A478-4843D6A815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9094" y="6140449"/>
            <a:ext cx="1736666" cy="360000"/>
          </a:xfrm>
          <a:prstGeom prst="rect">
            <a:avLst/>
          </a:prstGeom>
        </p:spPr>
      </p:pic>
      <p:sp>
        <p:nvSpPr>
          <p:cNvPr id="8" name="Picture Placeholder 26"/>
          <p:cNvSpPr>
            <a:spLocks noGrp="1"/>
          </p:cNvSpPr>
          <p:nvPr>
            <p:ph type="pic" sz="quarter" idx="19"/>
          </p:nvPr>
        </p:nvSpPr>
        <p:spPr>
          <a:xfrm>
            <a:off x="-9843" y="-6669"/>
            <a:ext cx="12204066" cy="6868059"/>
          </a:xfrm>
          <a:custGeom>
            <a:avLst/>
            <a:gdLst>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0 w 9144000"/>
              <a:gd name="connsiteY6" fmla="*/ 5159495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190500 w 9144000"/>
              <a:gd name="connsiteY6" fmla="*/ 4493539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23891 w 9144000"/>
              <a:gd name="connsiteY5" fmla="*/ 5628188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71516 w 9144000"/>
              <a:gd name="connsiteY5" fmla="*/ 5818461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319166 w 9144000"/>
              <a:gd name="connsiteY5" fmla="*/ 5847002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300116 w 9144000"/>
              <a:gd name="connsiteY5" fmla="*/ 5942139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22210 w 9144000"/>
              <a:gd name="connsiteY5" fmla="*/ 5928708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894012 w 9144000"/>
              <a:gd name="connsiteY3" fmla="*/ 6818497 h 6849836"/>
              <a:gd name="connsiteX4" fmla="*/ 3500070 w 9144000"/>
              <a:gd name="connsiteY4" fmla="*/ 6849836 h 6849836"/>
              <a:gd name="connsiteX5" fmla="*/ 6022210 w 9144000"/>
              <a:gd name="connsiteY5" fmla="*/ 5928708 h 6849836"/>
              <a:gd name="connsiteX6" fmla="*/ 9525 w 9144000"/>
              <a:gd name="connsiteY6" fmla="*/ 4769436 h 6849836"/>
              <a:gd name="connsiteX7" fmla="*/ 0 w 9144000"/>
              <a:gd name="connsiteY7" fmla="*/ 0 h 6849836"/>
              <a:gd name="connsiteX0" fmla="*/ 0 w 9144000"/>
              <a:gd name="connsiteY0" fmla="*/ 0 h 6818497"/>
              <a:gd name="connsiteX1" fmla="*/ 9144000 w 9144000"/>
              <a:gd name="connsiteY1" fmla="*/ 0 h 6818497"/>
              <a:gd name="connsiteX2" fmla="*/ 9144000 w 9144000"/>
              <a:gd name="connsiteY2" fmla="*/ 4928377 h 6818497"/>
              <a:gd name="connsiteX3" fmla="*/ 3894012 w 9144000"/>
              <a:gd name="connsiteY3" fmla="*/ 6818497 h 6818497"/>
              <a:gd name="connsiteX4" fmla="*/ 3701776 w 9144000"/>
              <a:gd name="connsiteY4" fmla="*/ 6702094 h 6818497"/>
              <a:gd name="connsiteX5" fmla="*/ 6022210 w 9144000"/>
              <a:gd name="connsiteY5" fmla="*/ 5928708 h 6818497"/>
              <a:gd name="connsiteX6" fmla="*/ 9525 w 9144000"/>
              <a:gd name="connsiteY6" fmla="*/ 4769436 h 6818497"/>
              <a:gd name="connsiteX7" fmla="*/ 0 w 9144000"/>
              <a:gd name="connsiteY7" fmla="*/ 0 h 6818497"/>
              <a:gd name="connsiteX0" fmla="*/ 0 w 9144000"/>
              <a:gd name="connsiteY0" fmla="*/ 0 h 6818498"/>
              <a:gd name="connsiteX1" fmla="*/ 9144000 w 9144000"/>
              <a:gd name="connsiteY1" fmla="*/ 0 h 6818498"/>
              <a:gd name="connsiteX2" fmla="*/ 9144000 w 9144000"/>
              <a:gd name="connsiteY2" fmla="*/ 4928377 h 6818498"/>
              <a:gd name="connsiteX3" fmla="*/ 3894012 w 9144000"/>
              <a:gd name="connsiteY3" fmla="*/ 6818497 h 6818498"/>
              <a:gd name="connsiteX4" fmla="*/ 3688329 w 9144000"/>
              <a:gd name="connsiteY4" fmla="*/ 6818498 h 6818498"/>
              <a:gd name="connsiteX5" fmla="*/ 6022210 w 9144000"/>
              <a:gd name="connsiteY5" fmla="*/ 5928708 h 6818498"/>
              <a:gd name="connsiteX6" fmla="*/ 9525 w 9144000"/>
              <a:gd name="connsiteY6" fmla="*/ 4769436 h 6818498"/>
              <a:gd name="connsiteX7" fmla="*/ 0 w 9144000"/>
              <a:gd name="connsiteY7" fmla="*/ 0 h 6818498"/>
              <a:gd name="connsiteX0" fmla="*/ 0 w 9144000"/>
              <a:gd name="connsiteY0" fmla="*/ 0 h 6818498"/>
              <a:gd name="connsiteX1" fmla="*/ 9144000 w 9144000"/>
              <a:gd name="connsiteY1" fmla="*/ 0 h 6818498"/>
              <a:gd name="connsiteX2" fmla="*/ 9144000 w 9144000"/>
              <a:gd name="connsiteY2" fmla="*/ 4842754 h 6818498"/>
              <a:gd name="connsiteX3" fmla="*/ 3894012 w 9144000"/>
              <a:gd name="connsiteY3" fmla="*/ 6818497 h 6818498"/>
              <a:gd name="connsiteX4" fmla="*/ 3688329 w 9144000"/>
              <a:gd name="connsiteY4" fmla="*/ 6818498 h 6818498"/>
              <a:gd name="connsiteX5" fmla="*/ 6022210 w 9144000"/>
              <a:gd name="connsiteY5" fmla="*/ 5928708 h 6818498"/>
              <a:gd name="connsiteX6" fmla="*/ 9525 w 9144000"/>
              <a:gd name="connsiteY6" fmla="*/ 4769436 h 6818498"/>
              <a:gd name="connsiteX7" fmla="*/ 0 w 9144000"/>
              <a:gd name="connsiteY7" fmla="*/ 0 h 6818498"/>
              <a:gd name="connsiteX0" fmla="*/ 0 w 9144000"/>
              <a:gd name="connsiteY0" fmla="*/ 0 h 6847039"/>
              <a:gd name="connsiteX1" fmla="*/ 9144000 w 9144000"/>
              <a:gd name="connsiteY1" fmla="*/ 28541 h 6847039"/>
              <a:gd name="connsiteX2" fmla="*/ 9144000 w 9144000"/>
              <a:gd name="connsiteY2" fmla="*/ 4871295 h 6847039"/>
              <a:gd name="connsiteX3" fmla="*/ 3894012 w 9144000"/>
              <a:gd name="connsiteY3" fmla="*/ 6847038 h 6847039"/>
              <a:gd name="connsiteX4" fmla="*/ 3688329 w 9144000"/>
              <a:gd name="connsiteY4" fmla="*/ 6847039 h 6847039"/>
              <a:gd name="connsiteX5" fmla="*/ 6022210 w 9144000"/>
              <a:gd name="connsiteY5" fmla="*/ 5957249 h 6847039"/>
              <a:gd name="connsiteX6" fmla="*/ 9525 w 9144000"/>
              <a:gd name="connsiteY6" fmla="*/ 4797977 h 6847039"/>
              <a:gd name="connsiteX7" fmla="*/ 0 w 9144000"/>
              <a:gd name="connsiteY7" fmla="*/ 0 h 6847039"/>
              <a:gd name="connsiteX0" fmla="*/ 0 w 9144000"/>
              <a:gd name="connsiteY0" fmla="*/ 9514 h 6856553"/>
              <a:gd name="connsiteX1" fmla="*/ 9134475 w 9144000"/>
              <a:gd name="connsiteY1" fmla="*/ 0 h 6856553"/>
              <a:gd name="connsiteX2" fmla="*/ 9144000 w 9144000"/>
              <a:gd name="connsiteY2" fmla="*/ 4880809 h 6856553"/>
              <a:gd name="connsiteX3" fmla="*/ 3894012 w 9144000"/>
              <a:gd name="connsiteY3" fmla="*/ 6856552 h 6856553"/>
              <a:gd name="connsiteX4" fmla="*/ 3688329 w 9144000"/>
              <a:gd name="connsiteY4" fmla="*/ 6856553 h 6856553"/>
              <a:gd name="connsiteX5" fmla="*/ 6022210 w 9144000"/>
              <a:gd name="connsiteY5" fmla="*/ 5966763 h 6856553"/>
              <a:gd name="connsiteX6" fmla="*/ 9525 w 9144000"/>
              <a:gd name="connsiteY6" fmla="*/ 4807491 h 6856553"/>
              <a:gd name="connsiteX7" fmla="*/ 0 w 9144000"/>
              <a:gd name="connsiteY7" fmla="*/ 9514 h 6856553"/>
              <a:gd name="connsiteX0" fmla="*/ 3810 w 9147810"/>
              <a:gd name="connsiteY0" fmla="*/ 9514 h 6856553"/>
              <a:gd name="connsiteX1" fmla="*/ 9138285 w 9147810"/>
              <a:gd name="connsiteY1" fmla="*/ 0 h 6856553"/>
              <a:gd name="connsiteX2" fmla="*/ 9147810 w 9147810"/>
              <a:gd name="connsiteY2" fmla="*/ 4880809 h 6856553"/>
              <a:gd name="connsiteX3" fmla="*/ 3897822 w 9147810"/>
              <a:gd name="connsiteY3" fmla="*/ 6856552 h 6856553"/>
              <a:gd name="connsiteX4" fmla="*/ 3692139 w 9147810"/>
              <a:gd name="connsiteY4" fmla="*/ 6856553 h 6856553"/>
              <a:gd name="connsiteX5" fmla="*/ 6026020 w 9147810"/>
              <a:gd name="connsiteY5" fmla="*/ 5966763 h 6856553"/>
              <a:gd name="connsiteX6" fmla="*/ 0 w 9147810"/>
              <a:gd name="connsiteY6" fmla="*/ 4807491 h 6856553"/>
              <a:gd name="connsiteX7" fmla="*/ 3810 w 9147810"/>
              <a:gd name="connsiteY7" fmla="*/ 9514 h 6856553"/>
              <a:gd name="connsiteX0" fmla="*/ 3810 w 9147810"/>
              <a:gd name="connsiteY0" fmla="*/ 11417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6026020 w 9147810"/>
              <a:gd name="connsiteY5" fmla="*/ 5968666 h 6858456"/>
              <a:gd name="connsiteX6" fmla="*/ 0 w 9147810"/>
              <a:gd name="connsiteY6" fmla="*/ 4809394 h 6858456"/>
              <a:gd name="connsiteX7" fmla="*/ 3810 w 9147810"/>
              <a:gd name="connsiteY7" fmla="*/ 11417 h 6858456"/>
              <a:gd name="connsiteX0" fmla="*/ 3810 w 9147810"/>
              <a:gd name="connsiteY0" fmla="*/ 3806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6026020 w 9147810"/>
              <a:gd name="connsiteY5" fmla="*/ 5968666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4806088 w 9147810"/>
              <a:gd name="connsiteY5" fmla="*/ 624090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4806088 w 9147810"/>
              <a:gd name="connsiteY5" fmla="*/ 624090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5083046 w 9147810"/>
              <a:gd name="connsiteY5" fmla="*/ 638141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3692139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4099333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4120115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62780"/>
              <a:gd name="connsiteX1" fmla="*/ 9145905 w 9147810"/>
              <a:gd name="connsiteY1" fmla="*/ 0 h 6862780"/>
              <a:gd name="connsiteX2" fmla="*/ 9147810 w 9147810"/>
              <a:gd name="connsiteY2" fmla="*/ 4615799 h 6862780"/>
              <a:gd name="connsiteX3" fmla="*/ 4300470 w 9147810"/>
              <a:gd name="connsiteY3" fmla="*/ 6862780 h 6862780"/>
              <a:gd name="connsiteX4" fmla="*/ 4120115 w 9147810"/>
              <a:gd name="connsiteY4" fmla="*/ 6858456 h 6862780"/>
              <a:gd name="connsiteX5" fmla="*/ 5096494 w 9147810"/>
              <a:gd name="connsiteY5" fmla="*/ 6381414 h 6862780"/>
              <a:gd name="connsiteX6" fmla="*/ 0 w 9147810"/>
              <a:gd name="connsiteY6" fmla="*/ 4976248 h 6862780"/>
              <a:gd name="connsiteX7" fmla="*/ 3810 w 9147810"/>
              <a:gd name="connsiteY7" fmla="*/ 3806 h 6862780"/>
              <a:gd name="connsiteX0" fmla="*/ 3810 w 9147810"/>
              <a:gd name="connsiteY0" fmla="*/ 3806 h 6862780"/>
              <a:gd name="connsiteX1" fmla="*/ 9145905 w 9147810"/>
              <a:gd name="connsiteY1" fmla="*/ 0 h 6862780"/>
              <a:gd name="connsiteX2" fmla="*/ 9147810 w 9147810"/>
              <a:gd name="connsiteY2" fmla="*/ 4615799 h 6862780"/>
              <a:gd name="connsiteX3" fmla="*/ 4300470 w 9147810"/>
              <a:gd name="connsiteY3" fmla="*/ 6862780 h 6862780"/>
              <a:gd name="connsiteX4" fmla="*/ 4120115 w 9147810"/>
              <a:gd name="connsiteY4" fmla="*/ 6862262 h 6862780"/>
              <a:gd name="connsiteX5" fmla="*/ 5096494 w 9147810"/>
              <a:gd name="connsiteY5" fmla="*/ 6381414 h 6862780"/>
              <a:gd name="connsiteX6" fmla="*/ 0 w 9147810"/>
              <a:gd name="connsiteY6" fmla="*/ 4976248 h 6862780"/>
              <a:gd name="connsiteX7" fmla="*/ 3810 w 9147810"/>
              <a:gd name="connsiteY7" fmla="*/ 3806 h 6862780"/>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59600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61979 h 6862262"/>
              <a:gd name="connsiteX7" fmla="*/ 3810 w 9147810"/>
              <a:gd name="connsiteY7" fmla="*/ 3806 h 6862262"/>
              <a:gd name="connsiteX0" fmla="*/ 3810 w 9147810"/>
              <a:gd name="connsiteY0" fmla="*/ 3806 h 6858975"/>
              <a:gd name="connsiteX1" fmla="*/ 9145905 w 9147810"/>
              <a:gd name="connsiteY1" fmla="*/ 0 h 6858975"/>
              <a:gd name="connsiteX2" fmla="*/ 9147810 w 9147810"/>
              <a:gd name="connsiteY2" fmla="*/ 4615799 h 6858975"/>
              <a:gd name="connsiteX3" fmla="*/ 4300470 w 9147810"/>
              <a:gd name="connsiteY3" fmla="*/ 6858975 h 6858975"/>
              <a:gd name="connsiteX4" fmla="*/ 4186195 w 9147810"/>
              <a:gd name="connsiteY4" fmla="*/ 6855127 h 6858975"/>
              <a:gd name="connsiteX5" fmla="*/ 5175076 w 9147810"/>
              <a:gd name="connsiteY5" fmla="*/ 6398063 h 6858975"/>
              <a:gd name="connsiteX6" fmla="*/ 0 w 9147810"/>
              <a:gd name="connsiteY6" fmla="*/ 4961979 h 6858975"/>
              <a:gd name="connsiteX7" fmla="*/ 3810 w 9147810"/>
              <a:gd name="connsiteY7" fmla="*/ 3806 h 6858975"/>
              <a:gd name="connsiteX0" fmla="*/ 3810 w 9147810"/>
              <a:gd name="connsiteY0" fmla="*/ 3806 h 6859884"/>
              <a:gd name="connsiteX1" fmla="*/ 9145905 w 9147810"/>
              <a:gd name="connsiteY1" fmla="*/ 0 h 6859884"/>
              <a:gd name="connsiteX2" fmla="*/ 9147810 w 9147810"/>
              <a:gd name="connsiteY2" fmla="*/ 4615799 h 6859884"/>
              <a:gd name="connsiteX3" fmla="*/ 4300470 w 9147810"/>
              <a:gd name="connsiteY3" fmla="*/ 6858975 h 6859884"/>
              <a:gd name="connsiteX4" fmla="*/ 4177266 w 9147810"/>
              <a:gd name="connsiteY4" fmla="*/ 6859884 h 6859884"/>
              <a:gd name="connsiteX5" fmla="*/ 5175076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75076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80435 w 9147810"/>
              <a:gd name="connsiteY5" fmla="*/ 6395685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80838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5480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2024 w 9146024"/>
              <a:gd name="connsiteY0" fmla="*/ 3806 h 6859884"/>
              <a:gd name="connsiteX1" fmla="*/ 9144119 w 9146024"/>
              <a:gd name="connsiteY1" fmla="*/ 0 h 6859884"/>
              <a:gd name="connsiteX2" fmla="*/ 9146024 w 9146024"/>
              <a:gd name="connsiteY2" fmla="*/ 4615799 h 6859884"/>
              <a:gd name="connsiteX3" fmla="*/ 4284397 w 9146024"/>
              <a:gd name="connsiteY3" fmla="*/ 6858975 h 6859884"/>
              <a:gd name="connsiteX4" fmla="*/ 4173694 w 9146024"/>
              <a:gd name="connsiteY4" fmla="*/ 6859884 h 6859884"/>
              <a:gd name="connsiteX5" fmla="*/ 5176863 w 9146024"/>
              <a:gd name="connsiteY5" fmla="*/ 6398063 h 6859884"/>
              <a:gd name="connsiteX6" fmla="*/ 0 w 9146024"/>
              <a:gd name="connsiteY6" fmla="*/ 4961980 h 6859884"/>
              <a:gd name="connsiteX7" fmla="*/ 2024 w 9146024"/>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5480 w 9147810"/>
              <a:gd name="connsiteY4" fmla="*/ 6859884 h 6859884"/>
              <a:gd name="connsiteX5" fmla="*/ 5178649 w 9147810"/>
              <a:gd name="connsiteY5" fmla="*/ 6398063 h 6859884"/>
              <a:gd name="connsiteX6" fmla="*/ 0 w 9147810"/>
              <a:gd name="connsiteY6" fmla="*/ 4959602 h 6859884"/>
              <a:gd name="connsiteX7" fmla="*/ 3810 w 9147810"/>
              <a:gd name="connsiteY7" fmla="*/ 3806 h 6859884"/>
              <a:gd name="connsiteX0" fmla="*/ 7382 w 9151382"/>
              <a:gd name="connsiteY0" fmla="*/ 3806 h 6859884"/>
              <a:gd name="connsiteX1" fmla="*/ 9149477 w 9151382"/>
              <a:gd name="connsiteY1" fmla="*/ 0 h 6859884"/>
              <a:gd name="connsiteX2" fmla="*/ 9151382 w 9151382"/>
              <a:gd name="connsiteY2" fmla="*/ 4615799 h 6859884"/>
              <a:gd name="connsiteX3" fmla="*/ 4289755 w 9151382"/>
              <a:gd name="connsiteY3" fmla="*/ 6858975 h 6859884"/>
              <a:gd name="connsiteX4" fmla="*/ 4179052 w 9151382"/>
              <a:gd name="connsiteY4" fmla="*/ 6859884 h 6859884"/>
              <a:gd name="connsiteX5" fmla="*/ 5182221 w 9151382"/>
              <a:gd name="connsiteY5" fmla="*/ 6398063 h 6859884"/>
              <a:gd name="connsiteX6" fmla="*/ 0 w 9151382"/>
              <a:gd name="connsiteY6" fmla="*/ 4961982 h 6859884"/>
              <a:gd name="connsiteX7" fmla="*/ 7382 w 9151382"/>
              <a:gd name="connsiteY7" fmla="*/ 3806 h 6859884"/>
              <a:gd name="connsiteX0" fmla="*/ 2024 w 9151382"/>
              <a:gd name="connsiteY0" fmla="*/ 3806 h 6859884"/>
              <a:gd name="connsiteX1" fmla="*/ 9149477 w 9151382"/>
              <a:gd name="connsiteY1" fmla="*/ 0 h 6859884"/>
              <a:gd name="connsiteX2" fmla="*/ 9151382 w 9151382"/>
              <a:gd name="connsiteY2" fmla="*/ 4615799 h 6859884"/>
              <a:gd name="connsiteX3" fmla="*/ 4289755 w 9151382"/>
              <a:gd name="connsiteY3" fmla="*/ 6858975 h 6859884"/>
              <a:gd name="connsiteX4" fmla="*/ 4179052 w 9151382"/>
              <a:gd name="connsiteY4" fmla="*/ 6859884 h 6859884"/>
              <a:gd name="connsiteX5" fmla="*/ 5182221 w 9151382"/>
              <a:gd name="connsiteY5" fmla="*/ 6398063 h 6859884"/>
              <a:gd name="connsiteX6" fmla="*/ 0 w 9151382"/>
              <a:gd name="connsiteY6" fmla="*/ 4961982 h 6859884"/>
              <a:gd name="connsiteX7" fmla="*/ 2024 w 9151382"/>
              <a:gd name="connsiteY7" fmla="*/ 3806 h 6859884"/>
              <a:gd name="connsiteX0" fmla="*/ 2024 w 9153049"/>
              <a:gd name="connsiteY0" fmla="*/ 3806 h 6859884"/>
              <a:gd name="connsiteX1" fmla="*/ 9153049 w 9153049"/>
              <a:gd name="connsiteY1" fmla="*/ 0 h 6859884"/>
              <a:gd name="connsiteX2" fmla="*/ 9151382 w 9153049"/>
              <a:gd name="connsiteY2" fmla="*/ 4615799 h 6859884"/>
              <a:gd name="connsiteX3" fmla="*/ 4289755 w 9153049"/>
              <a:gd name="connsiteY3" fmla="*/ 6858975 h 6859884"/>
              <a:gd name="connsiteX4" fmla="*/ 4179052 w 9153049"/>
              <a:gd name="connsiteY4" fmla="*/ 6859884 h 6859884"/>
              <a:gd name="connsiteX5" fmla="*/ 5182221 w 9153049"/>
              <a:gd name="connsiteY5" fmla="*/ 6398063 h 6859884"/>
              <a:gd name="connsiteX6" fmla="*/ 0 w 9153049"/>
              <a:gd name="connsiteY6" fmla="*/ 4961982 h 6859884"/>
              <a:gd name="connsiteX7" fmla="*/ 2024 w 9153049"/>
              <a:gd name="connsiteY7" fmla="*/ 3806 h 685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3049" h="6859884">
                <a:moveTo>
                  <a:pt x="2024" y="3806"/>
                </a:moveTo>
                <a:lnTo>
                  <a:pt x="9153049" y="0"/>
                </a:lnTo>
                <a:cubicBezTo>
                  <a:pt x="9152493" y="1538600"/>
                  <a:pt x="9151938" y="3077199"/>
                  <a:pt x="9151382" y="4615799"/>
                </a:cubicBezTo>
                <a:lnTo>
                  <a:pt x="4289755" y="6858975"/>
                </a:lnTo>
                <a:lnTo>
                  <a:pt x="4179052" y="6859884"/>
                </a:lnTo>
                <a:lnTo>
                  <a:pt x="5182221" y="6398063"/>
                </a:lnTo>
                <a:lnTo>
                  <a:pt x="0" y="4961982"/>
                </a:lnTo>
                <a:cubicBezTo>
                  <a:pt x="0" y="3242150"/>
                  <a:pt x="2024" y="1723638"/>
                  <a:pt x="2024" y="3806"/>
                </a:cubicBezTo>
                <a:close/>
              </a:path>
            </a:pathLst>
          </a:custGeom>
          <a:blipFill dpi="0" rotWithShape="1">
            <a:blip r:embed="rId3"/>
            <a:srcRect/>
            <a:stretch>
              <a:fillRect/>
            </a:stretch>
          </a:blipFill>
        </p:spPr>
        <p:txBody>
          <a:bodyPr wrap="square" tIns="0" bIns="720000" anchor="ctr">
            <a:noAutofit/>
          </a:bodyPr>
          <a:lstStyle>
            <a:lvl1pPr marL="0" indent="0" algn="ctr">
              <a:buNone/>
              <a:defRPr>
                <a:solidFill>
                  <a:schemeClr val="tx1"/>
                </a:solidFill>
              </a:defRPr>
            </a:lvl1pPr>
          </a:lstStyle>
          <a:p>
            <a:r>
              <a:rPr lang="de-DE"/>
              <a:t>Bild durch Klicken auf Symbol hinzufügen</a:t>
            </a:r>
            <a:endParaRPr lang="de-DE" dirty="0"/>
          </a:p>
        </p:txBody>
      </p:sp>
      <p:sp>
        <p:nvSpPr>
          <p:cNvPr id="2" name="Titel 1"/>
          <p:cNvSpPr>
            <a:spLocks noGrp="1"/>
          </p:cNvSpPr>
          <p:nvPr>
            <p:ph type="ctrTitle" hasCustomPrompt="1"/>
          </p:nvPr>
        </p:nvSpPr>
        <p:spPr>
          <a:xfrm>
            <a:off x="-9525" y="342254"/>
            <a:ext cx="12201525" cy="1253402"/>
          </a:xfrm>
        </p:spPr>
        <p:txBody>
          <a:bodyPr lIns="471600" tIns="72000" rIns="471600" bIns="36000" anchor="b">
            <a:spAutoFit/>
          </a:bodyPr>
          <a:lstStyle>
            <a:lvl1pPr algn="l">
              <a:lnSpc>
                <a:spcPct val="93000"/>
              </a:lnSpc>
              <a:spcAft>
                <a:spcPts val="600"/>
              </a:spcAft>
              <a:defRPr sz="4000">
                <a:solidFill>
                  <a:schemeClr val="tx1"/>
                </a:solidFill>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1716665"/>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pic>
        <p:nvPicPr>
          <p:cNvPr id="9" name="Grafik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24893" y="5928494"/>
            <a:ext cx="1159625" cy="361604"/>
          </a:xfrm>
          <a:prstGeom prst="rect">
            <a:avLst/>
          </a:prstGeom>
        </p:spPr>
      </p:pic>
      <p:sp>
        <p:nvSpPr>
          <p:cNvPr id="12" name="Textplatzhalter 13">
            <a:extLst>
              <a:ext uri="{FF2B5EF4-FFF2-40B4-BE49-F238E27FC236}">
                <a16:creationId xmlns:a16="http://schemas.microsoft.com/office/drawing/2014/main" id="{20159A25-FB46-401A-9581-DFE9E12A518F}"/>
              </a:ext>
            </a:extLst>
          </p:cNvPr>
          <p:cNvSpPr>
            <a:spLocks noGrp="1"/>
          </p:cNvSpPr>
          <p:nvPr>
            <p:ph type="body" sz="quarter" idx="22" hasCustomPrompt="1"/>
          </p:nvPr>
        </p:nvSpPr>
        <p:spPr>
          <a:xfrm>
            <a:off x="495860" y="5432400"/>
            <a:ext cx="1571678" cy="319415"/>
          </a:xfrm>
          <a:prstGeom prst="rect">
            <a:avLst/>
          </a:prstGeom>
        </p:spPr>
        <p:txBody>
          <a:bodyPr/>
          <a:lstStyle>
            <a:lvl1pPr marL="0" indent="0">
              <a:spcAft>
                <a:spcPts val="0"/>
              </a:spcAft>
              <a:buNone/>
              <a:defRPr sz="1100" b="1"/>
            </a:lvl1pPr>
          </a:lstStyle>
          <a:p>
            <a:pPr lvl="0"/>
            <a:r>
              <a:rPr lang="de-DE" dirty="0"/>
              <a:t>Abteilung | Datum</a:t>
            </a:r>
            <a:br>
              <a:rPr lang="de-DE" dirty="0"/>
            </a:br>
            <a:r>
              <a:rPr lang="de-DE" dirty="0"/>
              <a:t>Ersteller</a:t>
            </a:r>
          </a:p>
        </p:txBody>
      </p:sp>
      <p:pic>
        <p:nvPicPr>
          <p:cNvPr id="16" name="Bild 7" descr="WortmarkeBMWGROUP Kopie.jpg">
            <a:extLst>
              <a:ext uri="{FF2B5EF4-FFF2-40B4-BE49-F238E27FC236}">
                <a16:creationId xmlns:a16="http://schemas.microsoft.com/office/drawing/2014/main" id="{9DFC34F2-DA9A-45EC-B471-81157CBB73FC}"/>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96097" y="5927741"/>
            <a:ext cx="765142" cy="3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9">
            <a:extLst>
              <a:ext uri="{FF2B5EF4-FFF2-40B4-BE49-F238E27FC236}">
                <a16:creationId xmlns:a16="http://schemas.microsoft.com/office/drawing/2014/main" id="{8BFC982E-BC00-48F7-90E7-C09C4E81D320}"/>
              </a:ext>
            </a:extLst>
          </p:cNvPr>
          <p:cNvSpPr txBox="1"/>
          <p:nvPr userDrawn="1"/>
        </p:nvSpPr>
        <p:spPr>
          <a:xfrm>
            <a:off x="494096" y="6334011"/>
            <a:ext cx="1620000" cy="203607"/>
          </a:xfrm>
          <a:prstGeom prst="rect">
            <a:avLst/>
          </a:prstGeom>
        </p:spPr>
        <p:txBody>
          <a:bodyPr vert="horz" lIns="0" tIns="0" rIns="0" bIns="0" rtlCol="0">
            <a:noAutofit/>
          </a:bodyPr>
          <a:lstStyle>
            <a:lvl1pPr lvl="0" indent="0">
              <a:spcBef>
                <a:spcPts val="0"/>
              </a:spcBef>
              <a:spcAft>
                <a:spcPts val="600"/>
              </a:spcAft>
              <a:buFont typeface="Symbol" panose="05050102010706020507" pitchFamily="18" charset="2"/>
              <a:buNone/>
              <a:defRPr lang="de-DE" sz="1300" smtClean="0">
                <a:latin typeface="BMW Group Light" pitchFamily="2" charset="0"/>
                <a:cs typeface="BMW Group Light" pitchFamily="2" charset="0"/>
              </a:defRPr>
            </a:lvl1pPr>
            <a:lvl2pPr marL="360000" indent="-180000">
              <a:spcBef>
                <a:spcPts val="0"/>
              </a:spcBef>
              <a:spcAft>
                <a:spcPts val="600"/>
              </a:spcAft>
              <a:buFont typeface="Symbol" panose="05050102010706020507" pitchFamily="18" charset="2"/>
              <a:buChar char="-"/>
              <a:defRPr lang="de-DE" smtClean="0"/>
            </a:lvl2pPr>
            <a:lvl3pPr marL="540000" indent="-180000">
              <a:spcBef>
                <a:spcPts val="0"/>
              </a:spcBef>
              <a:spcAft>
                <a:spcPts val="600"/>
              </a:spcAft>
              <a:buFont typeface="Symbol" panose="05050102010706020507" pitchFamily="18" charset="2"/>
              <a:buChar char="-"/>
              <a:defRPr lang="de-DE" smtClean="0"/>
            </a:lvl3pPr>
            <a:lvl4pPr marL="720000" indent="-180000">
              <a:spcBef>
                <a:spcPts val="0"/>
              </a:spcBef>
              <a:spcAft>
                <a:spcPts val="600"/>
              </a:spcAft>
              <a:buFont typeface="Symbol" panose="05050102010706020507" pitchFamily="18" charset="2"/>
              <a:buChar char="-"/>
              <a:defRPr lang="de-DE" smtClean="0"/>
            </a:lvl4pPr>
            <a:lvl5pPr marL="900000" indent="-180000">
              <a:spcBef>
                <a:spcPts val="0"/>
              </a:spcBef>
              <a:spcAft>
                <a:spcPts val="600"/>
              </a:spcAft>
              <a:buFont typeface="Symbol" panose="05050102010706020507" pitchFamily="18" charset="2"/>
              <a:buChar char="-"/>
              <a:defRPr lang="de-DE" smtClean="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de-DE" dirty="0"/>
              <a:t>Financial Services</a:t>
            </a:r>
          </a:p>
        </p:txBody>
      </p:sp>
    </p:spTree>
    <p:extLst>
      <p:ext uri="{BB962C8B-B14F-4D97-AF65-F5344CB8AC3E}">
        <p14:creationId xmlns:p14="http://schemas.microsoft.com/office/powerpoint/2010/main" val="192879062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1326" userDrawn="1">
          <p15:clr>
            <a:srgbClr val="FBAE40"/>
          </p15:clr>
        </p15:guide>
        <p15:guide id="5" orient="horz" pos="1080" userDrawn="1">
          <p15:clr>
            <a:srgbClr val="FBAE40"/>
          </p15:clr>
        </p15:guide>
        <p15:guide id="6" orient="horz" pos="100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23332721"/>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2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867174675"/>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aster 3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096533497"/>
      </p:ext>
    </p:extLst>
  </p:cSld>
  <p:clrMapOvr>
    <a:masterClrMapping/>
  </p:clrMapOvr>
  <p:hf hdr="0" dt="0"/>
  <p:extLst>
    <p:ext uri="{DCECCB84-F9BA-43D5-87BE-67443E8EF086}">
      <p15:sldGuideLst xmlns:p15="http://schemas.microsoft.com/office/powerpoint/2012/main">
        <p15:guide id="1" pos="2570">
          <p15:clr>
            <a:srgbClr val="FBAE40"/>
          </p15:clr>
        </p15:guide>
        <p15:guide id="2" pos="2712">
          <p15:clr>
            <a:srgbClr val="FBAE40"/>
          </p15:clr>
        </p15:guide>
        <p15:guide id="3" pos="5118">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aster 4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85311271"/>
      </p:ext>
    </p:extLst>
  </p:cSld>
  <p:clrMapOvr>
    <a:masterClrMapping/>
  </p:clrMapOvr>
  <p:hf hdr="0" dt="0"/>
  <p:extLst>
    <p:ext uri="{DCECCB84-F9BA-43D5-87BE-67443E8EF086}">
      <p15:sldGuideLst xmlns:p15="http://schemas.microsoft.com/office/powerpoint/2012/main">
        <p15:guide id="1" pos="1968">
          <p15:clr>
            <a:srgbClr val="FBAE40"/>
          </p15:clr>
        </p15:guide>
        <p15:guide id="2" pos="2111">
          <p15:clr>
            <a:srgbClr val="FBAE40"/>
          </p15:clr>
        </p15:guide>
        <p15:guide id="3" pos="3771">
          <p15:clr>
            <a:srgbClr val="FBAE40"/>
          </p15:clr>
        </p15:guide>
        <p15:guide id="4" pos="3915">
          <p15:clr>
            <a:srgbClr val="FBAE40"/>
          </p15:clr>
        </p15:guide>
        <p15:guide id="5" pos="5576">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aster 2x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93305889"/>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guide id="11" orient="horz" pos="2427" userDrawn="1">
          <p15:clr>
            <a:srgbClr val="FBAE40"/>
          </p15:clr>
        </p15:guide>
        <p15:guide id="13" orient="horz" pos="231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Fläche">
    <p:spTree>
      <p:nvGrpSpPr>
        <p:cNvPr id="1" name=""/>
        <p:cNvGrpSpPr/>
        <p:nvPr/>
      </p:nvGrpSpPr>
      <p:grpSpPr>
        <a:xfrm>
          <a:off x="0" y="0"/>
          <a:ext cx="0" cy="0"/>
          <a:chOff x="0" y="0"/>
          <a:chExt cx="0" cy="0"/>
        </a:xfrm>
      </p:grpSpPr>
      <p:sp>
        <p:nvSpPr>
          <p:cNvPr id="5" name="Rechteck 4"/>
          <p:cNvSpPr/>
          <p:nvPr userDrawn="1"/>
        </p:nvSpPr>
        <p:spPr>
          <a:xfrm>
            <a:off x="0" y="1048659"/>
            <a:ext cx="12192000" cy="5240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 Group Condensed" panose="020B0606020202020204" pitchFamily="34" charset="0"/>
            </a:endParaRPr>
          </a:p>
        </p:txBody>
      </p:sp>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819523710"/>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71328736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14968661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8947" y="347184"/>
            <a:ext cx="11224684" cy="701474"/>
          </a:xfrm>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12" name="Inhaltsplatzhalter 11"/>
          <p:cNvSpPr>
            <a:spLocks noGrp="1"/>
          </p:cNvSpPr>
          <p:nvPr>
            <p:ph sz="quarter" idx="15" hasCustomPrompt="1"/>
          </p:nvPr>
        </p:nvSpPr>
        <p:spPr>
          <a:xfrm>
            <a:off x="488947" y="1413933"/>
            <a:ext cx="11224684" cy="4707467"/>
          </a:xfrm>
          <a:prstGeom prst="rect">
            <a:avLst/>
          </a:prstGeom>
        </p:spPr>
        <p:txBody>
          <a:bodyPr/>
          <a:lstStyle>
            <a:lvl1pPr>
              <a:defRPr baseline="0"/>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7141325"/>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22968862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ohne Bild">
    <p:spTree>
      <p:nvGrpSpPr>
        <p:cNvPr id="1" name=""/>
        <p:cNvGrpSpPr/>
        <p:nvPr/>
      </p:nvGrpSpPr>
      <p:grpSpPr>
        <a:xfrm>
          <a:off x="0" y="0"/>
          <a:ext cx="0" cy="0"/>
          <a:chOff x="0" y="0"/>
          <a:chExt cx="0" cy="0"/>
        </a:xfrm>
      </p:grpSpPr>
      <p:sp>
        <p:nvSpPr>
          <p:cNvPr id="12" name="Rechteck 11"/>
          <p:cNvSpPr/>
          <p:nvPr userDrawn="1"/>
        </p:nvSpPr>
        <p:spPr>
          <a:xfrm>
            <a:off x="0" y="0"/>
            <a:ext cx="12192000" cy="6858000"/>
          </a:xfrm>
          <a:prstGeom prst="rect">
            <a:avLst/>
          </a:prstGeom>
          <a:gradFill flip="none" rotWithShape="1">
            <a:gsLst>
              <a:gs pos="0">
                <a:schemeClr val="bg2">
                  <a:lumMod val="60000"/>
                  <a:lumOff val="40000"/>
                </a:schemeClr>
              </a:gs>
              <a:gs pos="100000">
                <a:srgbClr val="E4E8EE"/>
              </a:gs>
            </a:gsLst>
            <a:lin ang="166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4322170"/>
            <a:ext cx="12191496" cy="2535830"/>
          </a:xfrm>
          <a:prstGeom prst="rect">
            <a:avLst/>
          </a:prstGeom>
        </p:spPr>
      </p:pic>
      <p:pic>
        <p:nvPicPr>
          <p:cNvPr id="11" name="Grafik 10">
            <a:extLst>
              <a:ext uri="{FF2B5EF4-FFF2-40B4-BE49-F238E27FC236}">
                <a16:creationId xmlns:a16="http://schemas.microsoft.com/office/drawing/2014/main" id="{B7F2891C-E0BB-4DC7-A39F-A73EE22601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094" y="6140449"/>
            <a:ext cx="1736666" cy="360000"/>
          </a:xfrm>
          <a:prstGeom prst="rect">
            <a:avLst/>
          </a:prstGeom>
        </p:spPr>
      </p:pic>
      <p:sp>
        <p:nvSpPr>
          <p:cNvPr id="2" name="Titel 1"/>
          <p:cNvSpPr>
            <a:spLocks noGrp="1"/>
          </p:cNvSpPr>
          <p:nvPr>
            <p:ph type="ctrTitle" hasCustomPrompt="1"/>
          </p:nvPr>
        </p:nvSpPr>
        <p:spPr>
          <a:xfrm>
            <a:off x="-9525" y="678169"/>
            <a:ext cx="12201525" cy="1253402"/>
          </a:xfrm>
        </p:spPr>
        <p:txBody>
          <a:bodyPr lIns="471600" tIns="72000" rIns="471600" bIns="36000" anchor="b">
            <a:spAutoFit/>
          </a:bodyPr>
          <a:lstStyle>
            <a:lvl1pPr algn="l">
              <a:lnSpc>
                <a:spcPct val="93000"/>
              </a:lnSpc>
              <a:spcAft>
                <a:spcPts val="600"/>
              </a:spcAft>
              <a:defRPr sz="4000">
                <a:solidFill>
                  <a:schemeClr val="tx1"/>
                </a:solidFill>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2052582"/>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pic>
        <p:nvPicPr>
          <p:cNvPr id="15" name="Grafik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4892" y="5928494"/>
            <a:ext cx="1159625" cy="361604"/>
          </a:xfrm>
          <a:prstGeom prst="rect">
            <a:avLst/>
          </a:prstGeom>
        </p:spPr>
      </p:pic>
      <p:sp>
        <p:nvSpPr>
          <p:cNvPr id="4" name="MIO_LOGOPLACEHOLDER#16:9"/>
          <p:cNvSpPr>
            <a:spLocks/>
          </p:cNvSpPr>
          <p:nvPr userDrawn="1"/>
        </p:nvSpPr>
        <p:spPr>
          <a:xfrm>
            <a:off x="9999871" y="6137292"/>
            <a:ext cx="1724210" cy="36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9" name="Textplatzhalter 13">
            <a:extLst>
              <a:ext uri="{FF2B5EF4-FFF2-40B4-BE49-F238E27FC236}">
                <a16:creationId xmlns:a16="http://schemas.microsoft.com/office/drawing/2014/main" id="{8F52C8DB-51B0-411E-BD8B-F0EBD47048C1}"/>
              </a:ext>
            </a:extLst>
          </p:cNvPr>
          <p:cNvSpPr>
            <a:spLocks noGrp="1"/>
          </p:cNvSpPr>
          <p:nvPr>
            <p:ph type="body" sz="quarter" idx="22" hasCustomPrompt="1"/>
          </p:nvPr>
        </p:nvSpPr>
        <p:spPr>
          <a:xfrm>
            <a:off x="495860" y="5432400"/>
            <a:ext cx="1571678" cy="319415"/>
          </a:xfrm>
          <a:prstGeom prst="rect">
            <a:avLst/>
          </a:prstGeom>
        </p:spPr>
        <p:txBody>
          <a:bodyPr/>
          <a:lstStyle>
            <a:lvl1pPr marL="0" indent="0">
              <a:spcAft>
                <a:spcPts val="0"/>
              </a:spcAft>
              <a:buNone/>
              <a:defRPr sz="1100" b="1"/>
            </a:lvl1pPr>
          </a:lstStyle>
          <a:p>
            <a:pPr lvl="0"/>
            <a:r>
              <a:rPr lang="de-DE" dirty="0"/>
              <a:t>Abteilung | Datum</a:t>
            </a:r>
            <a:br>
              <a:rPr lang="de-DE" dirty="0"/>
            </a:br>
            <a:r>
              <a:rPr lang="de-DE" dirty="0"/>
              <a:t>Ersteller</a:t>
            </a:r>
          </a:p>
        </p:txBody>
      </p:sp>
      <p:pic>
        <p:nvPicPr>
          <p:cNvPr id="20" name="Bild 7" descr="WortmarkeBMWGROUP Kopie.jpg">
            <a:extLst>
              <a:ext uri="{FF2B5EF4-FFF2-40B4-BE49-F238E27FC236}">
                <a16:creationId xmlns:a16="http://schemas.microsoft.com/office/drawing/2014/main" id="{44D1BCDC-3268-4E8A-8881-18D2A65E184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96097" y="5927741"/>
            <a:ext cx="765142" cy="3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feld 15">
            <a:extLst>
              <a:ext uri="{FF2B5EF4-FFF2-40B4-BE49-F238E27FC236}">
                <a16:creationId xmlns:a16="http://schemas.microsoft.com/office/drawing/2014/main" id="{9D2BEE3E-78FC-4065-8E70-215E76237A17}"/>
              </a:ext>
            </a:extLst>
          </p:cNvPr>
          <p:cNvSpPr txBox="1"/>
          <p:nvPr userDrawn="1"/>
        </p:nvSpPr>
        <p:spPr>
          <a:xfrm>
            <a:off x="494096" y="6334011"/>
            <a:ext cx="1620000" cy="203607"/>
          </a:xfrm>
          <a:prstGeom prst="rect">
            <a:avLst/>
          </a:prstGeom>
        </p:spPr>
        <p:txBody>
          <a:bodyPr vert="horz" lIns="0" tIns="0" rIns="0" bIns="0" rtlCol="0">
            <a:noAutofit/>
          </a:bodyPr>
          <a:lstStyle>
            <a:lvl1pPr lvl="0" indent="0">
              <a:spcBef>
                <a:spcPts val="0"/>
              </a:spcBef>
              <a:spcAft>
                <a:spcPts val="600"/>
              </a:spcAft>
              <a:buFont typeface="Symbol" panose="05050102010706020507" pitchFamily="18" charset="2"/>
              <a:buNone/>
              <a:defRPr lang="de-DE" sz="1300" smtClean="0">
                <a:latin typeface="BMW Group Light" pitchFamily="2" charset="0"/>
                <a:cs typeface="BMW Group Light" pitchFamily="2" charset="0"/>
              </a:defRPr>
            </a:lvl1pPr>
            <a:lvl2pPr marL="360000" indent="-180000">
              <a:spcBef>
                <a:spcPts val="0"/>
              </a:spcBef>
              <a:spcAft>
                <a:spcPts val="600"/>
              </a:spcAft>
              <a:buFont typeface="Symbol" panose="05050102010706020507" pitchFamily="18" charset="2"/>
              <a:buChar char="-"/>
              <a:defRPr lang="de-DE" smtClean="0"/>
            </a:lvl2pPr>
            <a:lvl3pPr marL="540000" indent="-180000">
              <a:spcBef>
                <a:spcPts val="0"/>
              </a:spcBef>
              <a:spcAft>
                <a:spcPts val="600"/>
              </a:spcAft>
              <a:buFont typeface="Symbol" panose="05050102010706020507" pitchFamily="18" charset="2"/>
              <a:buChar char="-"/>
              <a:defRPr lang="de-DE" smtClean="0"/>
            </a:lvl3pPr>
            <a:lvl4pPr marL="720000" indent="-180000">
              <a:spcBef>
                <a:spcPts val="0"/>
              </a:spcBef>
              <a:spcAft>
                <a:spcPts val="600"/>
              </a:spcAft>
              <a:buFont typeface="Symbol" panose="05050102010706020507" pitchFamily="18" charset="2"/>
              <a:buChar char="-"/>
              <a:defRPr lang="de-DE" smtClean="0"/>
            </a:lvl4pPr>
            <a:lvl5pPr marL="900000" indent="-180000">
              <a:spcBef>
                <a:spcPts val="0"/>
              </a:spcBef>
              <a:spcAft>
                <a:spcPts val="600"/>
              </a:spcAft>
              <a:buFont typeface="Symbol" panose="05050102010706020507" pitchFamily="18" charset="2"/>
              <a:buChar char="-"/>
              <a:defRPr lang="de-DE" smtClean="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de-DE" dirty="0"/>
              <a:t>Financial Services</a:t>
            </a:r>
          </a:p>
        </p:txBody>
      </p:sp>
    </p:spTree>
    <p:extLst>
      <p:ext uri="{BB962C8B-B14F-4D97-AF65-F5344CB8AC3E}">
        <p14:creationId xmlns:p14="http://schemas.microsoft.com/office/powerpoint/2010/main" val="362527756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1218" userDrawn="1">
          <p15:clr>
            <a:srgbClr val="FBAE40"/>
          </p15:clr>
        </p15:guide>
        <p15:guide id="4" orient="horz" pos="1292" userDrawn="1">
          <p15:clr>
            <a:srgbClr val="FBAE40"/>
          </p15:clr>
        </p15:guide>
        <p15:guide id="5" orient="horz" pos="1538" userDrawn="1">
          <p15:clr>
            <a:srgbClr val="FBAE40"/>
          </p15:clr>
        </p15:guide>
        <p15:guide id="6" orient="horz" pos="42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nhalte mit 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Textplatzhalter 3"/>
          <p:cNvSpPr>
            <a:spLocks noGrp="1"/>
          </p:cNvSpPr>
          <p:nvPr>
            <p:ph type="body" sz="quarter" idx="10" hasCustomPrompt="1"/>
          </p:nvPr>
        </p:nvSpPr>
        <p:spPr>
          <a:xfrm>
            <a:off x="488947" y="1413933"/>
            <a:ext cx="5497142" cy="345594"/>
          </a:xfrm>
        </p:spPr>
        <p:txBody>
          <a:bodyPr/>
          <a:lstStyle>
            <a:lvl1pPr marL="0" indent="0">
              <a:buNone/>
              <a:defRPr b="1"/>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6" name="Textplatzhalter 5"/>
          <p:cNvSpPr>
            <a:spLocks noGrp="1"/>
          </p:cNvSpPr>
          <p:nvPr>
            <p:ph type="body" sz="quarter" idx="11" hasCustomPrompt="1"/>
          </p:nvPr>
        </p:nvSpPr>
        <p:spPr>
          <a:xfrm>
            <a:off x="6216490" y="1413933"/>
            <a:ext cx="5497142" cy="345594"/>
          </a:xfrm>
        </p:spPr>
        <p:txBody>
          <a:bodyPr/>
          <a:lstStyle>
            <a:lvl1pPr marL="0" indent="0">
              <a:buNone/>
              <a:defRPr b="1" baseline="0"/>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8" name="Inhaltsplatzhalter 7"/>
          <p:cNvSpPr>
            <a:spLocks noGrp="1"/>
          </p:cNvSpPr>
          <p:nvPr>
            <p:ph sz="quarter" idx="12" hasCustomPrompt="1"/>
          </p:nvPr>
        </p:nvSpPr>
        <p:spPr>
          <a:xfrm>
            <a:off x="488947"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793479322"/>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pos="3771" userDrawn="1">
          <p15:clr>
            <a:srgbClr val="FBAE40"/>
          </p15:clr>
        </p15:guide>
        <p15:guide id="4" pos="3915"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307309"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8125670"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59813363"/>
      </p:ext>
    </p:extLst>
  </p:cSld>
  <p:clrMapOvr>
    <a:masterClrMapping/>
  </p:clrMapOvr>
  <p:hf hdr="0" dt="0"/>
  <p:extLst>
    <p:ext uri="{DCECCB84-F9BA-43D5-87BE-67443E8EF086}">
      <p15:sldGuideLst xmlns:p15="http://schemas.microsoft.com/office/powerpoint/2012/main">
        <p15:guide id="1" pos="2570">
          <p15:clr>
            <a:srgbClr val="FBAE40"/>
          </p15:clr>
        </p15:guide>
        <p15:guide id="2" pos="2712" userDrawn="1">
          <p15:clr>
            <a:srgbClr val="FBAE40"/>
          </p15:clr>
        </p15:guide>
        <p15:guide id="3" pos="5118" userDrawn="1">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3352719"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88947"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621649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908026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457152156"/>
      </p:ext>
    </p:extLst>
  </p:cSld>
  <p:clrMapOvr>
    <a:masterClrMapping/>
  </p:clrMapOvr>
  <p:hf hdr="0" dt="0"/>
  <p:extLst>
    <p:ext uri="{DCECCB84-F9BA-43D5-87BE-67443E8EF086}">
      <p15:sldGuideLst xmlns:p15="http://schemas.microsoft.com/office/powerpoint/2012/main">
        <p15:guide id="1" pos="1968" userDrawn="1">
          <p15:clr>
            <a:srgbClr val="FBAE40"/>
          </p15:clr>
        </p15:guide>
        <p15:guide id="2" pos="2111" userDrawn="1">
          <p15:clr>
            <a:srgbClr val="FBAE40"/>
          </p15:clr>
        </p15:guide>
        <p15:guide id="3" pos="3771" userDrawn="1">
          <p15:clr>
            <a:srgbClr val="FBAE40"/>
          </p15:clr>
        </p15:guide>
        <p15:guide id="4" pos="3915" userDrawn="1">
          <p15:clr>
            <a:srgbClr val="FBAE40"/>
          </p15:clr>
        </p15:guide>
        <p15:guide id="5" pos="5576" userDrawn="1">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x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2267480"/>
          </a:xfrm>
        </p:spPr>
        <p:txBody>
          <a:body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226748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488947"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4855766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guide id="11" orient="horz" pos="2319" userDrawn="1">
          <p15:clr>
            <a:srgbClr val="FBAE40"/>
          </p15:clr>
        </p15:guide>
        <p15:guide id="12" orient="horz" pos="242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Bild mit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11224684" cy="4707467"/>
          </a:xfrm>
          <a:pattFill prst="wdUpDiag">
            <a:fgClr>
              <a:schemeClr val="bg1">
                <a:lumMod val="75000"/>
              </a:schemeClr>
            </a:fgClr>
            <a:bgClr>
              <a:schemeClr val="bg1"/>
            </a:bgClr>
          </a:pattFill>
        </p:spPr>
        <p:txBody>
          <a:bodyPr tIns="0" bIns="720000" anchor="ctr" anchorCtr="0"/>
          <a:lstStyle>
            <a:lvl1pPr marL="0" indent="0" algn="ctr">
              <a:buNone/>
              <a:defRPr/>
            </a:lvl1pPr>
          </a:lstStyle>
          <a:p>
            <a:r>
              <a:rPr lang="de-DE"/>
              <a:t>Bild durch Klicken auf Symbol hinzufügen</a:t>
            </a:r>
            <a:endParaRPr lang="de-DE" dirty="0"/>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06653743"/>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 Bild ohne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0" y="1413932"/>
            <a:ext cx="12192000" cy="5444067"/>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6962573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6" userDrawn="1">
          <p15:clr>
            <a:srgbClr val="FBAE40"/>
          </p15:clr>
        </p15:guide>
        <p15:guide id="4" orient="horz" pos="662" userDrawn="1">
          <p15:clr>
            <a:srgbClr val="FBAE40"/>
          </p15:clr>
        </p15:guide>
        <p15:guide id="5" orient="horz" pos="89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6216490"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8" name="Textplatzhalter 7"/>
          <p:cNvSpPr>
            <a:spLocks noGrp="1"/>
          </p:cNvSpPr>
          <p:nvPr>
            <p:ph type="body" sz="quarter" idx="12" hasCustomPrompt="1"/>
          </p:nvPr>
        </p:nvSpPr>
        <p:spPr>
          <a:xfrm>
            <a:off x="488947" y="4040185"/>
            <a:ext cx="5497142" cy="208121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10" name="Textplatzhalter 9"/>
          <p:cNvSpPr>
            <a:spLocks noGrp="1"/>
          </p:cNvSpPr>
          <p:nvPr>
            <p:ph type="body" sz="quarter" idx="13" hasCustomPrompt="1"/>
          </p:nvPr>
        </p:nvSpPr>
        <p:spPr>
          <a:xfrm>
            <a:off x="6216490" y="4040185"/>
            <a:ext cx="5497142" cy="208121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559835784"/>
      </p:ext>
    </p:extLst>
  </p:cSld>
  <p:clrMapOvr>
    <a:masterClrMapping/>
  </p:clrMapOvr>
  <p:extLst>
    <p:ext uri="{DCECCB84-F9BA-43D5-87BE-67443E8EF086}">
      <p15:sldGuideLst xmlns:p15="http://schemas.microsoft.com/office/powerpoint/2012/main">
        <p15:guide id="1" orient="horz" pos="2429" userDrawn="1">
          <p15:clr>
            <a:srgbClr val="FBAE40"/>
          </p15:clr>
        </p15:guide>
        <p15:guide id="2" orient="horz" pos="2544" userDrawn="1">
          <p15:clr>
            <a:srgbClr val="FBAE40"/>
          </p15:clr>
        </p15:guide>
        <p15:guide id="3" pos="308" userDrawn="1">
          <p15:clr>
            <a:srgbClr val="FBAE40"/>
          </p15:clr>
        </p15:guide>
        <p15:guide id="4" pos="7380"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guide id="11" pos="3915" userDrawn="1">
          <p15:clr>
            <a:srgbClr val="FBAE40"/>
          </p15:clr>
        </p15:guide>
        <p15:guide id="12" pos="37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mbifolie weiß">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6" name="Inhaltsplatzhalter 5"/>
          <p:cNvSpPr>
            <a:spLocks noGrp="1"/>
          </p:cNvSpPr>
          <p:nvPr>
            <p:ph sz="quarter" idx="10"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1"/>
          </p:nvPr>
        </p:nvSpPr>
        <p:spPr>
          <a:xfrm>
            <a:off x="0" y="1413933"/>
            <a:ext cx="5986089" cy="4707465"/>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3820566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3771" userDrawn="1">
          <p15:clr>
            <a:srgbClr val="FBAE40"/>
          </p15:clr>
        </p15:guide>
        <p15:guide id="10" pos="3915"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ilder mit Bildunt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3587961" cy="1895093"/>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6" name="Bildplatzhalter 5"/>
          <p:cNvSpPr>
            <a:spLocks noGrp="1"/>
          </p:cNvSpPr>
          <p:nvPr>
            <p:ph type="pic" sz="quarter" idx="11"/>
          </p:nvPr>
        </p:nvSpPr>
        <p:spPr>
          <a:xfrm>
            <a:off x="4307309"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8" name="Bildplatzhalter 7"/>
          <p:cNvSpPr>
            <a:spLocks noGrp="1"/>
          </p:cNvSpPr>
          <p:nvPr>
            <p:ph type="pic" sz="quarter" idx="12"/>
          </p:nvPr>
        </p:nvSpPr>
        <p:spPr>
          <a:xfrm>
            <a:off x="8125670"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10" name="Textplatzhalter 9"/>
          <p:cNvSpPr>
            <a:spLocks noGrp="1"/>
          </p:cNvSpPr>
          <p:nvPr>
            <p:ph type="body" sz="quarter" idx="13" hasCustomPrompt="1"/>
          </p:nvPr>
        </p:nvSpPr>
        <p:spPr>
          <a:xfrm>
            <a:off x="488947" y="3489026"/>
            <a:ext cx="3587961" cy="2632374"/>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2" name="Textplatzhalter 11"/>
          <p:cNvSpPr>
            <a:spLocks noGrp="1"/>
          </p:cNvSpPr>
          <p:nvPr>
            <p:ph type="body" sz="quarter" idx="14" hasCustomPrompt="1"/>
          </p:nvPr>
        </p:nvSpPr>
        <p:spPr>
          <a:xfrm>
            <a:off x="4307309" y="3489027"/>
            <a:ext cx="3587961"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5" hasCustomPrompt="1"/>
          </p:nvPr>
        </p:nvSpPr>
        <p:spPr>
          <a:xfrm>
            <a:off x="8125670" y="3489027"/>
            <a:ext cx="3587961"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9"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351541258"/>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2570" userDrawn="1">
          <p15:clr>
            <a:srgbClr val="FBAE40"/>
          </p15:clr>
        </p15:guide>
        <p15:guide id="10" pos="2712" userDrawn="1">
          <p15:clr>
            <a:srgbClr val="FBAE40"/>
          </p15:clr>
        </p15:guide>
        <p15:guide id="11" pos="4974" userDrawn="1">
          <p15:clr>
            <a:srgbClr val="FBAE40"/>
          </p15:clr>
        </p15:guide>
        <p15:guide id="12" pos="51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3352719"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8" name="Bildplatzhalter 7"/>
          <p:cNvSpPr>
            <a:spLocks noGrp="1"/>
          </p:cNvSpPr>
          <p:nvPr>
            <p:ph type="pic" sz="quarter" idx="12"/>
          </p:nvPr>
        </p:nvSpPr>
        <p:spPr>
          <a:xfrm>
            <a:off x="621649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0" name="Bildplatzhalter 9"/>
          <p:cNvSpPr>
            <a:spLocks noGrp="1"/>
          </p:cNvSpPr>
          <p:nvPr>
            <p:ph type="pic" sz="quarter" idx="13"/>
          </p:nvPr>
        </p:nvSpPr>
        <p:spPr>
          <a:xfrm>
            <a:off x="908026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2" name="Textplatzhalter 11"/>
          <p:cNvSpPr>
            <a:spLocks noGrp="1"/>
          </p:cNvSpPr>
          <p:nvPr>
            <p:ph type="body" sz="quarter" idx="14" hasCustomPrompt="1"/>
          </p:nvPr>
        </p:nvSpPr>
        <p:spPr>
          <a:xfrm>
            <a:off x="488947" y="3489027"/>
            <a:ext cx="2633372" cy="263237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4" name="Textplatzhalter 13"/>
          <p:cNvSpPr>
            <a:spLocks noGrp="1"/>
          </p:cNvSpPr>
          <p:nvPr>
            <p:ph type="body" sz="quarter" idx="15" hasCustomPrompt="1"/>
          </p:nvPr>
        </p:nvSpPr>
        <p:spPr>
          <a:xfrm>
            <a:off x="3352719"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6" hasCustomPrompt="1"/>
          </p:nvPr>
        </p:nvSpPr>
        <p:spPr>
          <a:xfrm>
            <a:off x="6216490" y="3489027"/>
            <a:ext cx="2633372"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8" name="Textplatzhalter 17"/>
          <p:cNvSpPr>
            <a:spLocks noGrp="1"/>
          </p:cNvSpPr>
          <p:nvPr>
            <p:ph type="body" sz="quarter" idx="17" hasCustomPrompt="1"/>
          </p:nvPr>
        </p:nvSpPr>
        <p:spPr>
          <a:xfrm>
            <a:off x="9080260"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1"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24591144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1968" userDrawn="1">
          <p15:clr>
            <a:srgbClr val="FBAE40"/>
          </p15:clr>
        </p15:guide>
        <p15:guide id="10" pos="2111" userDrawn="1">
          <p15:clr>
            <a:srgbClr val="FBAE40"/>
          </p15:clr>
        </p15:guide>
        <p15:guide id="11" pos="3915" userDrawn="1">
          <p15:clr>
            <a:srgbClr val="FBAE40"/>
          </p15:clr>
        </p15:guide>
        <p15:guide id="12" pos="3771" userDrawn="1">
          <p15:clr>
            <a:srgbClr val="FBAE40"/>
          </p15:clr>
        </p15:guide>
        <p15:guide id="13" pos="5719" userDrawn="1">
          <p15:clr>
            <a:srgbClr val="FBAE40"/>
          </p15:clr>
        </p15:guide>
        <p15:guide id="14" pos="55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407A97A-BC5E-450E-89AE-44AE8344ACAD}"/>
              </a:ext>
            </a:extLst>
          </p:cNvPr>
          <p:cNvPicPr>
            <a:picLocks noChangeAspect="1"/>
          </p:cNvPicPr>
          <p:nvPr userDrawn="1"/>
        </p:nvPicPr>
        <p:blipFill>
          <a:blip r:embed="rId2"/>
          <a:stretch>
            <a:fillRect/>
          </a:stretch>
        </p:blipFill>
        <p:spPr>
          <a:xfrm>
            <a:off x="-1" y="0"/>
            <a:ext cx="12192000" cy="6327647"/>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tx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err="1"/>
              <a:t>Kapiteltrenner</a:t>
            </a:r>
            <a:endParaRPr lang="de-DE" dirty="0"/>
          </a:p>
        </p:txBody>
      </p:sp>
    </p:spTree>
    <p:extLst>
      <p:ext uri="{BB962C8B-B14F-4D97-AF65-F5344CB8AC3E}">
        <p14:creationId xmlns:p14="http://schemas.microsoft.com/office/powerpoint/2010/main" val="156778401"/>
      </p:ext>
    </p:extLst>
  </p:cSld>
  <p:clrMapOvr>
    <a:masterClrMapping/>
  </p:clrMapOvr>
  <p:hf hdr="0" dt="0"/>
  <p:extLst>
    <p:ext uri="{DCECCB84-F9BA-43D5-87BE-67443E8EF086}">
      <p15:sldGuideLst xmlns:p15="http://schemas.microsoft.com/office/powerpoint/2012/main">
        <p15:guide id="1" orient="horz" pos="701" userDrawn="1">
          <p15:clr>
            <a:srgbClr val="FBAE40"/>
          </p15:clr>
        </p15:guide>
        <p15:guide id="2" orient="horz" pos="1362" userDrawn="1">
          <p15:clr>
            <a:srgbClr val="FBAE40"/>
          </p15:clr>
        </p15:guide>
        <p15:guide id="3" orient="horz" pos="1782" userDrawn="1">
          <p15:clr>
            <a:srgbClr val="FBAE40"/>
          </p15:clr>
        </p15:guide>
        <p15:guide id="4" pos="308" userDrawn="1">
          <p15:clr>
            <a:srgbClr val="FBAE40"/>
          </p15:clr>
        </p15:guide>
        <p15:guide id="5" pos="7380" userDrawn="1">
          <p15:clr>
            <a:srgbClr val="FBAE40"/>
          </p15:clr>
        </p15:guide>
        <p15:guide id="6" orient="horz" pos="135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5B411038-2122-478D-9842-9780ED6D6FE3}" type="datetimeFigureOut">
              <a:rPr lang="de-DE" smtClean="0"/>
              <a:t>07.10.2019</a:t>
            </a:fld>
            <a:endParaRPr lang="de-DE"/>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FCF41E92-8EE9-4132-8355-B3C7925EA1C2}" type="slidenum">
              <a:rPr lang="de-DE" smtClean="0"/>
              <a:t>‹Nr.›</a:t>
            </a:fld>
            <a:endParaRPr lang="de-DE"/>
          </a:p>
        </p:txBody>
      </p:sp>
    </p:spTree>
    <p:extLst>
      <p:ext uri="{BB962C8B-B14F-4D97-AF65-F5344CB8AC3E}">
        <p14:creationId xmlns:p14="http://schemas.microsoft.com/office/powerpoint/2010/main" val="270258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7" t="21900" r="186" b="9350"/>
          <a:stretch/>
        </p:blipFill>
        <p:spPr>
          <a:xfrm>
            <a:off x="-19051" y="0"/>
            <a:ext cx="12201525" cy="630555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974425501"/>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Kapiteltrenner">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87" t="1043" r="9443"/>
          <a:stretch/>
        </p:blipFill>
        <p:spPr>
          <a:xfrm>
            <a:off x="0" y="-19050"/>
            <a:ext cx="12182476" cy="63246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615762362"/>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5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 t="22811" r="-118" b="602"/>
          <a:stretch/>
        </p:blipFill>
        <p:spPr>
          <a:xfrm>
            <a:off x="0" y="0"/>
            <a:ext cx="12192000" cy="6270171"/>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2"/>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2775776263"/>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410" t="24406" r="1470" b="79"/>
          <a:stretch/>
        </p:blipFill>
        <p:spPr>
          <a:xfrm>
            <a:off x="4948015" y="0"/>
            <a:ext cx="7253510" cy="6315343"/>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2"/>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1530699759"/>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4_Kapiteltrenner">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436" t="13884" r="-103" b="14382"/>
          <a:stretch/>
        </p:blipFill>
        <p:spPr>
          <a:xfrm>
            <a:off x="0" y="-12700"/>
            <a:ext cx="12204700" cy="62992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2101875649"/>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Kapiteltrenner">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8868" r="69" b="3795"/>
          <a:stretch/>
        </p:blipFill>
        <p:spPr>
          <a:xfrm>
            <a:off x="0" y="1"/>
            <a:ext cx="12225868" cy="62992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408654104"/>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3"/>
            </p:custDataLst>
            <p:extLst>
              <p:ext uri="{D42A27DB-BD31-4B8C-83A1-F6EECF244321}">
                <p14:modId xmlns:p14="http://schemas.microsoft.com/office/powerpoint/2010/main" val="2422425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84" name="think-cell Folie" r:id="rId36" imgW="270" imgH="270" progId="TCLayout.ActiveDocument.1">
                  <p:embed/>
                </p:oleObj>
              </mc:Choice>
              <mc:Fallback>
                <p:oleObj name="think-cell Folie" r:id="rId36" imgW="270" imgH="270" progId="TCLayout.ActiveDocument.1">
                  <p:embed/>
                  <p:pic>
                    <p:nvPicPr>
                      <p:cNvPr id="0" name=""/>
                      <p:cNvPicPr/>
                      <p:nvPr/>
                    </p:nvPicPr>
                    <p:blipFill>
                      <a:blip r:embed="rId3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4072CA8-2CA4-4C54-8AF5-C3A1B0BE7375}"/>
              </a:ext>
            </a:extLst>
          </p:cNvPr>
          <p:cNvSpPr/>
          <p:nvPr userDrawn="1">
            <p:custDataLst>
              <p:tags r:id="rId34"/>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de-DE" sz="2600" b="1" i="0" baseline="0"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 name="Titelplatzhalter 1"/>
          <p:cNvSpPr>
            <a:spLocks noGrp="1"/>
          </p:cNvSpPr>
          <p:nvPr>
            <p:ph type="title"/>
          </p:nvPr>
        </p:nvSpPr>
        <p:spPr>
          <a:xfrm>
            <a:off x="488947" y="347184"/>
            <a:ext cx="11224684" cy="701474"/>
          </a:xfrm>
          <a:prstGeom prst="rect">
            <a:avLst/>
          </a:prstGeom>
        </p:spPr>
        <p:txBody>
          <a:bodyPr vert="horz" lIns="0" tIns="0" rIns="0" bIns="0" rtlCol="0" anchor="t" anchorCtr="0">
            <a:noAutofit/>
          </a:bodyPr>
          <a:lstStyle/>
          <a:p>
            <a:r>
              <a:rPr lang="de-DE" dirty="0"/>
              <a:t>Titelmasterformat durch Klicken bearbeiten</a:t>
            </a:r>
          </a:p>
        </p:txBody>
      </p:sp>
      <p:cxnSp>
        <p:nvCxnSpPr>
          <p:cNvPr id="7" name="Gerade Verbindung 81"/>
          <p:cNvCxnSpPr/>
          <p:nvPr userDrawn="1"/>
        </p:nvCxnSpPr>
        <p:spPr>
          <a:xfrm>
            <a:off x="-1" y="6298735"/>
            <a:ext cx="12192001" cy="0"/>
          </a:xfrm>
          <a:prstGeom prst="line">
            <a:avLst/>
          </a:prstGeom>
          <a:ln w="12700">
            <a:solidFill>
              <a:schemeClr val="tx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platzhalter 7"/>
          <p:cNvSpPr>
            <a:spLocks noGrp="1"/>
          </p:cNvSpPr>
          <p:nvPr>
            <p:ph type="body" idx="1"/>
          </p:nvPr>
        </p:nvSpPr>
        <p:spPr>
          <a:xfrm>
            <a:off x="488947" y="1413933"/>
            <a:ext cx="11224684" cy="470746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empower - DO NOT DELETE!!!" hidden="1"/>
          <p:cNvSpPr/>
          <p:nvPr userDrawn="1">
            <p:custDataLst>
              <p:tags r:id="rId35"/>
            </p:custDataLst>
          </p:nvPr>
        </p:nvSpPr>
        <p:spPr>
          <a:xfrm>
            <a:off x="0" y="0"/>
            <a:ext cx="0" cy="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l"/>
            <a:endParaRPr lang="de-DE" dirty="0">
              <a:solidFill>
                <a:schemeClr val="tx1"/>
              </a:solidFill>
            </a:endParaRPr>
          </a:p>
        </p:txBody>
      </p:sp>
      <p:sp>
        <p:nvSpPr>
          <p:cNvPr id="10" name="SeitenzahlAU1">
            <a:extLst>
              <a:ext uri="{FF2B5EF4-FFF2-40B4-BE49-F238E27FC236}">
                <a16:creationId xmlns:a16="http://schemas.microsoft.com/office/drawing/2014/main" id="{97FAE798-CEE4-45BD-9072-53C43AFE5172}"/>
              </a:ext>
            </a:extLst>
          </p:cNvPr>
          <p:cNvSpPr/>
          <p:nvPr userDrawn="1"/>
        </p:nvSpPr>
        <p:spPr>
          <a:xfrm>
            <a:off x="10960100" y="6413500"/>
            <a:ext cx="762000" cy="366776"/>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de-DE" sz="800">
                <a:solidFill>
                  <a:srgbClr val="000000"/>
                </a:solidFill>
              </a:rPr>
              <a:t>Seite </a:t>
            </a:r>
            <a:fld id="{13EADCD7-5958-46D5-9257-6B99F6E48D58}" type="slidenum">
              <a:rPr lang="de-DE" sz="800" smtClean="0">
                <a:solidFill>
                  <a:srgbClr val="000000"/>
                </a:solidFill>
              </a:rPr>
              <a:pPr algn="r"/>
              <a:t>‹Nr.›</a:t>
            </a:fld>
            <a:endParaRPr lang="de-DE" sz="800" dirty="0">
              <a:solidFill>
                <a:srgbClr val="000000"/>
              </a:solidFill>
            </a:endParaRPr>
          </a:p>
        </p:txBody>
      </p:sp>
      <p:sp>
        <p:nvSpPr>
          <p:cNvPr id="9" name="FußzeileAU1"/>
          <p:cNvSpPr txBox="1">
            <a:spLocks/>
          </p:cNvSpPr>
          <p:nvPr userDrawn="1"/>
        </p:nvSpPr>
        <p:spPr>
          <a:xfrm>
            <a:off x="482599" y="6413500"/>
            <a:ext cx="8447755" cy="366776"/>
          </a:xfrm>
          <a:prstGeom prst="rect">
            <a:avLst/>
          </a:prstGeom>
          <a:noFill/>
        </p:spPr>
        <p:txBody>
          <a:bodyPr wrap="square" lIns="0" tIns="0" rIns="0" bIns="0" rtlCol="0" anchor="ctr" anchorCtr="0">
            <a:noAutofit/>
          </a:bodyPr>
          <a:lstStyle/>
          <a:p>
            <a:r>
              <a:rPr lang="de-DE" sz="800" dirty="0"/>
              <a:t>Der ‚Look-2-Book‘ Prozess:</a:t>
            </a:r>
            <a:r>
              <a:rPr lang="de-DE" sz="800" baseline="0" dirty="0"/>
              <a:t> Explorative und modellgestützte Methoden des </a:t>
            </a:r>
            <a:r>
              <a:rPr lang="de-DE" sz="800" baseline="0" dirty="0" err="1"/>
              <a:t>Machine</a:t>
            </a:r>
            <a:r>
              <a:rPr lang="de-DE" sz="800" baseline="0" dirty="0"/>
              <a:t> Learning </a:t>
            </a:r>
            <a:r>
              <a:rPr lang="de-DE" sz="800" dirty="0"/>
              <a:t>| SF6-S-OG | 13.08.2019 </a:t>
            </a:r>
          </a:p>
        </p:txBody>
      </p:sp>
      <p:pic>
        <p:nvPicPr>
          <p:cNvPr id="12" name="Grafik 11"/>
          <p:cNvPicPr>
            <a:picLocks noChangeAspect="1"/>
          </p:cNvPicPr>
          <p:nvPr userDrawn="1"/>
        </p:nvPicPr>
        <p:blipFill>
          <a:blip r:embed="rId38" cstate="print">
            <a:extLst>
              <a:ext uri="{28A0092B-C50C-407E-A947-70E740481C1C}">
                <a14:useLocalDpi xmlns:a14="http://schemas.microsoft.com/office/drawing/2010/main"/>
              </a:ext>
            </a:extLst>
          </a:blip>
          <a:stretch>
            <a:fillRect/>
          </a:stretch>
        </p:blipFill>
        <p:spPr>
          <a:xfrm>
            <a:off x="6471387" y="6545636"/>
            <a:ext cx="1169739" cy="94930"/>
          </a:xfrm>
          <a:prstGeom prst="rect">
            <a:avLst/>
          </a:prstGeom>
        </p:spPr>
      </p:pic>
    </p:spTree>
    <p:extLst>
      <p:ext uri="{BB962C8B-B14F-4D97-AF65-F5344CB8AC3E}">
        <p14:creationId xmlns:p14="http://schemas.microsoft.com/office/powerpoint/2010/main" val="210241850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77" r:id="rId4"/>
    <p:sldLayoutId id="2147483678" r:id="rId5"/>
    <p:sldLayoutId id="2147483681" r:id="rId6"/>
    <p:sldLayoutId id="2147483679" r:id="rId7"/>
    <p:sldLayoutId id="2147483680" r:id="rId8"/>
    <p:sldLayoutId id="2147483682" r:id="rId9"/>
    <p:sldLayoutId id="2147483672" r:id="rId10"/>
    <p:sldLayoutId id="2147483662" r:id="rId11"/>
    <p:sldLayoutId id="2147483663" r:id="rId12"/>
    <p:sldLayoutId id="2147483664" r:id="rId13"/>
    <p:sldLayoutId id="2147483665" r:id="rId14"/>
    <p:sldLayoutId id="2147483661" r:id="rId15"/>
    <p:sldLayoutId id="2147483673" r:id="rId16"/>
    <p:sldLayoutId id="2147483674" r:id="rId17"/>
    <p:sldLayoutId id="2147483650" r:id="rId18"/>
    <p:sldLayoutId id="2147483657" r:id="rId19"/>
    <p:sldLayoutId id="2147483666" r:id="rId20"/>
    <p:sldLayoutId id="2147483658" r:id="rId21"/>
    <p:sldLayoutId id="2147483659" r:id="rId22"/>
    <p:sldLayoutId id="2147483660" r:id="rId23"/>
    <p:sldLayoutId id="2147483667" r:id="rId24"/>
    <p:sldLayoutId id="2147483668" r:id="rId25"/>
    <p:sldLayoutId id="2147483669" r:id="rId26"/>
    <p:sldLayoutId id="2147483670" r:id="rId27"/>
    <p:sldLayoutId id="2147483654" r:id="rId28"/>
    <p:sldLayoutId id="2147483671" r:id="rId29"/>
    <p:sldLayoutId id="2147483675" r:id="rId30"/>
  </p:sldLayoutIdLst>
  <p:hf hdr="0" dt="0"/>
  <p:txStyles>
    <p:titleStyle>
      <a:lvl1pPr algn="l" defTabSz="914400" rtl="0" eaLnBrk="1" latinLnBrk="0" hangingPunct="1">
        <a:lnSpc>
          <a:spcPct val="93000"/>
        </a:lnSpc>
        <a:spcBef>
          <a:spcPct val="0"/>
        </a:spcBef>
        <a:buNone/>
        <a:defRPr sz="2600" b="1" kern="1200" cap="all" baseline="0">
          <a:solidFill>
            <a:schemeClr val="accent2"/>
          </a:solidFill>
          <a:latin typeface="+mj-lt"/>
          <a:ea typeface="+mj-ea"/>
          <a:cs typeface="+mj-cs"/>
        </a:defRPr>
      </a:lvl1pPr>
    </p:titleStyle>
    <p:body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1.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1.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1.xml"/><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1.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hyperlink" Target="https://eli5.readthedocs.io/en/latest/overview.htmlPDPbox" TargetMode="External"/><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hyperlink" Target="https://pdpbox.readthedocs.io/en/latest/"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3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30.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3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30.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3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 Id="rId9" Type="http://schemas.openxmlformats.org/officeDocument/2006/relationships/image" Target="../media/image131.png"/></Relationships>
</file>

<file path=ppt/slides/_rels/slide6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3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08.png"/><Relationship Id="rId9"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30.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30.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08.png"/><Relationship Id="rId9" Type="http://schemas.openxmlformats.org/officeDocument/2006/relationships/image" Target="../media/image148.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30.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30.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08.png"/><Relationship Id="rId7" Type="http://schemas.openxmlformats.org/officeDocument/2006/relationships/image" Target="../media/image162.png"/><Relationship Id="rId2" Type="http://schemas.openxmlformats.org/officeDocument/2006/relationships/notesSlide" Target="../notesSlides/notesSlide76.xml"/><Relationship Id="rId1" Type="http://schemas.openxmlformats.org/officeDocument/2006/relationships/slideLayout" Target="../slideLayouts/slideLayout30.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8.xml"/><Relationship Id="rId1" Type="http://schemas.openxmlformats.org/officeDocument/2006/relationships/slideLayout" Target="../slideLayouts/slideLayout30.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3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80.xml"/><Relationship Id="rId1" Type="http://schemas.openxmlformats.org/officeDocument/2006/relationships/slideLayout" Target="../slideLayouts/slideLayout30.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2.xml"/><Relationship Id="rId1" Type="http://schemas.openxmlformats.org/officeDocument/2006/relationships/slideLayout" Target="../slideLayouts/slideLayout30.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83.xml"/><Relationship Id="rId1" Type="http://schemas.openxmlformats.org/officeDocument/2006/relationships/slideLayout" Target="../slideLayouts/slideLayout3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30.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5.xml"/><Relationship Id="rId1" Type="http://schemas.openxmlformats.org/officeDocument/2006/relationships/slideLayout" Target="../slideLayouts/slideLayout3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30.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9.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99.png"/><Relationship Id="rId2" Type="http://schemas.openxmlformats.org/officeDocument/2006/relationships/notesSlide" Target="../notesSlides/notesSlide90.xml"/><Relationship Id="rId1" Type="http://schemas.openxmlformats.org/officeDocument/2006/relationships/slideLayout" Target="../slideLayouts/slideLayout30.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1.xml"/><Relationship Id="rId1" Type="http://schemas.openxmlformats.org/officeDocument/2006/relationships/slideLayout" Target="../slideLayouts/slideLayout30.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2.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8076" r="8076"/>
          <a:stretch>
            <a:fillRect/>
          </a:stretch>
        </p:blipFill>
        <p:spPr/>
      </p:pic>
      <p:sp>
        <p:nvSpPr>
          <p:cNvPr id="2" name="Titel 1">
            <a:extLst>
              <a:ext uri="{FF2B5EF4-FFF2-40B4-BE49-F238E27FC236}">
                <a16:creationId xmlns:a16="http://schemas.microsoft.com/office/drawing/2014/main" id="{2F34E819-889B-4332-A6FD-4FD9527DCC47}"/>
              </a:ext>
            </a:extLst>
          </p:cNvPr>
          <p:cNvSpPr>
            <a:spLocks noGrp="1"/>
          </p:cNvSpPr>
          <p:nvPr>
            <p:ph type="ctrTitle"/>
          </p:nvPr>
        </p:nvSpPr>
        <p:spPr>
          <a:xfrm>
            <a:off x="-9525" y="914137"/>
            <a:ext cx="12201525" cy="681519"/>
          </a:xfrm>
        </p:spPr>
        <p:txBody>
          <a:bodyPr/>
          <a:lstStyle/>
          <a:p>
            <a:r>
              <a:rPr lang="en-GB" dirty="0"/>
              <a:t>Der “Look-2-Book” </a:t>
            </a:r>
            <a:r>
              <a:rPr lang="en-GB" dirty="0" err="1"/>
              <a:t>Prozess</a:t>
            </a:r>
            <a:endParaRPr lang="en-GB" dirty="0"/>
          </a:p>
        </p:txBody>
      </p:sp>
      <p:sp>
        <p:nvSpPr>
          <p:cNvPr id="3" name="Untertitel 2">
            <a:extLst>
              <a:ext uri="{FF2B5EF4-FFF2-40B4-BE49-F238E27FC236}">
                <a16:creationId xmlns:a16="http://schemas.microsoft.com/office/drawing/2014/main" id="{B7144295-669F-4EB1-A525-DBB47759D2A5}"/>
              </a:ext>
            </a:extLst>
          </p:cNvPr>
          <p:cNvSpPr>
            <a:spLocks noGrp="1"/>
          </p:cNvSpPr>
          <p:nvPr>
            <p:ph type="subTitle" idx="1"/>
          </p:nvPr>
        </p:nvSpPr>
        <p:spPr>
          <a:xfrm>
            <a:off x="-9525" y="1716665"/>
            <a:ext cx="12506325" cy="1475268"/>
          </a:xfrm>
        </p:spPr>
        <p:txBody>
          <a:bodyPr/>
          <a:lstStyle/>
          <a:p>
            <a:r>
              <a:rPr lang="en-GB" dirty="0"/>
              <a:t>Explorative und </a:t>
            </a:r>
            <a:r>
              <a:rPr lang="en-GB" dirty="0" err="1"/>
              <a:t>modellgestützte</a:t>
            </a:r>
            <a:r>
              <a:rPr lang="en-GB" dirty="0"/>
              <a:t> </a:t>
            </a:r>
            <a:r>
              <a:rPr lang="en-GB" dirty="0" err="1"/>
              <a:t>Methoden</a:t>
            </a:r>
            <a:r>
              <a:rPr lang="en-GB" dirty="0"/>
              <a:t> des Machine Learning</a:t>
            </a:r>
          </a:p>
          <a:p>
            <a:r>
              <a:rPr lang="en-GB" dirty="0" err="1"/>
              <a:t>Seminararbeit</a:t>
            </a:r>
            <a:r>
              <a:rPr lang="en-GB" dirty="0"/>
              <a:t> </a:t>
            </a:r>
            <a:r>
              <a:rPr lang="en-GB" dirty="0" err="1"/>
              <a:t>im</a:t>
            </a:r>
            <a:r>
              <a:rPr lang="en-GB" dirty="0"/>
              <a:t> </a:t>
            </a:r>
            <a:r>
              <a:rPr lang="en-GB" dirty="0" err="1"/>
              <a:t>Rahmen</a:t>
            </a:r>
            <a:r>
              <a:rPr lang="en-GB" dirty="0"/>
              <a:t> des Master </a:t>
            </a:r>
            <a:r>
              <a:rPr lang="en-GB" dirty="0" err="1"/>
              <a:t>studiengangs</a:t>
            </a:r>
            <a:r>
              <a:rPr lang="en-GB" dirty="0"/>
              <a:t> ‘data Science’</a:t>
            </a:r>
          </a:p>
          <a:p>
            <a:r>
              <a:rPr lang="en-GB" dirty="0"/>
              <a:t>An der </a:t>
            </a:r>
            <a:r>
              <a:rPr lang="en-GB" dirty="0" err="1"/>
              <a:t>Hochschule</a:t>
            </a:r>
            <a:r>
              <a:rPr lang="en-GB" dirty="0"/>
              <a:t> </a:t>
            </a:r>
            <a:r>
              <a:rPr lang="en-GB" dirty="0" err="1"/>
              <a:t>albstadt-Sigmaringen</a:t>
            </a:r>
            <a:endParaRPr lang="en-GB" dirty="0"/>
          </a:p>
        </p:txBody>
      </p:sp>
      <p:sp>
        <p:nvSpPr>
          <p:cNvPr id="5" name="Textplatzhalter 4">
            <a:extLst>
              <a:ext uri="{FF2B5EF4-FFF2-40B4-BE49-F238E27FC236}">
                <a16:creationId xmlns:a16="http://schemas.microsoft.com/office/drawing/2014/main" id="{598CC9D8-DF9D-4F59-A9BA-7B6D5CD90640}"/>
              </a:ext>
            </a:extLst>
          </p:cNvPr>
          <p:cNvSpPr>
            <a:spLocks noGrp="1"/>
          </p:cNvSpPr>
          <p:nvPr>
            <p:ph type="body" sz="quarter" idx="22"/>
          </p:nvPr>
        </p:nvSpPr>
        <p:spPr/>
        <p:txBody>
          <a:bodyPr/>
          <a:lstStyle/>
          <a:p>
            <a:r>
              <a:rPr lang="en-GB" dirty="0"/>
              <a:t>SF6-S-OG | 13.8.2019</a:t>
            </a:r>
          </a:p>
          <a:p>
            <a:r>
              <a:rPr lang="en-GB" dirty="0"/>
              <a:t>Andreas Barth</a:t>
            </a:r>
          </a:p>
        </p:txBody>
      </p:sp>
      <p:pic>
        <p:nvPicPr>
          <p:cNvPr id="7" name="Grafik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639" y="3226702"/>
            <a:ext cx="2215901" cy="179832"/>
          </a:xfrm>
          <a:prstGeom prst="rect">
            <a:avLst/>
          </a:prstGeom>
        </p:spPr>
      </p:pic>
    </p:spTree>
    <p:extLst>
      <p:ext uri="{BB962C8B-B14F-4D97-AF65-F5344CB8AC3E}">
        <p14:creationId xmlns:p14="http://schemas.microsoft.com/office/powerpoint/2010/main" val="3526372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Aufbau eines </a:t>
            </a:r>
            <a:r>
              <a:rPr lang="de-DE" dirty="0" err="1"/>
              <a:t>master</a:t>
            </a:r>
            <a:r>
              <a:rPr lang="de-DE" dirty="0"/>
              <a:t> data </a:t>
            </a:r>
            <a:r>
              <a:rPr lang="de-DE" dirty="0" err="1"/>
              <a:t>tables</a:t>
            </a:r>
            <a:r>
              <a:rPr lang="de-DE" dirty="0"/>
              <a:t> aus den </a:t>
            </a:r>
            <a:r>
              <a:rPr lang="de-DE" dirty="0" err="1"/>
              <a:t>rohdaten</a:t>
            </a:r>
            <a:endParaRPr lang="de-DE" dirty="0"/>
          </a:p>
        </p:txBody>
      </p:sp>
      <p:sp>
        <p:nvSpPr>
          <p:cNvPr id="3" name="Inhaltsplatzhalter 2"/>
          <p:cNvSpPr>
            <a:spLocks noGrp="1"/>
          </p:cNvSpPr>
          <p:nvPr>
            <p:ph sz="quarter" idx="15"/>
          </p:nvPr>
        </p:nvSpPr>
        <p:spPr>
          <a:xfrm>
            <a:off x="478369" y="1036341"/>
            <a:ext cx="3386875" cy="2510884"/>
          </a:xfrm>
        </p:spPr>
        <p:txBody>
          <a:bodyPr/>
          <a:lstStyle/>
          <a:p>
            <a:pPr lvl="1">
              <a:buFont typeface="Wingdings" panose="05000000000000000000" pitchFamily="2" charset="2"/>
              <a:buChar char="§"/>
            </a:pPr>
            <a:r>
              <a:rPr lang="de-DE" sz="1400" dirty="0"/>
              <a:t>Separates Einlesen und ausführliche Datenexploration der vier vom Auftrag-geber gestellten Datenpakete in Pandas</a:t>
            </a:r>
          </a:p>
          <a:p>
            <a:pPr lvl="1">
              <a:buFont typeface="Wingdings" panose="05000000000000000000" pitchFamily="2" charset="2"/>
              <a:buChar char="§"/>
            </a:pPr>
            <a:r>
              <a:rPr lang="de-DE" sz="1400" dirty="0"/>
              <a:t>Normalisierung des Datenpaketes</a:t>
            </a:r>
            <a:br>
              <a:rPr lang="de-DE" sz="1400" dirty="0"/>
            </a:br>
            <a:r>
              <a:rPr lang="de-DE" sz="1400" dirty="0"/>
              <a:t>T Policy Rules (</a:t>
            </a:r>
            <a:r>
              <a:rPr lang="de-DE" sz="1400" dirty="0" err="1"/>
              <a:t>Pivotisierung</a:t>
            </a:r>
            <a:r>
              <a:rPr lang="de-DE" sz="1400" dirty="0"/>
              <a:t> des Felds „Policy Rule“ um einheitliche Daten- </a:t>
            </a:r>
            <a:r>
              <a:rPr lang="de-DE" sz="1400" dirty="0" err="1"/>
              <a:t>struktur</a:t>
            </a:r>
            <a:r>
              <a:rPr lang="de-DE" sz="1400" dirty="0"/>
              <a:t> für die </a:t>
            </a:r>
            <a:r>
              <a:rPr lang="de-DE" sz="1400" dirty="0" err="1"/>
              <a:t>Joins</a:t>
            </a:r>
            <a:r>
              <a:rPr lang="de-DE" sz="1400" dirty="0"/>
              <a:t> zu erzielen (vgl. nachfolgende Folien)</a:t>
            </a:r>
          </a:p>
          <a:p>
            <a:pPr lvl="1">
              <a:buFont typeface="Wingdings" panose="05000000000000000000" pitchFamily="2" charset="2"/>
              <a:buChar char="§"/>
            </a:pPr>
            <a:r>
              <a:rPr lang="de-DE" sz="1400" dirty="0"/>
              <a:t>Erstellen eines Master Data </a:t>
            </a:r>
            <a:r>
              <a:rPr lang="de-DE" sz="1400" dirty="0" err="1"/>
              <a:t>Tables</a:t>
            </a:r>
            <a:r>
              <a:rPr lang="de-DE" sz="1400" dirty="0"/>
              <a:t>: Zusammenführung der Datenbank-extrakte über schrittweise </a:t>
            </a:r>
            <a:r>
              <a:rPr lang="de-DE" sz="1400" dirty="0" err="1"/>
              <a:t>Left-Join‘s</a:t>
            </a:r>
            <a:endParaRPr lang="de-DE" sz="1400" dirty="0"/>
          </a:p>
        </p:txBody>
      </p:sp>
      <p:pic>
        <p:nvPicPr>
          <p:cNvPr id="4" name="Grafik 3"/>
          <p:cNvPicPr>
            <a:picLocks noChangeAspect="1"/>
          </p:cNvPicPr>
          <p:nvPr/>
        </p:nvPicPr>
        <p:blipFill rotWithShape="1">
          <a:blip r:embed="rId3"/>
          <a:srcRect t="12679"/>
          <a:stretch/>
        </p:blipFill>
        <p:spPr>
          <a:xfrm>
            <a:off x="4044203" y="1220434"/>
            <a:ext cx="7735866" cy="1875168"/>
          </a:xfrm>
          <a:prstGeom prst="rect">
            <a:avLst/>
          </a:prstGeom>
        </p:spPr>
      </p:pic>
      <p:sp>
        <p:nvSpPr>
          <p:cNvPr id="53" name="Rechteck 52">
            <a:extLst>
              <a:ext uri="{FF2B5EF4-FFF2-40B4-BE49-F238E27FC236}">
                <a16:creationId xmlns:a16="http://schemas.microsoft.com/office/drawing/2014/main" id="{A1B999D1-18E1-4981-BD34-7E726A6C3414}"/>
              </a:ext>
            </a:extLst>
          </p:cNvPr>
          <p:cNvSpPr/>
          <p:nvPr/>
        </p:nvSpPr>
        <p:spPr>
          <a:xfrm>
            <a:off x="8391144" y="6596390"/>
            <a:ext cx="1838965"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Darstellungen</a:t>
            </a:r>
            <a:endParaRPr lang="de-DE" sz="1100" dirty="0">
              <a:latin typeface="BMW Group Light" pitchFamily="2" charset="0"/>
              <a:cs typeface="BMW Group Light" pitchFamily="2" charset="0"/>
            </a:endParaRPr>
          </a:p>
        </p:txBody>
      </p:sp>
      <p:pic>
        <p:nvPicPr>
          <p:cNvPr id="5" name="Grafik 4">
            <a:extLst>
              <a:ext uri="{FF2B5EF4-FFF2-40B4-BE49-F238E27FC236}">
                <a16:creationId xmlns:a16="http://schemas.microsoft.com/office/drawing/2014/main" id="{BF86351B-8EE5-4F67-A922-A4510310B1B0}"/>
              </a:ext>
            </a:extLst>
          </p:cNvPr>
          <p:cNvPicPr>
            <a:picLocks noChangeAspect="1"/>
          </p:cNvPicPr>
          <p:nvPr/>
        </p:nvPicPr>
        <p:blipFill rotWithShape="1">
          <a:blip r:embed="rId4"/>
          <a:srcRect l="2302"/>
          <a:stretch/>
        </p:blipFill>
        <p:spPr>
          <a:xfrm>
            <a:off x="699460" y="3429000"/>
            <a:ext cx="3255263" cy="2679134"/>
          </a:xfrm>
          <a:prstGeom prst="rect">
            <a:avLst/>
          </a:prstGeom>
        </p:spPr>
      </p:pic>
      <p:pic>
        <p:nvPicPr>
          <p:cNvPr id="6" name="Grafik 5">
            <a:extLst>
              <a:ext uri="{FF2B5EF4-FFF2-40B4-BE49-F238E27FC236}">
                <a16:creationId xmlns:a16="http://schemas.microsoft.com/office/drawing/2014/main" id="{D022B194-0E98-4CEB-B689-9481BB9F9768}"/>
              </a:ext>
            </a:extLst>
          </p:cNvPr>
          <p:cNvPicPr>
            <a:picLocks noChangeAspect="1"/>
          </p:cNvPicPr>
          <p:nvPr/>
        </p:nvPicPr>
        <p:blipFill rotWithShape="1">
          <a:blip r:embed="rId5"/>
          <a:srcRect l="1255" r="1"/>
          <a:stretch/>
        </p:blipFill>
        <p:spPr>
          <a:xfrm>
            <a:off x="5026788" y="3429000"/>
            <a:ext cx="6686843" cy="2597544"/>
          </a:xfrm>
          <a:prstGeom prst="rect">
            <a:avLst/>
          </a:prstGeom>
        </p:spPr>
      </p:pic>
      <p:sp>
        <p:nvSpPr>
          <p:cNvPr id="8" name="Pfeil nach rechts 58">
            <a:extLst>
              <a:ext uri="{FF2B5EF4-FFF2-40B4-BE49-F238E27FC236}">
                <a16:creationId xmlns:a16="http://schemas.microsoft.com/office/drawing/2014/main" id="{D6B3CDE5-02C9-4C52-AA53-EDAAA954795A}"/>
              </a:ext>
            </a:extLst>
          </p:cNvPr>
          <p:cNvSpPr/>
          <p:nvPr/>
        </p:nvSpPr>
        <p:spPr>
          <a:xfrm>
            <a:off x="4236712" y="4291055"/>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99473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 Data Table: 214 Attribute</a:t>
            </a:r>
          </a:p>
        </p:txBody>
      </p:sp>
      <p:sp>
        <p:nvSpPr>
          <p:cNvPr id="24" name="Rechteck 23"/>
          <p:cNvSpPr/>
          <p:nvPr/>
        </p:nvSpPr>
        <p:spPr>
          <a:xfrm flipH="1">
            <a:off x="478369" y="838539"/>
            <a:ext cx="6738766" cy="5440781"/>
          </a:xfrm>
          <a:prstGeom prst="rect">
            <a:avLst/>
          </a:prstGeom>
        </p:spPr>
        <p:txBody>
          <a:bodyPr wrap="square" numCol="5" spcCol="180000">
            <a:spAutoFit/>
          </a:bodyPr>
          <a:lstStyle/>
          <a:p>
            <a:r>
              <a:rPr lang="de-DE" sz="700" b="1" dirty="0">
                <a:solidFill>
                  <a:schemeClr val="bg1">
                    <a:lumMod val="50000"/>
                  </a:schemeClr>
                </a:solidFill>
                <a:latin typeface="BMW Group Condensed" panose="020B0606020202020204" pitchFamily="34" charset="0"/>
              </a:rPr>
              <a:t>ADRESSE_BUNDESLAND_ORG</a:t>
            </a:r>
          </a:p>
          <a:p>
            <a:r>
              <a:rPr lang="de-DE" sz="700" b="1" dirty="0">
                <a:solidFill>
                  <a:schemeClr val="bg1">
                    <a:lumMod val="50000"/>
                  </a:schemeClr>
                </a:solidFill>
                <a:latin typeface="BMW Group Condensed" panose="020B0606020202020204" pitchFamily="34" charset="0"/>
              </a:rPr>
              <a:t>AENDERUNGS_DATUM</a:t>
            </a:r>
          </a:p>
          <a:p>
            <a:r>
              <a:rPr lang="de-DE" sz="700" b="1" dirty="0">
                <a:solidFill>
                  <a:schemeClr val="bg1">
                    <a:lumMod val="50000"/>
                  </a:schemeClr>
                </a:solidFill>
                <a:latin typeface="BMW Group Condensed" panose="020B0606020202020204" pitchFamily="34" charset="0"/>
              </a:rPr>
              <a:t>ALTER_ORGANISATION</a:t>
            </a:r>
          </a:p>
          <a:p>
            <a:r>
              <a:rPr lang="de-DE" sz="700" b="1" dirty="0">
                <a:solidFill>
                  <a:schemeClr val="bg1">
                    <a:lumMod val="50000"/>
                  </a:schemeClr>
                </a:solidFill>
                <a:latin typeface="BMW Group Condensed" panose="020B0606020202020204" pitchFamily="34" charset="0"/>
              </a:rPr>
              <a:t>ANFRAGEZAEHLER</a:t>
            </a:r>
          </a:p>
          <a:p>
            <a:r>
              <a:rPr lang="de-DE" sz="700" b="1" dirty="0">
                <a:solidFill>
                  <a:schemeClr val="bg1">
                    <a:lumMod val="50000"/>
                  </a:schemeClr>
                </a:solidFill>
                <a:latin typeface="BMW Group Condensed" panose="020B0606020202020204" pitchFamily="34" charset="0"/>
              </a:rPr>
              <a:t>ANFRAGE_DATUM</a:t>
            </a:r>
          </a:p>
          <a:p>
            <a:r>
              <a:rPr lang="de-DE" sz="700" b="1" dirty="0">
                <a:solidFill>
                  <a:schemeClr val="bg1">
                    <a:lumMod val="50000"/>
                  </a:schemeClr>
                </a:solidFill>
                <a:latin typeface="BMW Group Condensed" panose="020B0606020202020204" pitchFamily="34" charset="0"/>
              </a:rPr>
              <a:t>ANGEBOT_JAHR</a:t>
            </a:r>
          </a:p>
          <a:p>
            <a:r>
              <a:rPr lang="de-DE" sz="700" b="1" dirty="0" err="1">
                <a:solidFill>
                  <a:schemeClr val="bg1">
                    <a:lumMod val="50000"/>
                  </a:schemeClr>
                </a:solidFill>
                <a:latin typeface="BMW Group Condensed" panose="020B0606020202020204" pitchFamily="34" charset="0"/>
              </a:rPr>
              <a:t>ANGEBOT_NR_Neu</a:t>
            </a:r>
            <a:endParaRPr lang="de-DE" sz="700" b="1" dirty="0">
              <a:solidFill>
                <a:schemeClr val="bg1">
                  <a:lumMod val="50000"/>
                </a:schemeClr>
              </a:solidFill>
              <a:latin typeface="BMW Group Condensed" panose="020B0606020202020204" pitchFamily="34" charset="0"/>
            </a:endParaRPr>
          </a:p>
          <a:p>
            <a:r>
              <a:rPr lang="de-DE" sz="700" b="1" dirty="0">
                <a:solidFill>
                  <a:schemeClr val="bg1">
                    <a:lumMod val="50000"/>
                  </a:schemeClr>
                </a:solidFill>
                <a:latin typeface="BMW Group Condensed" panose="020B0606020202020204" pitchFamily="34" charset="0"/>
              </a:rPr>
              <a:t>ANGEBOT_VOLUMEN</a:t>
            </a:r>
          </a:p>
          <a:p>
            <a:r>
              <a:rPr lang="de-DE" sz="700" b="1" dirty="0">
                <a:solidFill>
                  <a:schemeClr val="bg1">
                    <a:lumMod val="50000"/>
                  </a:schemeClr>
                </a:solidFill>
                <a:latin typeface="BMW Group Condensed" panose="020B0606020202020204" pitchFamily="34" charset="0"/>
              </a:rPr>
              <a:t>ANLAGE_DATUM</a:t>
            </a:r>
          </a:p>
          <a:p>
            <a:r>
              <a:rPr lang="de-DE" sz="700" b="1" dirty="0">
                <a:solidFill>
                  <a:schemeClr val="bg1">
                    <a:lumMod val="50000"/>
                  </a:schemeClr>
                </a:solidFill>
                <a:latin typeface="BMW Group Condensed" panose="020B0606020202020204" pitchFamily="34" charset="0"/>
              </a:rPr>
              <a:t>ANZAHLUNG_BANKPRODUKT_BW_ANZ</a:t>
            </a:r>
          </a:p>
          <a:p>
            <a:r>
              <a:rPr lang="de-DE" sz="700" b="1" dirty="0">
                <a:solidFill>
                  <a:schemeClr val="bg1">
                    <a:lumMod val="50000"/>
                  </a:schemeClr>
                </a:solidFill>
                <a:latin typeface="BMW Group Condensed" panose="020B0606020202020204" pitchFamily="34" charset="0"/>
              </a:rPr>
              <a:t>ANZAHLUNG_BANKPRODUKT_BW_BP</a:t>
            </a:r>
          </a:p>
          <a:p>
            <a:r>
              <a:rPr lang="de-DE" sz="700" b="1" dirty="0">
                <a:solidFill>
                  <a:schemeClr val="bg1">
                    <a:lumMod val="50000"/>
                  </a:schemeClr>
                </a:solidFill>
                <a:latin typeface="BMW Group Condensed" panose="020B0606020202020204" pitchFamily="34" charset="0"/>
              </a:rPr>
              <a:t>ANZAHLUNG_EINSTPREIS_BW_ANZ</a:t>
            </a:r>
          </a:p>
          <a:p>
            <a:r>
              <a:rPr lang="de-DE" sz="700" b="1" dirty="0">
                <a:solidFill>
                  <a:schemeClr val="bg1">
                    <a:lumMod val="50000"/>
                  </a:schemeClr>
                </a:solidFill>
                <a:latin typeface="BMW Group Condensed" panose="020B0606020202020204" pitchFamily="34" charset="0"/>
              </a:rPr>
              <a:t>ANZAHLUNG_EINSTPREIS_BW_EP</a:t>
            </a:r>
          </a:p>
          <a:p>
            <a:r>
              <a:rPr lang="de-DE" sz="700" b="1" dirty="0">
                <a:solidFill>
                  <a:schemeClr val="bg1">
                    <a:lumMod val="50000"/>
                  </a:schemeClr>
                </a:solidFill>
                <a:latin typeface="BMW Group Condensed" panose="020B0606020202020204" pitchFamily="34" charset="0"/>
              </a:rPr>
              <a:t>ANZAHLUNG_EP</a:t>
            </a:r>
          </a:p>
          <a:p>
            <a:r>
              <a:rPr lang="de-DE" sz="700" b="1" dirty="0">
                <a:solidFill>
                  <a:schemeClr val="bg1">
                    <a:lumMod val="50000"/>
                  </a:schemeClr>
                </a:solidFill>
                <a:latin typeface="BMW Group Condensed" panose="020B0606020202020204" pitchFamily="34" charset="0"/>
              </a:rPr>
              <a:t>ANZAHLUNG_LEASING_SONDERZLNG</a:t>
            </a:r>
          </a:p>
          <a:p>
            <a:r>
              <a:rPr lang="de-DE" sz="700" b="1" dirty="0">
                <a:solidFill>
                  <a:schemeClr val="bg1">
                    <a:lumMod val="50000"/>
                  </a:schemeClr>
                </a:solidFill>
                <a:latin typeface="BMW Group Condensed" panose="020B0606020202020204" pitchFamily="34" charset="0"/>
              </a:rPr>
              <a:t>ANZAHLUNG_MTL_NETTO_EK</a:t>
            </a:r>
          </a:p>
          <a:p>
            <a:r>
              <a:rPr lang="de-DE" sz="700" b="1" dirty="0">
                <a:solidFill>
                  <a:schemeClr val="bg1">
                    <a:lumMod val="50000"/>
                  </a:schemeClr>
                </a:solidFill>
                <a:latin typeface="BMW Group Condensed" panose="020B0606020202020204" pitchFamily="34" charset="0"/>
              </a:rPr>
              <a:t>ANZAHLUNG_NETTOEK_BW_ANZ</a:t>
            </a:r>
          </a:p>
          <a:p>
            <a:r>
              <a:rPr lang="de-DE" sz="700" b="1" dirty="0">
                <a:solidFill>
                  <a:schemeClr val="bg1">
                    <a:lumMod val="50000"/>
                  </a:schemeClr>
                </a:solidFill>
                <a:latin typeface="BMW Group Condensed" panose="020B0606020202020204" pitchFamily="34" charset="0"/>
              </a:rPr>
              <a:t>ANZAHLUNG_NETTOEK_BW_NEK</a:t>
            </a:r>
          </a:p>
          <a:p>
            <a:r>
              <a:rPr lang="de-DE" sz="700" b="1" dirty="0">
                <a:solidFill>
                  <a:schemeClr val="bg1">
                    <a:lumMod val="50000"/>
                  </a:schemeClr>
                </a:solidFill>
                <a:latin typeface="BMW Group Condensed" panose="020B0606020202020204" pitchFamily="34" charset="0"/>
              </a:rPr>
              <a:t>ANZAHL_AK</a:t>
            </a:r>
          </a:p>
          <a:p>
            <a:r>
              <a:rPr lang="de-DE" sz="700" b="1" dirty="0">
                <a:solidFill>
                  <a:schemeClr val="bg1">
                    <a:lumMod val="50000"/>
                  </a:schemeClr>
                </a:solidFill>
                <a:latin typeface="BMW Group Condensed" panose="020B0606020202020204" pitchFamily="34" charset="0"/>
              </a:rPr>
              <a:t>ANZAHL_ARBEITNEHMER</a:t>
            </a:r>
          </a:p>
          <a:p>
            <a:r>
              <a:rPr lang="de-DE" sz="700" b="1" dirty="0">
                <a:solidFill>
                  <a:schemeClr val="bg1">
                    <a:lumMod val="50000"/>
                  </a:schemeClr>
                </a:solidFill>
                <a:latin typeface="BMW Group Condensed" panose="020B0606020202020204" pitchFamily="34" charset="0"/>
              </a:rPr>
              <a:t>ANZAHL_KINDER</a:t>
            </a:r>
          </a:p>
          <a:p>
            <a:r>
              <a:rPr lang="de-DE" sz="700" b="1" dirty="0">
                <a:solidFill>
                  <a:schemeClr val="bg1">
                    <a:lumMod val="50000"/>
                  </a:schemeClr>
                </a:solidFill>
                <a:latin typeface="BMW Group Condensed" panose="020B0606020202020204" pitchFamily="34" charset="0"/>
              </a:rPr>
              <a:t>ANZAHL_VTR_AKTIV</a:t>
            </a:r>
          </a:p>
          <a:p>
            <a:r>
              <a:rPr lang="de-DE" sz="700" b="1" dirty="0">
                <a:solidFill>
                  <a:schemeClr val="bg1">
                    <a:lumMod val="50000"/>
                  </a:schemeClr>
                </a:solidFill>
                <a:latin typeface="BMW Group Condensed" panose="020B0606020202020204" pitchFamily="34" charset="0"/>
              </a:rPr>
              <a:t>ANZAHL_VTR_BEENDET</a:t>
            </a:r>
          </a:p>
          <a:p>
            <a:r>
              <a:rPr lang="de-DE" sz="700" b="1" dirty="0">
                <a:solidFill>
                  <a:schemeClr val="bg1">
                    <a:lumMod val="50000"/>
                  </a:schemeClr>
                </a:solidFill>
                <a:latin typeface="BMW Group Condensed" panose="020B0606020202020204" pitchFamily="34" charset="0"/>
              </a:rPr>
              <a:t>ANZ_VERTRAEGE</a:t>
            </a:r>
          </a:p>
          <a:p>
            <a:r>
              <a:rPr lang="de-DE" sz="700" b="1" dirty="0">
                <a:solidFill>
                  <a:schemeClr val="bg1">
                    <a:lumMod val="50000"/>
                  </a:schemeClr>
                </a:solidFill>
                <a:latin typeface="BMW Group Condensed" panose="020B0606020202020204" pitchFamily="34" charset="0"/>
              </a:rPr>
              <a:t>ANZ_WEITERLEITEN</a:t>
            </a:r>
          </a:p>
          <a:p>
            <a:r>
              <a:rPr lang="de-DE" sz="700" b="1" dirty="0">
                <a:solidFill>
                  <a:schemeClr val="bg1">
                    <a:lumMod val="50000"/>
                  </a:schemeClr>
                </a:solidFill>
                <a:latin typeface="BMW Group Condensed" panose="020B0606020202020204" pitchFamily="34" charset="0"/>
              </a:rPr>
              <a:t>ARBEITSLOSEN_QUOTE</a:t>
            </a:r>
          </a:p>
          <a:p>
            <a:r>
              <a:rPr lang="de-DE" sz="700" b="1" dirty="0">
                <a:solidFill>
                  <a:schemeClr val="bg1">
                    <a:lumMod val="50000"/>
                  </a:schemeClr>
                </a:solidFill>
                <a:latin typeface="BMW Group Condensed" panose="020B0606020202020204" pitchFamily="34" charset="0"/>
              </a:rPr>
              <a:t>ARBEITSZEIT_GRUPPE</a:t>
            </a:r>
          </a:p>
          <a:p>
            <a:r>
              <a:rPr lang="de-DE" sz="700" b="1" dirty="0">
                <a:solidFill>
                  <a:schemeClr val="bg1">
                    <a:lumMod val="50000"/>
                  </a:schemeClr>
                </a:solidFill>
                <a:latin typeface="BMW Group Condensed" panose="020B0606020202020204" pitchFamily="34" charset="0"/>
              </a:rPr>
              <a:t>AUSSTEUERUNG_AUSKUNFTEI_KZ</a:t>
            </a:r>
          </a:p>
          <a:p>
            <a:r>
              <a:rPr lang="de-DE" sz="700" b="1" dirty="0">
                <a:solidFill>
                  <a:schemeClr val="bg1">
                    <a:lumMod val="50000"/>
                  </a:schemeClr>
                </a:solidFill>
                <a:latin typeface="BMW Group Condensed" panose="020B0606020202020204" pitchFamily="34" charset="0"/>
              </a:rPr>
              <a:t>AUSSTEUERUNG_CUSTOMER_CHECK_KZ</a:t>
            </a:r>
          </a:p>
          <a:p>
            <a:r>
              <a:rPr lang="de-DE" sz="700" b="1" dirty="0">
                <a:solidFill>
                  <a:schemeClr val="bg1">
                    <a:lumMod val="50000"/>
                  </a:schemeClr>
                </a:solidFill>
                <a:latin typeface="BMW Group Condensed" panose="020B0606020202020204" pitchFamily="34" charset="0"/>
              </a:rPr>
              <a:t>AUTO_VORBEREITUNG_BONI_KZ</a:t>
            </a:r>
          </a:p>
          <a:p>
            <a:r>
              <a:rPr lang="de-DE" sz="700" b="1" dirty="0">
                <a:solidFill>
                  <a:schemeClr val="bg1">
                    <a:lumMod val="50000"/>
                  </a:schemeClr>
                </a:solidFill>
                <a:latin typeface="BMW Group Condensed" panose="020B0606020202020204" pitchFamily="34" charset="0"/>
              </a:rPr>
              <a:t>BANKVERBINDUNG_SEIT</a:t>
            </a:r>
          </a:p>
          <a:p>
            <a:r>
              <a:rPr lang="de-DE" sz="700" b="1" dirty="0">
                <a:solidFill>
                  <a:schemeClr val="bg1">
                    <a:lumMod val="50000"/>
                  </a:schemeClr>
                </a:solidFill>
                <a:latin typeface="BMW Group Condensed" panose="020B0606020202020204" pitchFamily="34" charset="0"/>
              </a:rPr>
              <a:t>BEARBEITUNGART</a:t>
            </a:r>
          </a:p>
          <a:p>
            <a:r>
              <a:rPr lang="de-DE" sz="700" b="1" dirty="0">
                <a:solidFill>
                  <a:schemeClr val="bg1">
                    <a:lumMod val="50000"/>
                  </a:schemeClr>
                </a:solidFill>
                <a:latin typeface="BMW Group Condensed" panose="020B0606020202020204" pitchFamily="34" charset="0"/>
              </a:rPr>
              <a:t>BERUF_GRUPPE</a:t>
            </a:r>
          </a:p>
          <a:p>
            <a:r>
              <a:rPr lang="de-DE" sz="700" b="1" dirty="0">
                <a:solidFill>
                  <a:schemeClr val="bg1">
                    <a:lumMod val="50000"/>
                  </a:schemeClr>
                </a:solidFill>
                <a:latin typeface="BMW Group Condensed" panose="020B0606020202020204" pitchFamily="34" charset="0"/>
              </a:rPr>
              <a:t>BETREUUNG_TEAM_NAME</a:t>
            </a:r>
          </a:p>
          <a:p>
            <a:r>
              <a:rPr lang="de-DE" sz="700" b="1" dirty="0">
                <a:solidFill>
                  <a:schemeClr val="bg1">
                    <a:lumMod val="50000"/>
                  </a:schemeClr>
                </a:solidFill>
                <a:latin typeface="BMW Group Condensed" panose="020B0606020202020204" pitchFamily="34" charset="0"/>
              </a:rPr>
              <a:t>BLZ</a:t>
            </a:r>
          </a:p>
          <a:p>
            <a:r>
              <a:rPr lang="de-DE" sz="700" b="1" dirty="0">
                <a:solidFill>
                  <a:schemeClr val="bg1">
                    <a:lumMod val="50000"/>
                  </a:schemeClr>
                </a:solidFill>
                <a:latin typeface="BMW Group Condensed" panose="020B0606020202020204" pitchFamily="34" charset="0"/>
              </a:rPr>
              <a:t>BONITAETSINDEX_VC</a:t>
            </a:r>
          </a:p>
          <a:p>
            <a:r>
              <a:rPr lang="de-DE" sz="700" b="1" dirty="0">
                <a:solidFill>
                  <a:schemeClr val="bg1">
                    <a:lumMod val="50000"/>
                  </a:schemeClr>
                </a:solidFill>
                <a:latin typeface="BMW Group Condensed" panose="020B0606020202020204" pitchFamily="34" charset="0"/>
              </a:rPr>
              <a:t>BRANCHE_GRUPPE</a:t>
            </a:r>
          </a:p>
          <a:p>
            <a:r>
              <a:rPr lang="de-DE" sz="700" b="1" dirty="0">
                <a:solidFill>
                  <a:schemeClr val="bg1">
                    <a:lumMod val="50000"/>
                  </a:schemeClr>
                </a:solidFill>
                <a:latin typeface="BMW Group Condensed" panose="020B0606020202020204" pitchFamily="34" charset="0"/>
              </a:rPr>
              <a:t>DATUM_AUSKUNFTEI_ENDE</a:t>
            </a:r>
          </a:p>
          <a:p>
            <a:r>
              <a:rPr lang="de-DE" sz="700" b="1" dirty="0">
                <a:solidFill>
                  <a:schemeClr val="bg1">
                    <a:lumMod val="50000"/>
                  </a:schemeClr>
                </a:solidFill>
                <a:latin typeface="BMW Group Condensed" panose="020B0606020202020204" pitchFamily="34" charset="0"/>
              </a:rPr>
              <a:t>DATUM_AUSKUNFTEI_START</a:t>
            </a:r>
          </a:p>
          <a:p>
            <a:r>
              <a:rPr lang="de-DE" sz="700" b="1" dirty="0">
                <a:solidFill>
                  <a:schemeClr val="bg1">
                    <a:lumMod val="50000"/>
                  </a:schemeClr>
                </a:solidFill>
                <a:latin typeface="BMW Group Condensed" panose="020B0606020202020204" pitchFamily="34" charset="0"/>
              </a:rPr>
              <a:t>DATUM_BONI_ANGESTOSSEN</a:t>
            </a:r>
          </a:p>
          <a:p>
            <a:r>
              <a:rPr lang="de-DE" sz="700" b="1" dirty="0">
                <a:solidFill>
                  <a:schemeClr val="bg1">
                    <a:lumMod val="50000"/>
                  </a:schemeClr>
                </a:solidFill>
                <a:latin typeface="BMW Group Condensed" panose="020B0606020202020204" pitchFamily="34" charset="0"/>
              </a:rPr>
              <a:t>DATUM_BONI_MANUELL_START</a:t>
            </a:r>
          </a:p>
          <a:p>
            <a:r>
              <a:rPr lang="de-DE" sz="700" b="1" dirty="0">
                <a:solidFill>
                  <a:schemeClr val="bg1">
                    <a:lumMod val="50000"/>
                  </a:schemeClr>
                </a:solidFill>
                <a:latin typeface="BMW Group Condensed" panose="020B0606020202020204" pitchFamily="34" charset="0"/>
              </a:rPr>
              <a:t>DATUM_EINGANG_SIEBEL</a:t>
            </a:r>
          </a:p>
          <a:p>
            <a:r>
              <a:rPr lang="de-DE" sz="700" b="1" dirty="0">
                <a:solidFill>
                  <a:schemeClr val="bg1">
                    <a:lumMod val="50000"/>
                  </a:schemeClr>
                </a:solidFill>
                <a:latin typeface="BMW Group Condensed" panose="020B0606020202020204" pitchFamily="34" charset="0"/>
              </a:rPr>
              <a:t>DATUM_ENTSCH_OFFEN</a:t>
            </a:r>
          </a:p>
          <a:p>
            <a:r>
              <a:rPr lang="de-DE" sz="700" b="1" dirty="0">
                <a:solidFill>
                  <a:schemeClr val="bg1">
                    <a:lumMod val="50000"/>
                  </a:schemeClr>
                </a:solidFill>
                <a:latin typeface="BMW Group Condensed" panose="020B0606020202020204" pitchFamily="34" charset="0"/>
              </a:rPr>
              <a:t>DATUM_ERSTE_ENTSCH</a:t>
            </a:r>
          </a:p>
          <a:p>
            <a:r>
              <a:rPr lang="de-DE" sz="700" b="1" dirty="0">
                <a:solidFill>
                  <a:schemeClr val="bg1">
                    <a:lumMod val="50000"/>
                  </a:schemeClr>
                </a:solidFill>
                <a:latin typeface="BMW Group Condensed" panose="020B0606020202020204" pitchFamily="34" charset="0"/>
              </a:rPr>
              <a:t>DATUM_ERSTE_ENTSCH_MANUELL</a:t>
            </a:r>
          </a:p>
          <a:p>
            <a:r>
              <a:rPr lang="de-DE" sz="700" b="1" dirty="0">
                <a:solidFill>
                  <a:schemeClr val="bg1">
                    <a:lumMod val="50000"/>
                  </a:schemeClr>
                </a:solidFill>
                <a:latin typeface="BMW Group Condensed" panose="020B0606020202020204" pitchFamily="34" charset="0"/>
              </a:rPr>
              <a:t>DAUER_AUSKUNFTEI_ANFRAGE</a:t>
            </a:r>
          </a:p>
          <a:p>
            <a:r>
              <a:rPr lang="de-DE" sz="700" b="1" dirty="0">
                <a:solidFill>
                  <a:schemeClr val="bg1">
                    <a:lumMod val="50000"/>
                  </a:schemeClr>
                </a:solidFill>
                <a:latin typeface="BMW Group Condensed" panose="020B0606020202020204" pitchFamily="34" charset="0"/>
              </a:rPr>
              <a:t>DAUER_AUSKUNFTEI_ANFRAGE_EXT</a:t>
            </a:r>
          </a:p>
          <a:p>
            <a:r>
              <a:rPr lang="de-DE" sz="700" b="1" dirty="0">
                <a:solidFill>
                  <a:schemeClr val="bg1">
                    <a:lumMod val="50000"/>
                  </a:schemeClr>
                </a:solidFill>
                <a:latin typeface="BMW Group Condensed" panose="020B0606020202020204" pitchFamily="34" charset="0"/>
              </a:rPr>
              <a:t>DAUER_BESCHAEFTIGUNG_JAHR</a:t>
            </a:r>
          </a:p>
          <a:p>
            <a:r>
              <a:rPr lang="de-DE" sz="700" b="1" dirty="0">
                <a:solidFill>
                  <a:schemeClr val="bg1">
                    <a:lumMod val="50000"/>
                  </a:schemeClr>
                </a:solidFill>
                <a:latin typeface="BMW Group Condensed" panose="020B0606020202020204" pitchFamily="34" charset="0"/>
              </a:rPr>
              <a:t>DAUER_ENTSCHEIDUNG_MUW</a:t>
            </a:r>
          </a:p>
          <a:p>
            <a:r>
              <a:rPr lang="de-DE" sz="700" b="1" dirty="0">
                <a:solidFill>
                  <a:schemeClr val="bg1">
                    <a:lumMod val="50000"/>
                  </a:schemeClr>
                </a:solidFill>
                <a:latin typeface="BMW Group Condensed" panose="020B0606020202020204" pitchFamily="34" charset="0"/>
              </a:rPr>
              <a:t>DAUER_ENTSCHEIDUNG_MUW_EXT</a:t>
            </a:r>
          </a:p>
          <a:p>
            <a:r>
              <a:rPr lang="de-DE" sz="700" b="1" dirty="0">
                <a:solidFill>
                  <a:schemeClr val="bg1">
                    <a:lumMod val="50000"/>
                  </a:schemeClr>
                </a:solidFill>
                <a:latin typeface="BMW Group Condensed" panose="020B0606020202020204" pitchFamily="34" charset="0"/>
              </a:rPr>
              <a:t>DAUER_ENTSCHEIDUNG_OFFEN</a:t>
            </a:r>
          </a:p>
          <a:p>
            <a:r>
              <a:rPr lang="de-DE" sz="700" b="1" dirty="0">
                <a:solidFill>
                  <a:schemeClr val="bg1">
                    <a:lumMod val="50000"/>
                  </a:schemeClr>
                </a:solidFill>
                <a:latin typeface="BMW Group Condensed" panose="020B0606020202020204" pitchFamily="34" charset="0"/>
              </a:rPr>
              <a:t>DAUER_ENTSCHEIDUNG_OFFEN_EXT</a:t>
            </a:r>
          </a:p>
          <a:p>
            <a:r>
              <a:rPr lang="de-DE" sz="700" b="1" dirty="0">
                <a:solidFill>
                  <a:schemeClr val="bg1">
                    <a:lumMod val="50000"/>
                  </a:schemeClr>
                </a:solidFill>
                <a:latin typeface="BMW Group Condensed" panose="020B0606020202020204" pitchFamily="34" charset="0"/>
              </a:rPr>
              <a:t>DAUER_ERSTE_ENTSCH</a:t>
            </a:r>
          </a:p>
          <a:p>
            <a:r>
              <a:rPr lang="de-DE" sz="700" b="1" dirty="0">
                <a:solidFill>
                  <a:schemeClr val="bg1">
                    <a:lumMod val="50000"/>
                  </a:schemeClr>
                </a:solidFill>
                <a:latin typeface="BMW Group Condensed" panose="020B0606020202020204" pitchFamily="34" charset="0"/>
              </a:rPr>
              <a:t>DAUER_ERSTE_ENTSCH_EXT</a:t>
            </a:r>
          </a:p>
          <a:p>
            <a:r>
              <a:rPr lang="de-DE" sz="700" b="1" dirty="0">
                <a:solidFill>
                  <a:schemeClr val="bg1">
                    <a:lumMod val="50000"/>
                  </a:schemeClr>
                </a:solidFill>
                <a:latin typeface="BMW Group Condensed" panose="020B0606020202020204" pitchFamily="34" charset="0"/>
              </a:rPr>
              <a:t>DAUER_KUNDENBEZIEHUNG</a:t>
            </a:r>
          </a:p>
          <a:p>
            <a:r>
              <a:rPr lang="de-DE" sz="700" b="1" dirty="0">
                <a:solidFill>
                  <a:schemeClr val="bg1">
                    <a:lumMod val="50000"/>
                  </a:schemeClr>
                </a:solidFill>
                <a:latin typeface="BMW Group Condensed" panose="020B0606020202020204" pitchFamily="34" charset="0"/>
              </a:rPr>
              <a:t>DAUER_NEU_BERECHNEN</a:t>
            </a:r>
          </a:p>
          <a:p>
            <a:r>
              <a:rPr lang="de-DE" sz="700" b="1" dirty="0">
                <a:solidFill>
                  <a:schemeClr val="bg1">
                    <a:lumMod val="50000"/>
                  </a:schemeClr>
                </a:solidFill>
                <a:latin typeface="BMW Group Condensed" panose="020B0606020202020204" pitchFamily="34" charset="0"/>
              </a:rPr>
              <a:t>DAUER_SELBSTAENDIG_SEIT</a:t>
            </a:r>
          </a:p>
          <a:p>
            <a:r>
              <a:rPr lang="de-DE" sz="700" b="1" dirty="0">
                <a:solidFill>
                  <a:schemeClr val="bg1">
                    <a:lumMod val="50000"/>
                  </a:schemeClr>
                </a:solidFill>
                <a:latin typeface="BMW Group Condensed" panose="020B0606020202020204" pitchFamily="34" charset="0"/>
              </a:rPr>
              <a:t>DAUER_VORBEREITUNG_BONI</a:t>
            </a:r>
          </a:p>
          <a:p>
            <a:r>
              <a:rPr lang="de-DE" sz="700" b="1" dirty="0">
                <a:solidFill>
                  <a:schemeClr val="bg1">
                    <a:lumMod val="50000"/>
                  </a:schemeClr>
                </a:solidFill>
                <a:latin typeface="BMW Group Condensed" panose="020B0606020202020204" pitchFamily="34" charset="0"/>
              </a:rPr>
              <a:t>DAUER_VORBEREITUNG_BONI_EXT</a:t>
            </a:r>
          </a:p>
          <a:p>
            <a:r>
              <a:rPr lang="de-DE" sz="700" b="1" dirty="0">
                <a:solidFill>
                  <a:schemeClr val="bg1">
                    <a:lumMod val="50000"/>
                  </a:schemeClr>
                </a:solidFill>
                <a:latin typeface="BMW Group Condensed" panose="020B0606020202020204" pitchFamily="34" charset="0"/>
              </a:rPr>
              <a:t>DBLSITEFAHRZEUGKOSTEN</a:t>
            </a:r>
          </a:p>
          <a:p>
            <a:r>
              <a:rPr lang="de-DE" sz="700" b="1" dirty="0">
                <a:solidFill>
                  <a:schemeClr val="bg1">
                    <a:lumMod val="50000"/>
                  </a:schemeClr>
                </a:solidFill>
                <a:latin typeface="BMW Group Condensed" panose="020B0606020202020204" pitchFamily="34" charset="0"/>
              </a:rPr>
              <a:t>DBLSITEGRUNDEFARF</a:t>
            </a:r>
          </a:p>
          <a:p>
            <a:r>
              <a:rPr lang="de-DE" sz="700" b="1" dirty="0">
                <a:solidFill>
                  <a:schemeClr val="bg1">
                    <a:lumMod val="50000"/>
                  </a:schemeClr>
                </a:solidFill>
                <a:latin typeface="BMW Group Condensed" panose="020B0606020202020204" pitchFamily="34" charset="0"/>
              </a:rPr>
              <a:t>DBLSITEMIETE</a:t>
            </a:r>
          </a:p>
          <a:p>
            <a:r>
              <a:rPr lang="de-DE" sz="700" b="1" dirty="0">
                <a:solidFill>
                  <a:schemeClr val="bg1">
                    <a:lumMod val="50000"/>
                  </a:schemeClr>
                </a:solidFill>
                <a:latin typeface="BMW Group Condensed" panose="020B0606020202020204" pitchFamily="34" charset="0"/>
              </a:rPr>
              <a:t>DBLSITERATENEXTERNSCHUFA</a:t>
            </a:r>
          </a:p>
          <a:p>
            <a:r>
              <a:rPr lang="de-DE" sz="700" b="1" dirty="0">
                <a:solidFill>
                  <a:schemeClr val="bg1">
                    <a:lumMod val="50000"/>
                  </a:schemeClr>
                </a:solidFill>
                <a:latin typeface="BMW Group Condensed" panose="020B0606020202020204" pitchFamily="34" charset="0"/>
              </a:rPr>
              <a:t>DBLSITERATENINTERNBMW</a:t>
            </a:r>
          </a:p>
          <a:p>
            <a:r>
              <a:rPr lang="de-DE" sz="700" b="1" dirty="0">
                <a:solidFill>
                  <a:schemeClr val="bg1">
                    <a:lumMod val="50000"/>
                  </a:schemeClr>
                </a:solidFill>
                <a:latin typeface="BMW Group Condensed" panose="020B0606020202020204" pitchFamily="34" charset="0"/>
              </a:rPr>
              <a:t>EINGANG_DATUM</a:t>
            </a:r>
          </a:p>
          <a:p>
            <a:r>
              <a:rPr lang="de-DE" sz="700" b="1" dirty="0">
                <a:solidFill>
                  <a:schemeClr val="bg1">
                    <a:lumMod val="50000"/>
                  </a:schemeClr>
                </a:solidFill>
                <a:latin typeface="BMW Group Condensed" panose="020B0606020202020204" pitchFamily="34" charset="0"/>
              </a:rPr>
              <a:t>EINSTPREIS_ANSCHWERT_BW_AW</a:t>
            </a:r>
          </a:p>
          <a:p>
            <a:r>
              <a:rPr lang="de-DE" sz="700" b="1" dirty="0">
                <a:solidFill>
                  <a:schemeClr val="bg1">
                    <a:lumMod val="50000"/>
                  </a:schemeClr>
                </a:solidFill>
                <a:latin typeface="BMW Group Condensed" panose="020B0606020202020204" pitchFamily="34" charset="0"/>
              </a:rPr>
              <a:t>EINTRAG_SEIT</a:t>
            </a:r>
          </a:p>
          <a:p>
            <a:r>
              <a:rPr lang="de-DE" sz="700" b="1" dirty="0">
                <a:solidFill>
                  <a:schemeClr val="bg1">
                    <a:lumMod val="50000"/>
                  </a:schemeClr>
                </a:solidFill>
                <a:latin typeface="BMW Group Condensed" panose="020B0606020202020204" pitchFamily="34" charset="0"/>
              </a:rPr>
              <a:t>ENTSCHEIDER_ART</a:t>
            </a:r>
          </a:p>
          <a:p>
            <a:r>
              <a:rPr lang="de-DE" sz="700" b="1" dirty="0">
                <a:solidFill>
                  <a:schemeClr val="bg1">
                    <a:lumMod val="50000"/>
                  </a:schemeClr>
                </a:solidFill>
                <a:latin typeface="BMW Group Condensed" panose="020B0606020202020204" pitchFamily="34" charset="0"/>
              </a:rPr>
              <a:t>ENTSCHEIDUNG_ART</a:t>
            </a:r>
          </a:p>
          <a:p>
            <a:r>
              <a:rPr lang="de-DE" sz="700" b="1" dirty="0">
                <a:solidFill>
                  <a:schemeClr val="bg1">
                    <a:lumMod val="50000"/>
                  </a:schemeClr>
                </a:solidFill>
                <a:latin typeface="BMW Group Condensed" panose="020B0606020202020204" pitchFamily="34" charset="0"/>
              </a:rPr>
              <a:t>ENTSCHEIDUNG_DATUM</a:t>
            </a:r>
          </a:p>
          <a:p>
            <a:r>
              <a:rPr lang="de-DE" sz="700" b="1" dirty="0">
                <a:solidFill>
                  <a:schemeClr val="bg1">
                    <a:lumMod val="50000"/>
                  </a:schemeClr>
                </a:solidFill>
                <a:latin typeface="BMW Group Condensed" panose="020B0606020202020204" pitchFamily="34" charset="0"/>
              </a:rPr>
              <a:t>ENTSCHEIDUNG_OFFEN_KZ</a:t>
            </a:r>
          </a:p>
          <a:p>
            <a:r>
              <a:rPr lang="de-DE" sz="700" b="1" dirty="0">
                <a:solidFill>
                  <a:schemeClr val="bg1">
                    <a:lumMod val="50000"/>
                  </a:schemeClr>
                </a:solidFill>
                <a:latin typeface="BMW Group Condensed" panose="020B0606020202020204" pitchFamily="34" charset="0"/>
              </a:rPr>
              <a:t>ENTSCHEIDUNG_POS_M_GEF_SICH_KZ</a:t>
            </a:r>
          </a:p>
          <a:p>
            <a:r>
              <a:rPr lang="de-DE" sz="700" b="1" dirty="0">
                <a:solidFill>
                  <a:schemeClr val="bg1">
                    <a:lumMod val="50000"/>
                  </a:schemeClr>
                </a:solidFill>
                <a:latin typeface="BMW Group Condensed" panose="020B0606020202020204" pitchFamily="34" charset="0"/>
              </a:rPr>
              <a:t>EP_VERFUEGBARES_EK</a:t>
            </a:r>
          </a:p>
          <a:p>
            <a:r>
              <a:rPr lang="de-DE" sz="700" b="1" dirty="0">
                <a:solidFill>
                  <a:schemeClr val="bg1">
                    <a:lumMod val="50000"/>
                  </a:schemeClr>
                </a:solidFill>
                <a:latin typeface="BMW Group Condensed" panose="020B0606020202020204" pitchFamily="34" charset="0"/>
              </a:rPr>
              <a:t>ERSTELLUNG_DATUM</a:t>
            </a:r>
          </a:p>
          <a:p>
            <a:r>
              <a:rPr lang="de-DE" sz="700" b="1" dirty="0">
                <a:solidFill>
                  <a:schemeClr val="bg1">
                    <a:lumMod val="50000"/>
                  </a:schemeClr>
                </a:solidFill>
                <a:latin typeface="BMW Group Condensed" panose="020B0606020202020204" pitchFamily="34" charset="0"/>
              </a:rPr>
              <a:t>EXPECTED_LOSS_ANGEBOT</a:t>
            </a:r>
          </a:p>
          <a:p>
            <a:r>
              <a:rPr lang="de-DE" sz="700" b="1" dirty="0">
                <a:solidFill>
                  <a:schemeClr val="bg1">
                    <a:lumMod val="50000"/>
                  </a:schemeClr>
                </a:solidFill>
                <a:latin typeface="BMW Group Condensed" panose="020B0606020202020204" pitchFamily="34" charset="0"/>
              </a:rPr>
              <a:t>EXPECTED_LOSS_KUNDE</a:t>
            </a:r>
          </a:p>
          <a:p>
            <a:r>
              <a:rPr lang="de-DE" sz="700" b="1" dirty="0">
                <a:solidFill>
                  <a:schemeClr val="bg1">
                    <a:lumMod val="50000"/>
                  </a:schemeClr>
                </a:solidFill>
                <a:latin typeface="BMW Group Condensed" panose="020B0606020202020204" pitchFamily="34" charset="0"/>
              </a:rPr>
              <a:t>FABRIKAT</a:t>
            </a:r>
          </a:p>
          <a:p>
            <a:r>
              <a:rPr lang="de-DE" sz="700" b="1" dirty="0">
                <a:solidFill>
                  <a:schemeClr val="bg1">
                    <a:lumMod val="50000"/>
                  </a:schemeClr>
                </a:solidFill>
                <a:latin typeface="BMW Group Condensed" panose="020B0606020202020204" pitchFamily="34" charset="0"/>
              </a:rPr>
              <a:t>FAHRZEUG_ALTER_JAHR</a:t>
            </a:r>
          </a:p>
          <a:p>
            <a:r>
              <a:rPr lang="de-DE" sz="700" b="1" dirty="0">
                <a:solidFill>
                  <a:schemeClr val="bg1">
                    <a:lumMod val="50000"/>
                  </a:schemeClr>
                </a:solidFill>
                <a:latin typeface="BMW Group Condensed" panose="020B0606020202020204" pitchFamily="34" charset="0"/>
              </a:rPr>
              <a:t>FAMSTAND_ANZKINDER_BW_ANZK</a:t>
            </a:r>
          </a:p>
          <a:p>
            <a:r>
              <a:rPr lang="de-DE" sz="700" b="1" dirty="0">
                <a:solidFill>
                  <a:schemeClr val="bg1">
                    <a:lumMod val="50000"/>
                  </a:schemeClr>
                </a:solidFill>
                <a:latin typeface="BMW Group Condensed" panose="020B0606020202020204" pitchFamily="34" charset="0"/>
              </a:rPr>
              <a:t>FAMSTAND_ANZKINDER_BW_FST</a:t>
            </a:r>
          </a:p>
          <a:p>
            <a:r>
              <a:rPr lang="de-DE" sz="700" b="1" dirty="0">
                <a:solidFill>
                  <a:schemeClr val="bg1">
                    <a:lumMod val="50000"/>
                  </a:schemeClr>
                </a:solidFill>
                <a:latin typeface="BMW Group Condensed" panose="020B0606020202020204" pitchFamily="34" charset="0"/>
              </a:rPr>
              <a:t>FERI_RATING</a:t>
            </a:r>
          </a:p>
          <a:p>
            <a:r>
              <a:rPr lang="de-DE" sz="700" b="1" dirty="0">
                <a:solidFill>
                  <a:schemeClr val="bg1">
                    <a:lumMod val="50000"/>
                  </a:schemeClr>
                </a:solidFill>
                <a:latin typeface="BMW Group Condensed" panose="020B0606020202020204" pitchFamily="34" charset="0"/>
              </a:rPr>
              <a:t>FINALES_ANGEBOT</a:t>
            </a:r>
          </a:p>
          <a:p>
            <a:r>
              <a:rPr lang="de-DE" sz="700" b="1" dirty="0">
                <a:solidFill>
                  <a:schemeClr val="bg1">
                    <a:lumMod val="50000"/>
                  </a:schemeClr>
                </a:solidFill>
                <a:latin typeface="BMW Group Condensed" panose="020B0606020202020204" pitchFamily="34" charset="0"/>
              </a:rPr>
              <a:t>FR_DECISION</a:t>
            </a:r>
          </a:p>
          <a:p>
            <a:r>
              <a:rPr lang="de-DE" sz="700" b="1" dirty="0">
                <a:solidFill>
                  <a:schemeClr val="bg1">
                    <a:lumMod val="50000"/>
                  </a:schemeClr>
                </a:solidFill>
                <a:latin typeface="BMW Group Condensed" panose="020B0606020202020204" pitchFamily="34" charset="0"/>
              </a:rPr>
              <a:t>FR_SCORE</a:t>
            </a:r>
          </a:p>
          <a:p>
            <a:r>
              <a:rPr lang="de-DE" sz="700" b="1" dirty="0">
                <a:solidFill>
                  <a:schemeClr val="bg1">
                    <a:lumMod val="50000"/>
                  </a:schemeClr>
                </a:solidFill>
                <a:latin typeface="BMW Group Condensed" panose="020B0606020202020204" pitchFamily="34" charset="0"/>
              </a:rPr>
              <a:t>FR_SCORE_TYPE</a:t>
            </a:r>
          </a:p>
          <a:p>
            <a:r>
              <a:rPr lang="de-DE" sz="700" b="1" dirty="0">
                <a:solidFill>
                  <a:schemeClr val="bg1">
                    <a:lumMod val="50000"/>
                  </a:schemeClr>
                </a:solidFill>
                <a:latin typeface="BMW Group Condensed" panose="020B0606020202020204" pitchFamily="34" charset="0"/>
              </a:rPr>
              <a:t>GEBRAUCHSART</a:t>
            </a:r>
          </a:p>
          <a:p>
            <a:r>
              <a:rPr lang="de-DE" sz="700" b="1" dirty="0">
                <a:solidFill>
                  <a:schemeClr val="bg1">
                    <a:lumMod val="50000"/>
                  </a:schemeClr>
                </a:solidFill>
                <a:latin typeface="BMW Group Condensed" panose="020B0606020202020204" pitchFamily="34" charset="0"/>
              </a:rPr>
              <a:t>GEBRAUCHSART_RATING</a:t>
            </a:r>
          </a:p>
          <a:p>
            <a:r>
              <a:rPr lang="de-DE" sz="700" b="1" dirty="0">
                <a:solidFill>
                  <a:schemeClr val="bg1">
                    <a:lumMod val="50000"/>
                  </a:schemeClr>
                </a:solidFill>
                <a:latin typeface="BMW Group Condensed" panose="020B0606020202020204" pitchFamily="34" charset="0"/>
              </a:rPr>
              <a:t>GELOESCHT</a:t>
            </a:r>
          </a:p>
          <a:p>
            <a:r>
              <a:rPr lang="de-DE" sz="700" b="1" dirty="0">
                <a:solidFill>
                  <a:schemeClr val="bg1">
                    <a:lumMod val="50000"/>
                  </a:schemeClr>
                </a:solidFill>
                <a:latin typeface="BMW Group Condensed" panose="020B0606020202020204" pitchFamily="34" charset="0"/>
              </a:rPr>
              <a:t>GESCHAEFTSFELD</a:t>
            </a:r>
          </a:p>
          <a:p>
            <a:r>
              <a:rPr lang="de-DE" sz="700" b="1" dirty="0">
                <a:solidFill>
                  <a:schemeClr val="bg1">
                    <a:lumMod val="50000"/>
                  </a:schemeClr>
                </a:solidFill>
                <a:latin typeface="BMW Group Condensed" panose="020B0606020202020204" pitchFamily="34" charset="0"/>
              </a:rPr>
              <a:t>HAENDLER_NAME</a:t>
            </a:r>
          </a:p>
          <a:p>
            <a:r>
              <a:rPr lang="de-DE" sz="700" b="1" dirty="0">
                <a:solidFill>
                  <a:schemeClr val="bg1">
                    <a:lumMod val="50000"/>
                  </a:schemeClr>
                </a:solidFill>
                <a:latin typeface="BMW Group Condensed" panose="020B0606020202020204" pitchFamily="34" charset="0"/>
              </a:rPr>
              <a:t>HAFTKAPITAL</a:t>
            </a:r>
          </a:p>
          <a:p>
            <a:r>
              <a:rPr lang="de-DE" sz="700" b="1" dirty="0">
                <a:solidFill>
                  <a:schemeClr val="bg1">
                    <a:lumMod val="50000"/>
                  </a:schemeClr>
                </a:solidFill>
                <a:latin typeface="BMW Group Condensed" panose="020B0606020202020204" pitchFamily="34" charset="0"/>
              </a:rPr>
              <a:t>HAUPTKARTEN_MP_ART</a:t>
            </a:r>
          </a:p>
          <a:p>
            <a:r>
              <a:rPr lang="de-DE" sz="700" b="1" dirty="0">
                <a:solidFill>
                  <a:schemeClr val="bg1">
                    <a:lumMod val="50000"/>
                  </a:schemeClr>
                </a:solidFill>
                <a:latin typeface="BMW Group Condensed" panose="020B0606020202020204" pitchFamily="34" charset="0"/>
              </a:rPr>
              <a:t>HERKUNFT_SYSTEM</a:t>
            </a:r>
          </a:p>
          <a:p>
            <a:r>
              <a:rPr lang="de-DE" sz="700" b="1" dirty="0">
                <a:solidFill>
                  <a:schemeClr val="bg1">
                    <a:lumMod val="50000"/>
                  </a:schemeClr>
                </a:solidFill>
                <a:latin typeface="BMW Group Condensed" panose="020B0606020202020204" pitchFamily="34" charset="0"/>
              </a:rPr>
              <a:t>HERSTELLER</a:t>
            </a:r>
          </a:p>
          <a:p>
            <a:r>
              <a:rPr lang="de-DE" sz="700" b="1" dirty="0">
                <a:solidFill>
                  <a:schemeClr val="bg1">
                    <a:lumMod val="50000"/>
                  </a:schemeClr>
                </a:solidFill>
                <a:latin typeface="BMW Group Condensed" panose="020B0606020202020204" pitchFamily="34" charset="0"/>
              </a:rPr>
              <a:t>INHABER_ALTER</a:t>
            </a:r>
          </a:p>
          <a:p>
            <a:r>
              <a:rPr lang="de-DE" sz="700" b="1" dirty="0">
                <a:solidFill>
                  <a:schemeClr val="bg1">
                    <a:lumMod val="50000"/>
                  </a:schemeClr>
                </a:solidFill>
                <a:latin typeface="BMW Group Condensed" panose="020B0606020202020204" pitchFamily="34" charset="0"/>
              </a:rPr>
              <a:t>INHABER_ZV</a:t>
            </a:r>
          </a:p>
          <a:p>
            <a:r>
              <a:rPr lang="de-DE" sz="700" b="1" dirty="0">
                <a:solidFill>
                  <a:schemeClr val="bg1">
                    <a:lumMod val="50000"/>
                  </a:schemeClr>
                </a:solidFill>
                <a:latin typeface="BMW Group Condensed" panose="020B0606020202020204" pitchFamily="34" charset="0"/>
              </a:rPr>
              <a:t>INTSITEHAUSHALTSGROESSE</a:t>
            </a:r>
          </a:p>
          <a:p>
            <a:r>
              <a:rPr lang="de-DE" sz="700" b="1" dirty="0">
                <a:solidFill>
                  <a:schemeClr val="bg1">
                    <a:lumMod val="50000"/>
                  </a:schemeClr>
                </a:solidFill>
                <a:latin typeface="BMW Group Condensed" panose="020B0606020202020204" pitchFamily="34" charset="0"/>
              </a:rPr>
              <a:t>ISE_VERBUND_RISIKOKOSTEN</a:t>
            </a:r>
          </a:p>
          <a:p>
            <a:r>
              <a:rPr lang="de-DE" sz="700" b="1" dirty="0">
                <a:solidFill>
                  <a:schemeClr val="bg1">
                    <a:lumMod val="50000"/>
                  </a:schemeClr>
                </a:solidFill>
                <a:latin typeface="BMW Group Condensed" panose="020B0606020202020204" pitchFamily="34" charset="0"/>
              </a:rPr>
              <a:t>KD_BLANKOVOLUMEN</a:t>
            </a:r>
          </a:p>
          <a:p>
            <a:r>
              <a:rPr lang="de-DE" sz="700" b="1" dirty="0">
                <a:solidFill>
                  <a:schemeClr val="bg1">
                    <a:lumMod val="50000"/>
                  </a:schemeClr>
                </a:solidFill>
                <a:latin typeface="BMW Group Condensed" panose="020B0606020202020204" pitchFamily="34" charset="0"/>
              </a:rPr>
              <a:t>KD_GESAMTOBLIGO</a:t>
            </a:r>
          </a:p>
          <a:p>
            <a:r>
              <a:rPr lang="de-DE" sz="700" b="1" dirty="0">
                <a:solidFill>
                  <a:schemeClr val="bg1">
                    <a:lumMod val="50000"/>
                  </a:schemeClr>
                </a:solidFill>
                <a:latin typeface="BMW Group Condensed" panose="020B0606020202020204" pitchFamily="34" charset="0"/>
              </a:rPr>
              <a:t>KUNDENTYP</a:t>
            </a:r>
          </a:p>
          <a:p>
            <a:r>
              <a:rPr lang="de-DE" sz="700" b="1" dirty="0">
                <a:solidFill>
                  <a:schemeClr val="bg1">
                    <a:lumMod val="50000"/>
                  </a:schemeClr>
                </a:solidFill>
                <a:latin typeface="BMW Group Condensed" panose="020B0606020202020204" pitchFamily="34" charset="0"/>
              </a:rPr>
              <a:t>LADE_JAHR</a:t>
            </a:r>
          </a:p>
          <a:p>
            <a:r>
              <a:rPr lang="de-DE" sz="700" b="1" dirty="0">
                <a:solidFill>
                  <a:schemeClr val="bg1">
                    <a:lumMod val="50000"/>
                  </a:schemeClr>
                </a:solidFill>
                <a:latin typeface="BMW Group Condensed" panose="020B0606020202020204" pitchFamily="34" charset="0"/>
              </a:rPr>
              <a:t>LADE_MONAT</a:t>
            </a:r>
          </a:p>
          <a:p>
            <a:r>
              <a:rPr lang="de-DE" sz="700" b="1" dirty="0">
                <a:solidFill>
                  <a:schemeClr val="bg1">
                    <a:lumMod val="50000"/>
                  </a:schemeClr>
                </a:solidFill>
                <a:latin typeface="BMW Group Condensed" panose="020B0606020202020204" pitchFamily="34" charset="0"/>
              </a:rPr>
              <a:t>LC_KUNDEN_NR_NEU</a:t>
            </a:r>
          </a:p>
          <a:p>
            <a:r>
              <a:rPr lang="de-DE" sz="700" b="1" dirty="0">
                <a:solidFill>
                  <a:schemeClr val="bg1">
                    <a:lumMod val="50000"/>
                  </a:schemeClr>
                </a:solidFill>
                <a:latin typeface="BMW Group Condensed" panose="020B0606020202020204" pitchFamily="34" charset="0"/>
              </a:rPr>
              <a:t>MARKTPARTNER_ALTER</a:t>
            </a:r>
          </a:p>
          <a:p>
            <a:r>
              <a:rPr lang="de-DE" sz="700" b="1" dirty="0">
                <a:solidFill>
                  <a:schemeClr val="bg1">
                    <a:lumMod val="50000"/>
                  </a:schemeClr>
                </a:solidFill>
                <a:latin typeface="BMW Group Condensed" panose="020B0606020202020204" pitchFamily="34" charset="0"/>
              </a:rPr>
              <a:t>MARKTPARTNER_ART</a:t>
            </a:r>
          </a:p>
          <a:p>
            <a:r>
              <a:rPr lang="de-DE" sz="700" b="1" dirty="0">
                <a:solidFill>
                  <a:schemeClr val="bg1">
                    <a:lumMod val="50000"/>
                  </a:schemeClr>
                </a:solidFill>
                <a:latin typeface="BMW Group Condensed" panose="020B0606020202020204" pitchFamily="34" charset="0"/>
              </a:rPr>
              <a:t>MARKTPARTNER_NATION</a:t>
            </a:r>
          </a:p>
          <a:p>
            <a:r>
              <a:rPr lang="de-DE" sz="700" b="1" dirty="0">
                <a:solidFill>
                  <a:schemeClr val="bg1">
                    <a:lumMod val="50000"/>
                  </a:schemeClr>
                </a:solidFill>
                <a:latin typeface="BMW Group Condensed" panose="020B0606020202020204" pitchFamily="34" charset="0"/>
              </a:rPr>
              <a:t>MARKTPARTNER_NR_NEU</a:t>
            </a:r>
          </a:p>
          <a:p>
            <a:r>
              <a:rPr lang="de-DE" sz="700" b="1" dirty="0">
                <a:solidFill>
                  <a:schemeClr val="bg1">
                    <a:lumMod val="50000"/>
                  </a:schemeClr>
                </a:solidFill>
                <a:latin typeface="BMW Group Condensed" panose="020B0606020202020204" pitchFamily="34" charset="0"/>
              </a:rPr>
              <a:t>MARKTPARTNER_PLZ</a:t>
            </a:r>
          </a:p>
          <a:p>
            <a:r>
              <a:rPr lang="de-DE" sz="700" b="1" dirty="0">
                <a:solidFill>
                  <a:schemeClr val="bg1">
                    <a:lumMod val="50000"/>
                  </a:schemeClr>
                </a:solidFill>
                <a:latin typeface="BMW Group Condensed" panose="020B0606020202020204" pitchFamily="34" charset="0"/>
              </a:rPr>
              <a:t>MINDERUNG_EINSTANDPREIS</a:t>
            </a:r>
          </a:p>
          <a:p>
            <a:r>
              <a:rPr lang="de-DE" sz="700" b="1" dirty="0">
                <a:solidFill>
                  <a:schemeClr val="bg1">
                    <a:lumMod val="50000"/>
                  </a:schemeClr>
                </a:solidFill>
                <a:latin typeface="BMW Group Condensed" panose="020B0606020202020204" pitchFamily="34" charset="0"/>
              </a:rPr>
              <a:t>MK_VERBUND_RISIKOKOSTEN</a:t>
            </a:r>
          </a:p>
          <a:p>
            <a:r>
              <a:rPr lang="de-DE" sz="700" b="1" dirty="0">
                <a:solidFill>
                  <a:schemeClr val="bg1">
                    <a:lumMod val="50000"/>
                  </a:schemeClr>
                </a:solidFill>
                <a:latin typeface="BMW Group Condensed" panose="020B0606020202020204" pitchFamily="34" charset="0"/>
              </a:rPr>
              <a:t>MODELL</a:t>
            </a:r>
          </a:p>
          <a:p>
            <a:r>
              <a:rPr lang="de-DE" sz="700" b="1" dirty="0">
                <a:solidFill>
                  <a:schemeClr val="bg1">
                    <a:lumMod val="50000"/>
                  </a:schemeClr>
                </a:solidFill>
                <a:latin typeface="BMW Group Condensed" panose="020B0606020202020204" pitchFamily="34" charset="0"/>
              </a:rPr>
              <a:t>MP_NR_HDL_NEU</a:t>
            </a:r>
          </a:p>
          <a:p>
            <a:r>
              <a:rPr lang="de-DE" sz="700" b="1" dirty="0">
                <a:solidFill>
                  <a:schemeClr val="bg1">
                    <a:lumMod val="50000"/>
                  </a:schemeClr>
                </a:solidFill>
                <a:latin typeface="BMW Group Condensed" panose="020B0606020202020204" pitchFamily="34" charset="0"/>
              </a:rPr>
              <a:t>MP_VERWENDUNGSART</a:t>
            </a:r>
          </a:p>
          <a:p>
            <a:r>
              <a:rPr lang="de-DE" sz="700" b="1" dirty="0">
                <a:solidFill>
                  <a:schemeClr val="bg1">
                    <a:lumMod val="50000"/>
                  </a:schemeClr>
                </a:solidFill>
                <a:latin typeface="BMW Group Condensed" panose="020B0606020202020204" pitchFamily="34" charset="0"/>
              </a:rPr>
              <a:t>MTL_NETTO_EK</a:t>
            </a:r>
          </a:p>
          <a:p>
            <a:r>
              <a:rPr lang="de-DE" sz="700" b="1" dirty="0">
                <a:solidFill>
                  <a:schemeClr val="bg1">
                    <a:lumMod val="50000"/>
                  </a:schemeClr>
                </a:solidFill>
                <a:latin typeface="BMW Group Condensed" panose="020B0606020202020204" pitchFamily="34" charset="0"/>
              </a:rPr>
              <a:t>MUW_KZ</a:t>
            </a:r>
          </a:p>
          <a:p>
            <a:r>
              <a:rPr lang="de-DE" sz="700" b="1" dirty="0">
                <a:solidFill>
                  <a:schemeClr val="bg1">
                    <a:lumMod val="50000"/>
                  </a:schemeClr>
                </a:solidFill>
                <a:latin typeface="BMW Group Condensed" panose="020B0606020202020204" pitchFamily="34" charset="0"/>
              </a:rPr>
              <a:t>MARKTPARTNER_NR_NEU</a:t>
            </a:r>
          </a:p>
          <a:p>
            <a:r>
              <a:rPr lang="de-DE" sz="700" b="1" dirty="0">
                <a:solidFill>
                  <a:schemeClr val="bg1">
                    <a:lumMod val="50000"/>
                  </a:schemeClr>
                </a:solidFill>
                <a:latin typeface="BMW Group Condensed" panose="020B0606020202020204" pitchFamily="34" charset="0"/>
              </a:rPr>
              <a:t>NEU_BESTANDS_KUNDE</a:t>
            </a:r>
          </a:p>
          <a:p>
            <a:r>
              <a:rPr lang="de-DE" sz="700" b="1" dirty="0">
                <a:solidFill>
                  <a:schemeClr val="bg1">
                    <a:lumMod val="50000"/>
                  </a:schemeClr>
                </a:solidFill>
                <a:latin typeface="BMW Group Condensed" panose="020B0606020202020204" pitchFamily="34" charset="0"/>
              </a:rPr>
              <a:t>N_GEFORDERTE_SICHERHEITEN</a:t>
            </a:r>
          </a:p>
          <a:p>
            <a:r>
              <a:rPr lang="de-DE" sz="700" b="1" dirty="0">
                <a:solidFill>
                  <a:schemeClr val="bg1">
                    <a:lumMod val="50000"/>
                  </a:schemeClr>
                </a:solidFill>
                <a:latin typeface="BMW Group Condensed" panose="020B0606020202020204" pitchFamily="34" charset="0"/>
              </a:rPr>
              <a:t>OBJEKT_GRUPPE</a:t>
            </a:r>
          </a:p>
          <a:p>
            <a:r>
              <a:rPr lang="de-DE" sz="700" b="1" dirty="0">
                <a:solidFill>
                  <a:schemeClr val="bg1">
                    <a:lumMod val="50000"/>
                  </a:schemeClr>
                </a:solidFill>
                <a:latin typeface="BMW Group Condensed" panose="020B0606020202020204" pitchFamily="34" charset="0"/>
              </a:rPr>
              <a:t>ORGANISATION_ALTER_DLL</a:t>
            </a:r>
          </a:p>
          <a:p>
            <a:r>
              <a:rPr lang="de-DE" sz="700" b="1" dirty="0">
                <a:solidFill>
                  <a:schemeClr val="bg1">
                    <a:lumMod val="50000"/>
                  </a:schemeClr>
                </a:solidFill>
                <a:latin typeface="BMW Group Condensed" panose="020B0606020202020204" pitchFamily="34" charset="0"/>
              </a:rPr>
              <a:t>ORGANISATION_FORM_CREDITREFORM</a:t>
            </a:r>
          </a:p>
          <a:p>
            <a:r>
              <a:rPr lang="de-DE" sz="700" b="1" dirty="0">
                <a:solidFill>
                  <a:schemeClr val="accent2">
                    <a:lumMod val="75000"/>
                  </a:schemeClr>
                </a:solidFill>
                <a:latin typeface="BMW Group Condensed" panose="020B0606020202020204" pitchFamily="34" charset="0"/>
              </a:rPr>
              <a:t>POLICY_RULE</a:t>
            </a:r>
          </a:p>
          <a:p>
            <a:r>
              <a:rPr lang="de-DE" sz="700" b="1" dirty="0">
                <a:solidFill>
                  <a:schemeClr val="bg1">
                    <a:lumMod val="50000"/>
                  </a:schemeClr>
                </a:solidFill>
                <a:latin typeface="BMW Group Condensed" panose="020B0606020202020204" pitchFamily="34" charset="0"/>
              </a:rPr>
              <a:t>PREMIUMHAENDLER</a:t>
            </a:r>
          </a:p>
          <a:p>
            <a:r>
              <a:rPr lang="de-DE" sz="700" b="1" dirty="0">
                <a:solidFill>
                  <a:schemeClr val="bg1">
                    <a:lumMod val="50000"/>
                  </a:schemeClr>
                </a:solidFill>
                <a:latin typeface="BMW Group Condensed" panose="020B0606020202020204" pitchFamily="34" charset="0"/>
              </a:rPr>
              <a:t>PRODUKT</a:t>
            </a:r>
          </a:p>
          <a:p>
            <a:r>
              <a:rPr lang="de-DE" sz="700" b="1" dirty="0">
                <a:solidFill>
                  <a:schemeClr val="bg1">
                    <a:lumMod val="50000"/>
                  </a:schemeClr>
                </a:solidFill>
                <a:latin typeface="BMW Group Condensed" panose="020B0606020202020204" pitchFamily="34" charset="0"/>
              </a:rPr>
              <a:t>PRODUKTGRUPPE</a:t>
            </a:r>
            <a:endParaRPr lang="de-DE" sz="700" b="1" strike="sngStrike" dirty="0">
              <a:solidFill>
                <a:schemeClr val="bg1">
                  <a:lumMod val="50000"/>
                </a:schemeClr>
              </a:solidFill>
              <a:latin typeface="BMW Group Condensed" panose="020B0606020202020204" pitchFamily="34" charset="0"/>
            </a:endParaRPr>
          </a:p>
          <a:p>
            <a:r>
              <a:rPr lang="de-DE" sz="700" b="1" dirty="0">
                <a:solidFill>
                  <a:schemeClr val="bg1">
                    <a:lumMod val="50000"/>
                  </a:schemeClr>
                </a:solidFill>
                <a:latin typeface="BMW Group Condensed" panose="020B0606020202020204" pitchFamily="34" charset="0"/>
              </a:rPr>
              <a:t>PRODUKT_LINIE_KATEGORIE</a:t>
            </a:r>
          </a:p>
          <a:p>
            <a:r>
              <a:rPr lang="de-DE" sz="700" b="1" dirty="0">
                <a:solidFill>
                  <a:schemeClr val="bg1">
                    <a:lumMod val="50000"/>
                  </a:schemeClr>
                </a:solidFill>
                <a:latin typeface="BMW Group Condensed" panose="020B0606020202020204" pitchFamily="34" charset="0"/>
              </a:rPr>
              <a:t>PRODUKT_LINIE_TYP</a:t>
            </a:r>
          </a:p>
          <a:p>
            <a:r>
              <a:rPr lang="de-DE" sz="700" b="1" dirty="0">
                <a:solidFill>
                  <a:schemeClr val="bg1">
                    <a:lumMod val="50000"/>
                  </a:schemeClr>
                </a:solidFill>
                <a:latin typeface="BMW Group Condensed" panose="020B0606020202020204" pitchFamily="34" charset="0"/>
              </a:rPr>
              <a:t>PRODUKT_LINIE</a:t>
            </a:r>
            <a:endParaRPr lang="de-DE" sz="700" b="1" strike="sngStrike" dirty="0">
              <a:solidFill>
                <a:schemeClr val="bg1">
                  <a:lumMod val="50000"/>
                </a:schemeClr>
              </a:solidFill>
              <a:latin typeface="BMW Group Condensed" panose="020B0606020202020204" pitchFamily="34" charset="0"/>
            </a:endParaRPr>
          </a:p>
          <a:p>
            <a:r>
              <a:rPr lang="de-DE" sz="700" b="1" dirty="0">
                <a:solidFill>
                  <a:schemeClr val="bg1">
                    <a:lumMod val="50000"/>
                  </a:schemeClr>
                </a:solidFill>
                <a:latin typeface="BMW Group Condensed" panose="020B0606020202020204" pitchFamily="34" charset="0"/>
              </a:rPr>
              <a:t>RATE</a:t>
            </a:r>
          </a:p>
          <a:p>
            <a:r>
              <a:rPr lang="de-DE" sz="700" b="1" dirty="0">
                <a:solidFill>
                  <a:schemeClr val="bg1">
                    <a:lumMod val="50000"/>
                  </a:schemeClr>
                </a:solidFill>
                <a:latin typeface="BMW Group Condensed" panose="020B0606020202020204" pitchFamily="34" charset="0"/>
              </a:rPr>
              <a:t>RATE_NETTOEINKOMMEN</a:t>
            </a:r>
          </a:p>
          <a:p>
            <a:r>
              <a:rPr lang="de-DE" sz="700" b="1" dirty="0">
                <a:solidFill>
                  <a:schemeClr val="bg1">
                    <a:lumMod val="50000"/>
                  </a:schemeClr>
                </a:solidFill>
                <a:latin typeface="BMW Group Condensed" panose="020B0606020202020204" pitchFamily="34" charset="0"/>
              </a:rPr>
              <a:t>RATE_ZU_VERFUEG_EINKOMMEN</a:t>
            </a:r>
          </a:p>
          <a:p>
            <a:r>
              <a:rPr lang="de-DE" sz="700" b="1" dirty="0">
                <a:solidFill>
                  <a:schemeClr val="bg1">
                    <a:lumMod val="50000"/>
                  </a:schemeClr>
                </a:solidFill>
                <a:latin typeface="BMW Group Condensed" panose="020B0606020202020204" pitchFamily="34" charset="0"/>
              </a:rPr>
              <a:t>RATINGKLASSE</a:t>
            </a:r>
          </a:p>
          <a:p>
            <a:r>
              <a:rPr lang="de-DE" sz="700" b="1" dirty="0">
                <a:solidFill>
                  <a:schemeClr val="bg1">
                    <a:lumMod val="50000"/>
                  </a:schemeClr>
                </a:solidFill>
                <a:latin typeface="BMW Group Condensed" panose="020B0606020202020204" pitchFamily="34" charset="0"/>
              </a:rPr>
              <a:t>RATINGNOTE</a:t>
            </a:r>
          </a:p>
          <a:p>
            <a:r>
              <a:rPr lang="de-DE" sz="700" b="1" dirty="0">
                <a:solidFill>
                  <a:schemeClr val="bg1">
                    <a:lumMod val="50000"/>
                  </a:schemeClr>
                </a:solidFill>
                <a:latin typeface="BMW Group Condensed" panose="020B0606020202020204" pitchFamily="34" charset="0"/>
              </a:rPr>
              <a:t>RATING_ART</a:t>
            </a:r>
          </a:p>
          <a:p>
            <a:r>
              <a:rPr lang="de-DE" sz="700" b="1" dirty="0">
                <a:solidFill>
                  <a:schemeClr val="bg1">
                    <a:lumMod val="50000"/>
                  </a:schemeClr>
                </a:solidFill>
                <a:latin typeface="BMW Group Condensed" panose="020B0606020202020204" pitchFamily="34" charset="0"/>
              </a:rPr>
              <a:t>RECCREATEDATE</a:t>
            </a:r>
          </a:p>
          <a:p>
            <a:r>
              <a:rPr lang="de-DE" sz="700" b="1" dirty="0">
                <a:solidFill>
                  <a:schemeClr val="bg1">
                    <a:lumMod val="50000"/>
                  </a:schemeClr>
                </a:solidFill>
                <a:latin typeface="BMW Group Condensed" panose="020B0606020202020204" pitchFamily="34" charset="0"/>
              </a:rPr>
              <a:t>RECHTSFORM</a:t>
            </a:r>
          </a:p>
          <a:p>
            <a:r>
              <a:rPr lang="de-DE" sz="700" b="1" dirty="0">
                <a:solidFill>
                  <a:schemeClr val="bg1">
                    <a:lumMod val="50000"/>
                  </a:schemeClr>
                </a:solidFill>
                <a:latin typeface="BMW Group Condensed" panose="020B0606020202020204" pitchFamily="34" charset="0"/>
              </a:rPr>
              <a:t>RECSYNCDATE</a:t>
            </a:r>
          </a:p>
          <a:p>
            <a:r>
              <a:rPr lang="de-DE" sz="700" b="1" dirty="0">
                <a:solidFill>
                  <a:schemeClr val="bg1">
                    <a:lumMod val="50000"/>
                  </a:schemeClr>
                </a:solidFill>
                <a:latin typeface="BMW Group Condensed" panose="020B0606020202020204" pitchFamily="34" charset="0"/>
              </a:rPr>
              <a:t>RESTRISIKO_KD_GES</a:t>
            </a:r>
          </a:p>
          <a:p>
            <a:r>
              <a:rPr lang="de-DE" sz="700" b="1" dirty="0">
                <a:solidFill>
                  <a:schemeClr val="bg1">
                    <a:lumMod val="50000"/>
                  </a:schemeClr>
                </a:solidFill>
                <a:latin typeface="BMW Group Condensed" panose="020B0606020202020204" pitchFamily="34" charset="0"/>
              </a:rPr>
              <a:t>RESTRISIKO_VTR</a:t>
            </a:r>
          </a:p>
          <a:p>
            <a:r>
              <a:rPr lang="de-DE" sz="700" b="1" dirty="0">
                <a:solidFill>
                  <a:schemeClr val="bg1">
                    <a:lumMod val="50000"/>
                  </a:schemeClr>
                </a:solidFill>
                <a:latin typeface="BMW Group Condensed" panose="020B0606020202020204" pitchFamily="34" charset="0"/>
              </a:rPr>
              <a:t>RESUBMISSION_KZ</a:t>
            </a:r>
          </a:p>
          <a:p>
            <a:r>
              <a:rPr lang="de-DE" sz="700" b="1" dirty="0">
                <a:solidFill>
                  <a:schemeClr val="bg1">
                    <a:lumMod val="50000"/>
                  </a:schemeClr>
                </a:solidFill>
                <a:latin typeface="BMW Group Condensed" panose="020B0606020202020204" pitchFamily="34" charset="0"/>
              </a:rPr>
              <a:t>RESUBMISSION_NR</a:t>
            </a:r>
          </a:p>
          <a:p>
            <a:r>
              <a:rPr lang="de-DE" sz="700" b="1" dirty="0">
                <a:solidFill>
                  <a:schemeClr val="bg1">
                    <a:lumMod val="50000"/>
                  </a:schemeClr>
                </a:solidFill>
                <a:latin typeface="BMW Group Condensed" panose="020B0606020202020204" pitchFamily="34" charset="0"/>
              </a:rPr>
              <a:t>RETAIL_EINSTUFUNG</a:t>
            </a:r>
          </a:p>
          <a:p>
            <a:r>
              <a:rPr lang="de-DE" sz="700" b="1" dirty="0">
                <a:solidFill>
                  <a:schemeClr val="bg1">
                    <a:lumMod val="50000"/>
                  </a:schemeClr>
                </a:solidFill>
                <a:latin typeface="BMW Group Condensed" panose="020B0606020202020204" pitchFamily="34" charset="0"/>
              </a:rPr>
              <a:t>RISIKOSTEUERUNG</a:t>
            </a:r>
          </a:p>
          <a:p>
            <a:r>
              <a:rPr lang="de-DE" sz="700" b="1" dirty="0">
                <a:solidFill>
                  <a:schemeClr val="bg1">
                    <a:lumMod val="50000"/>
                  </a:schemeClr>
                </a:solidFill>
                <a:latin typeface="BMW Group Condensed" panose="020B0606020202020204" pitchFamily="34" charset="0"/>
              </a:rPr>
              <a:t>RISK_BRANCHE</a:t>
            </a:r>
          </a:p>
          <a:p>
            <a:r>
              <a:rPr lang="de-DE" sz="700" b="1" dirty="0">
                <a:solidFill>
                  <a:schemeClr val="bg1">
                    <a:lumMod val="50000"/>
                  </a:schemeClr>
                </a:solidFill>
                <a:latin typeface="BMW Group Condensed" panose="020B0606020202020204" pitchFamily="34" charset="0"/>
              </a:rPr>
              <a:t>SCOREPUNKTE_GESAMT</a:t>
            </a:r>
          </a:p>
          <a:p>
            <a:r>
              <a:rPr lang="de-DE" sz="700" b="1" dirty="0">
                <a:solidFill>
                  <a:schemeClr val="bg1">
                    <a:lumMod val="50000"/>
                  </a:schemeClr>
                </a:solidFill>
                <a:latin typeface="BMW Group Condensed" panose="020B0606020202020204" pitchFamily="34" charset="0"/>
              </a:rPr>
              <a:t>SCORE_ADRESSE_BUNDESLAND_ORG</a:t>
            </a:r>
          </a:p>
          <a:p>
            <a:r>
              <a:rPr lang="de-DE" sz="700" b="1" dirty="0">
                <a:solidFill>
                  <a:schemeClr val="bg1">
                    <a:lumMod val="50000"/>
                  </a:schemeClr>
                </a:solidFill>
                <a:latin typeface="BMW Group Condensed" panose="020B0606020202020204" pitchFamily="34" charset="0"/>
              </a:rPr>
              <a:t>SCORE_ALTER_ORGANISATION</a:t>
            </a:r>
          </a:p>
          <a:p>
            <a:r>
              <a:rPr lang="de-DE" sz="700" b="1" dirty="0">
                <a:solidFill>
                  <a:schemeClr val="bg1">
                    <a:lumMod val="50000"/>
                  </a:schemeClr>
                </a:solidFill>
                <a:latin typeface="BMW Group Condensed" panose="020B0606020202020204" pitchFamily="34" charset="0"/>
              </a:rPr>
              <a:t>SCORE_ANFRAGEZAEHLER</a:t>
            </a:r>
          </a:p>
          <a:p>
            <a:r>
              <a:rPr lang="de-DE" sz="700" b="1" dirty="0">
                <a:solidFill>
                  <a:schemeClr val="bg1">
                    <a:lumMod val="50000"/>
                  </a:schemeClr>
                </a:solidFill>
                <a:latin typeface="BMW Group Condensed" panose="020B0606020202020204" pitchFamily="34" charset="0"/>
              </a:rPr>
              <a:t>SCORE_ANZAHLUNG_EP</a:t>
            </a:r>
          </a:p>
          <a:p>
            <a:r>
              <a:rPr lang="de-DE" sz="700" b="1" dirty="0">
                <a:solidFill>
                  <a:schemeClr val="bg1">
                    <a:lumMod val="50000"/>
                  </a:schemeClr>
                </a:solidFill>
                <a:latin typeface="BMW Group Condensed" panose="020B0606020202020204" pitchFamily="34" charset="0"/>
              </a:rPr>
              <a:t>SCORE_ANZAHL_ARBEITNEHMER</a:t>
            </a:r>
          </a:p>
          <a:p>
            <a:r>
              <a:rPr lang="de-DE" sz="700" b="1" dirty="0">
                <a:solidFill>
                  <a:schemeClr val="bg1">
                    <a:lumMod val="50000"/>
                  </a:schemeClr>
                </a:solidFill>
                <a:latin typeface="BMW Group Condensed" panose="020B0606020202020204" pitchFamily="34" charset="0"/>
              </a:rPr>
              <a:t>SCORE_BERUF_GRUPPE</a:t>
            </a:r>
          </a:p>
          <a:p>
            <a:r>
              <a:rPr lang="de-DE" sz="700" b="1" dirty="0">
                <a:solidFill>
                  <a:schemeClr val="bg1">
                    <a:lumMod val="50000"/>
                  </a:schemeClr>
                </a:solidFill>
                <a:latin typeface="BMW Group Condensed" panose="020B0606020202020204" pitchFamily="34" charset="0"/>
              </a:rPr>
              <a:t>SCORE_BONITAETSINDEX_VC</a:t>
            </a:r>
          </a:p>
          <a:p>
            <a:r>
              <a:rPr lang="de-DE" sz="700" b="1" dirty="0">
                <a:solidFill>
                  <a:schemeClr val="bg1">
                    <a:lumMod val="50000"/>
                  </a:schemeClr>
                </a:solidFill>
                <a:latin typeface="BMW Group Condensed" panose="020B0606020202020204" pitchFamily="34" charset="0"/>
              </a:rPr>
              <a:t>SCORE_BRANCHE_GRUPPE</a:t>
            </a:r>
          </a:p>
          <a:p>
            <a:r>
              <a:rPr lang="de-DE" sz="700" b="1" dirty="0">
                <a:solidFill>
                  <a:schemeClr val="bg1">
                    <a:lumMod val="50000"/>
                  </a:schemeClr>
                </a:solidFill>
                <a:latin typeface="BMW Group Condensed" panose="020B0606020202020204" pitchFamily="34" charset="0"/>
              </a:rPr>
              <a:t>SCORE_DAUER_BESCHAEFTIGUNG</a:t>
            </a:r>
          </a:p>
          <a:p>
            <a:r>
              <a:rPr lang="de-DE" sz="700" b="1" dirty="0">
                <a:solidFill>
                  <a:schemeClr val="bg1">
                    <a:lumMod val="50000"/>
                  </a:schemeClr>
                </a:solidFill>
                <a:latin typeface="BMW Group Condensed" panose="020B0606020202020204" pitchFamily="34" charset="0"/>
              </a:rPr>
              <a:t>SCORE_DAUER_KUNDENBEZIEHUNG</a:t>
            </a:r>
          </a:p>
          <a:p>
            <a:r>
              <a:rPr lang="de-DE" sz="700" b="1" dirty="0">
                <a:solidFill>
                  <a:schemeClr val="bg1">
                    <a:lumMod val="50000"/>
                  </a:schemeClr>
                </a:solidFill>
                <a:latin typeface="BMW Group Condensed" panose="020B0606020202020204" pitchFamily="34" charset="0"/>
              </a:rPr>
              <a:t>SCORE_DAUER_SELBSTAENDIG_SEIT</a:t>
            </a:r>
          </a:p>
          <a:p>
            <a:r>
              <a:rPr lang="de-DE" sz="700" b="1" dirty="0">
                <a:solidFill>
                  <a:schemeClr val="bg1">
                    <a:lumMod val="50000"/>
                  </a:schemeClr>
                </a:solidFill>
                <a:latin typeface="BMW Group Condensed" panose="020B0606020202020204" pitchFamily="34" charset="0"/>
              </a:rPr>
              <a:t>SCORE_FAHRZEUG_ALTER_JAHR</a:t>
            </a:r>
          </a:p>
          <a:p>
            <a:r>
              <a:rPr lang="de-DE" sz="700" b="1" dirty="0">
                <a:solidFill>
                  <a:schemeClr val="bg1">
                    <a:lumMod val="50000"/>
                  </a:schemeClr>
                </a:solidFill>
                <a:latin typeface="BMW Group Condensed" panose="020B0606020202020204" pitchFamily="34" charset="0"/>
              </a:rPr>
              <a:t>SCORE_FAHRZEUG_ALTER_MONAT</a:t>
            </a:r>
          </a:p>
          <a:p>
            <a:r>
              <a:rPr lang="de-DE" sz="700" b="1" dirty="0">
                <a:solidFill>
                  <a:schemeClr val="bg1">
                    <a:lumMod val="50000"/>
                  </a:schemeClr>
                </a:solidFill>
                <a:latin typeface="BMW Group Condensed" panose="020B0606020202020204" pitchFamily="34" charset="0"/>
              </a:rPr>
              <a:t>SCORE_HAUPTKARTEN_MP_ART</a:t>
            </a:r>
          </a:p>
          <a:p>
            <a:r>
              <a:rPr lang="de-DE" sz="700" b="1" dirty="0">
                <a:solidFill>
                  <a:schemeClr val="bg1">
                    <a:lumMod val="50000"/>
                  </a:schemeClr>
                </a:solidFill>
                <a:latin typeface="BMW Group Condensed" panose="020B0606020202020204" pitchFamily="34" charset="0"/>
              </a:rPr>
              <a:t>SCORE_HERSTELLER</a:t>
            </a:r>
          </a:p>
          <a:p>
            <a:r>
              <a:rPr lang="de-DE" sz="700" b="1" dirty="0">
                <a:solidFill>
                  <a:schemeClr val="bg1">
                    <a:lumMod val="50000"/>
                  </a:schemeClr>
                </a:solidFill>
                <a:latin typeface="BMW Group Condensed" panose="020B0606020202020204" pitchFamily="34" charset="0"/>
              </a:rPr>
              <a:t>SCORE_INHABER_ALTER</a:t>
            </a:r>
          </a:p>
          <a:p>
            <a:r>
              <a:rPr lang="de-DE" sz="700" b="1" dirty="0">
                <a:solidFill>
                  <a:schemeClr val="bg1">
                    <a:lumMod val="50000"/>
                  </a:schemeClr>
                </a:solidFill>
                <a:latin typeface="BMW Group Condensed" panose="020B0606020202020204" pitchFamily="34" charset="0"/>
              </a:rPr>
              <a:t>SCORE_MARKTPARTNERART</a:t>
            </a:r>
          </a:p>
          <a:p>
            <a:r>
              <a:rPr lang="de-DE" sz="700" b="1" dirty="0">
                <a:solidFill>
                  <a:schemeClr val="bg1">
                    <a:lumMod val="50000"/>
                  </a:schemeClr>
                </a:solidFill>
                <a:latin typeface="BMW Group Condensed" panose="020B0606020202020204" pitchFamily="34" charset="0"/>
              </a:rPr>
              <a:t>SCORE_MP_ALTER</a:t>
            </a:r>
          </a:p>
          <a:p>
            <a:r>
              <a:rPr lang="de-DE" sz="700" b="1" dirty="0">
                <a:solidFill>
                  <a:schemeClr val="bg1">
                    <a:lumMod val="50000"/>
                  </a:schemeClr>
                </a:solidFill>
                <a:latin typeface="BMW Group Condensed" panose="020B0606020202020204" pitchFamily="34" charset="0"/>
              </a:rPr>
              <a:t>SCORE_MTL_NETTO_EK</a:t>
            </a:r>
          </a:p>
          <a:p>
            <a:r>
              <a:rPr lang="de-DE" sz="700" b="1" dirty="0">
                <a:solidFill>
                  <a:schemeClr val="bg1">
                    <a:lumMod val="50000"/>
                  </a:schemeClr>
                </a:solidFill>
                <a:latin typeface="BMW Group Condensed" panose="020B0606020202020204" pitchFamily="34" charset="0"/>
              </a:rPr>
              <a:t>SCORE_OBJEKT_GRUPPE</a:t>
            </a:r>
          </a:p>
          <a:p>
            <a:r>
              <a:rPr lang="de-DE" sz="700" b="1" dirty="0">
                <a:solidFill>
                  <a:schemeClr val="bg1">
                    <a:lumMod val="50000"/>
                  </a:schemeClr>
                </a:solidFill>
                <a:latin typeface="BMW Group Condensed" panose="020B0606020202020204" pitchFamily="34" charset="0"/>
              </a:rPr>
              <a:t>SCORE_RATE</a:t>
            </a:r>
          </a:p>
          <a:p>
            <a:r>
              <a:rPr lang="de-DE" sz="700" b="1" dirty="0">
                <a:solidFill>
                  <a:schemeClr val="bg1">
                    <a:lumMod val="50000"/>
                  </a:schemeClr>
                </a:solidFill>
                <a:latin typeface="BMW Group Condensed" panose="020B0606020202020204" pitchFamily="34" charset="0"/>
              </a:rPr>
              <a:t>SCORE_RATE_NETTOEINKOMMEN</a:t>
            </a:r>
          </a:p>
          <a:p>
            <a:r>
              <a:rPr lang="de-DE" sz="700" b="1" dirty="0">
                <a:solidFill>
                  <a:schemeClr val="bg1">
                    <a:lumMod val="50000"/>
                  </a:schemeClr>
                </a:solidFill>
                <a:latin typeface="BMW Group Condensed" panose="020B0606020202020204" pitchFamily="34" charset="0"/>
              </a:rPr>
              <a:t>SCORE_RATE_ZU_VERFUEG_EINKOM</a:t>
            </a:r>
          </a:p>
          <a:p>
            <a:r>
              <a:rPr lang="de-DE" sz="700" b="1" dirty="0">
                <a:solidFill>
                  <a:schemeClr val="bg1">
                    <a:lumMod val="50000"/>
                  </a:schemeClr>
                </a:solidFill>
                <a:latin typeface="BMW Group Condensed" panose="020B0606020202020204" pitchFamily="34" charset="0"/>
              </a:rPr>
              <a:t>SCORE_SCHUFA</a:t>
            </a:r>
          </a:p>
          <a:p>
            <a:r>
              <a:rPr lang="de-DE" sz="700" b="1" dirty="0">
                <a:solidFill>
                  <a:schemeClr val="bg1">
                    <a:lumMod val="50000"/>
                  </a:schemeClr>
                </a:solidFill>
                <a:latin typeface="BMW Group Condensed" panose="020B0606020202020204" pitchFamily="34" charset="0"/>
              </a:rPr>
              <a:t>SCORE_SCORE_SCHUFA</a:t>
            </a:r>
          </a:p>
          <a:p>
            <a:r>
              <a:rPr lang="de-DE" sz="700" b="1" dirty="0">
                <a:solidFill>
                  <a:schemeClr val="bg1">
                    <a:lumMod val="50000"/>
                  </a:schemeClr>
                </a:solidFill>
                <a:latin typeface="BMW Group Condensed" panose="020B0606020202020204" pitchFamily="34" charset="0"/>
              </a:rPr>
              <a:t>SCORE_TS_KUNDE</a:t>
            </a:r>
          </a:p>
          <a:p>
            <a:r>
              <a:rPr lang="de-DE" sz="700" b="1" dirty="0">
                <a:solidFill>
                  <a:schemeClr val="bg1">
                    <a:lumMod val="50000"/>
                  </a:schemeClr>
                </a:solidFill>
                <a:latin typeface="BMW Group Condensed" panose="020B0606020202020204" pitchFamily="34" charset="0"/>
              </a:rPr>
              <a:t>SCORE_TS_VERTRAG</a:t>
            </a:r>
          </a:p>
          <a:p>
            <a:r>
              <a:rPr lang="de-DE" sz="700" b="1" dirty="0">
                <a:solidFill>
                  <a:schemeClr val="bg1">
                    <a:lumMod val="50000"/>
                  </a:schemeClr>
                </a:solidFill>
                <a:latin typeface="BMW Group Condensed" panose="020B0606020202020204" pitchFamily="34" charset="0"/>
              </a:rPr>
              <a:t>SCORE_VERTRAGSWERT</a:t>
            </a:r>
          </a:p>
          <a:p>
            <a:r>
              <a:rPr lang="de-DE" sz="700" b="1" dirty="0">
                <a:solidFill>
                  <a:schemeClr val="bg1">
                    <a:lumMod val="50000"/>
                  </a:schemeClr>
                </a:solidFill>
                <a:latin typeface="BMW Group Condensed" panose="020B0606020202020204" pitchFamily="34" charset="0"/>
              </a:rPr>
              <a:t>SCORE_VERTRAG_LAUFZEIT</a:t>
            </a:r>
          </a:p>
          <a:p>
            <a:r>
              <a:rPr lang="de-DE" sz="700" b="1" dirty="0">
                <a:solidFill>
                  <a:schemeClr val="bg1">
                    <a:lumMod val="50000"/>
                  </a:schemeClr>
                </a:solidFill>
                <a:latin typeface="BMW Group Condensed" panose="020B0606020202020204" pitchFamily="34" charset="0"/>
              </a:rPr>
              <a:t>SCORE_WOHNDAUER</a:t>
            </a:r>
          </a:p>
          <a:p>
            <a:r>
              <a:rPr lang="de-DE" sz="700" b="1" dirty="0">
                <a:solidFill>
                  <a:schemeClr val="bg1">
                    <a:lumMod val="50000"/>
                  </a:schemeClr>
                </a:solidFill>
                <a:latin typeface="BMW Group Condensed" panose="020B0606020202020204" pitchFamily="34" charset="0"/>
              </a:rPr>
              <a:t>SCORE_ZAHLUNGSVERHALTEN</a:t>
            </a:r>
          </a:p>
          <a:p>
            <a:r>
              <a:rPr lang="de-DE" sz="700" b="1" dirty="0">
                <a:solidFill>
                  <a:schemeClr val="bg1">
                    <a:lumMod val="50000"/>
                  </a:schemeClr>
                </a:solidFill>
                <a:latin typeface="BMW Group Condensed" panose="020B0606020202020204" pitchFamily="34" charset="0"/>
              </a:rPr>
              <a:t>SELBSTAENDIG_SEIT</a:t>
            </a:r>
          </a:p>
          <a:p>
            <a:r>
              <a:rPr lang="de-DE" sz="700" b="1" dirty="0">
                <a:solidFill>
                  <a:schemeClr val="bg1">
                    <a:lumMod val="50000"/>
                  </a:schemeClr>
                </a:solidFill>
                <a:latin typeface="BMW Group Condensed" panose="020B0606020202020204" pitchFamily="34" charset="0"/>
              </a:rPr>
              <a:t>SH_ANTEIL_EP</a:t>
            </a:r>
          </a:p>
          <a:p>
            <a:r>
              <a:rPr lang="de-DE" sz="700" b="1" dirty="0">
                <a:solidFill>
                  <a:schemeClr val="bg1">
                    <a:lumMod val="50000"/>
                  </a:schemeClr>
                </a:solidFill>
                <a:latin typeface="BMW Group Condensed" panose="020B0606020202020204" pitchFamily="34" charset="0"/>
              </a:rPr>
              <a:t>STORNIERT</a:t>
            </a:r>
          </a:p>
          <a:p>
            <a:r>
              <a:rPr lang="de-DE" sz="700" b="1" dirty="0">
                <a:solidFill>
                  <a:schemeClr val="bg1">
                    <a:lumMod val="50000"/>
                  </a:schemeClr>
                </a:solidFill>
                <a:latin typeface="BMW Group Condensed" panose="020B0606020202020204" pitchFamily="34" charset="0"/>
              </a:rPr>
              <a:t>STORNOGRUND</a:t>
            </a:r>
          </a:p>
          <a:p>
            <a:r>
              <a:rPr lang="de-DE" sz="700" b="1" dirty="0">
                <a:solidFill>
                  <a:schemeClr val="bg1">
                    <a:lumMod val="50000"/>
                  </a:schemeClr>
                </a:solidFill>
                <a:latin typeface="BMW Group Condensed" panose="020B0606020202020204" pitchFamily="34" charset="0"/>
              </a:rPr>
              <a:t>STORNO_DATUM</a:t>
            </a:r>
            <a:endParaRPr lang="de-DE" sz="700" b="1" strike="sngStrike" dirty="0">
              <a:solidFill>
                <a:schemeClr val="bg1">
                  <a:lumMod val="50000"/>
                </a:schemeClr>
              </a:solidFill>
              <a:latin typeface="BMW Group Condensed" panose="020B0606020202020204" pitchFamily="34" charset="0"/>
            </a:endParaRPr>
          </a:p>
          <a:p>
            <a:r>
              <a:rPr lang="de-DE" sz="700" b="1" dirty="0">
                <a:solidFill>
                  <a:schemeClr val="bg1">
                    <a:lumMod val="50000"/>
                  </a:schemeClr>
                </a:solidFill>
                <a:latin typeface="BMW Group Condensed" panose="020B0606020202020204" pitchFamily="34" charset="0"/>
              </a:rPr>
              <a:t>STORNO_KZ</a:t>
            </a:r>
          </a:p>
          <a:p>
            <a:r>
              <a:rPr lang="de-DE" sz="700" b="1" dirty="0">
                <a:solidFill>
                  <a:schemeClr val="bg1">
                    <a:lumMod val="50000"/>
                  </a:schemeClr>
                </a:solidFill>
                <a:latin typeface="BMW Group Condensed" panose="020B0606020202020204" pitchFamily="34" charset="0"/>
              </a:rPr>
              <a:t>SYSTEMENTSCHEIDUNG_KZ</a:t>
            </a:r>
          </a:p>
          <a:p>
            <a:r>
              <a:rPr lang="de-DE" sz="700" b="1" dirty="0">
                <a:solidFill>
                  <a:schemeClr val="bg1">
                    <a:lumMod val="50000"/>
                  </a:schemeClr>
                </a:solidFill>
                <a:latin typeface="BMW Group Condensed" panose="020B0606020202020204" pitchFamily="34" charset="0"/>
              </a:rPr>
              <a:t>SYSTEMENTSCHEIDUNG_NEGATIV_KZ</a:t>
            </a:r>
          </a:p>
          <a:p>
            <a:r>
              <a:rPr lang="de-DE" sz="700" b="1" dirty="0">
                <a:solidFill>
                  <a:schemeClr val="bg1">
                    <a:lumMod val="50000"/>
                  </a:schemeClr>
                </a:solidFill>
                <a:latin typeface="BMW Group Condensed" panose="020B0606020202020204" pitchFamily="34" charset="0"/>
              </a:rPr>
              <a:t>SYSTEMENTSCHEIDUNG_POSITIV_KZ</a:t>
            </a:r>
          </a:p>
          <a:p>
            <a:r>
              <a:rPr lang="de-DE" sz="700" b="1" dirty="0">
                <a:solidFill>
                  <a:schemeClr val="bg1">
                    <a:lumMod val="50000"/>
                  </a:schemeClr>
                </a:solidFill>
                <a:latin typeface="BMW Group Condensed" panose="020B0606020202020204" pitchFamily="34" charset="0"/>
              </a:rPr>
              <a:t>TESTKUNDE</a:t>
            </a:r>
          </a:p>
          <a:p>
            <a:r>
              <a:rPr lang="de-DE" sz="700" b="1" dirty="0">
                <a:solidFill>
                  <a:schemeClr val="bg1">
                    <a:lumMod val="50000"/>
                  </a:schemeClr>
                </a:solidFill>
                <a:latin typeface="BMW Group Condensed" panose="020B0606020202020204" pitchFamily="34" charset="0"/>
              </a:rPr>
              <a:t>TITEL</a:t>
            </a:r>
          </a:p>
          <a:p>
            <a:r>
              <a:rPr lang="de-DE" sz="700" b="1" dirty="0">
                <a:solidFill>
                  <a:schemeClr val="bg1">
                    <a:lumMod val="50000"/>
                  </a:schemeClr>
                </a:solidFill>
                <a:latin typeface="BMW Group Condensed" panose="020B0606020202020204" pitchFamily="34" charset="0"/>
              </a:rPr>
              <a:t>UMSATZ</a:t>
            </a:r>
          </a:p>
          <a:p>
            <a:r>
              <a:rPr lang="de-DE" sz="700" b="1" dirty="0">
                <a:solidFill>
                  <a:schemeClr val="bg1">
                    <a:lumMod val="50000"/>
                  </a:schemeClr>
                </a:solidFill>
                <a:latin typeface="BMW Group Condensed" panose="020B0606020202020204" pitchFamily="34" charset="0"/>
              </a:rPr>
              <a:t>VERFUEGBARES_EINKOMMEN_DLL</a:t>
            </a:r>
          </a:p>
          <a:p>
            <a:r>
              <a:rPr lang="de-DE" sz="700" b="1" dirty="0">
                <a:solidFill>
                  <a:schemeClr val="bg1">
                    <a:lumMod val="50000"/>
                  </a:schemeClr>
                </a:solidFill>
                <a:latin typeface="BMW Group Condensed" panose="020B0606020202020204" pitchFamily="34" charset="0"/>
              </a:rPr>
              <a:t>VERTRAGANGEBOT_NR_FINAL_NEU</a:t>
            </a:r>
          </a:p>
          <a:p>
            <a:r>
              <a:rPr lang="de-DE" sz="700" b="1" dirty="0">
                <a:solidFill>
                  <a:schemeClr val="bg1">
                    <a:lumMod val="50000"/>
                  </a:schemeClr>
                </a:solidFill>
                <a:latin typeface="BMW Group Condensed" panose="020B0606020202020204" pitchFamily="34" charset="0"/>
              </a:rPr>
              <a:t>VERTRAGANGEBOT_NR_NEU</a:t>
            </a:r>
          </a:p>
          <a:p>
            <a:r>
              <a:rPr lang="de-DE" sz="700" b="1" dirty="0">
                <a:solidFill>
                  <a:schemeClr val="bg1">
                    <a:lumMod val="50000"/>
                  </a:schemeClr>
                </a:solidFill>
                <a:latin typeface="BMW Group Condensed" panose="020B0606020202020204" pitchFamily="34" charset="0"/>
              </a:rPr>
              <a:t>VERTRAGANGEBOT_NR_VORGAENGER_NEU</a:t>
            </a:r>
          </a:p>
          <a:p>
            <a:r>
              <a:rPr lang="de-DE" sz="700" b="1" dirty="0">
                <a:solidFill>
                  <a:schemeClr val="bg1">
                    <a:lumMod val="50000"/>
                  </a:schemeClr>
                </a:solidFill>
                <a:latin typeface="BMW Group Condensed" panose="020B0606020202020204" pitchFamily="34" charset="0"/>
              </a:rPr>
              <a:t>VERTRAGSWERT</a:t>
            </a:r>
          </a:p>
          <a:p>
            <a:r>
              <a:rPr lang="de-DE" sz="700" b="1" dirty="0">
                <a:solidFill>
                  <a:schemeClr val="bg1">
                    <a:lumMod val="50000"/>
                  </a:schemeClr>
                </a:solidFill>
                <a:latin typeface="BMW Group Condensed" panose="020B0606020202020204" pitchFamily="34" charset="0"/>
              </a:rPr>
              <a:t>VERTRAG_LAUFZEIT</a:t>
            </a:r>
          </a:p>
          <a:p>
            <a:r>
              <a:rPr lang="de-DE" sz="700" b="1" dirty="0">
                <a:solidFill>
                  <a:schemeClr val="bg1">
                    <a:lumMod val="50000"/>
                  </a:schemeClr>
                </a:solidFill>
                <a:latin typeface="BMW Group Condensed" panose="020B0606020202020204" pitchFamily="34" charset="0"/>
              </a:rPr>
              <a:t>VERTRAG_NR_NEU</a:t>
            </a:r>
          </a:p>
          <a:p>
            <a:r>
              <a:rPr lang="de-DE" sz="700" b="1" dirty="0">
                <a:solidFill>
                  <a:schemeClr val="bg1">
                    <a:lumMod val="50000"/>
                  </a:schemeClr>
                </a:solidFill>
                <a:latin typeface="BMW Group Condensed" panose="020B0606020202020204" pitchFamily="34" charset="0"/>
              </a:rPr>
              <a:t>VERTRAG_VOLUMEN</a:t>
            </a:r>
          </a:p>
          <a:p>
            <a:r>
              <a:rPr lang="de-DE" sz="700" b="1" dirty="0">
                <a:solidFill>
                  <a:schemeClr val="bg1">
                    <a:lumMod val="50000"/>
                  </a:schemeClr>
                </a:solidFill>
                <a:latin typeface="BMW Group Condensed" panose="020B0606020202020204" pitchFamily="34" charset="0"/>
              </a:rPr>
              <a:t>VOLLAUTOMATISCH_KZ</a:t>
            </a:r>
          </a:p>
          <a:p>
            <a:r>
              <a:rPr lang="de-DE" sz="700" b="1" dirty="0">
                <a:solidFill>
                  <a:schemeClr val="bg1">
                    <a:lumMod val="50000"/>
                  </a:schemeClr>
                </a:solidFill>
                <a:latin typeface="BMW Group Condensed" panose="020B0606020202020204" pitchFamily="34" charset="0"/>
              </a:rPr>
              <a:t>VORANFRAGE_DATUM</a:t>
            </a:r>
          </a:p>
          <a:p>
            <a:r>
              <a:rPr lang="de-DE" sz="700" b="1" dirty="0">
                <a:solidFill>
                  <a:schemeClr val="bg1">
                    <a:lumMod val="50000"/>
                  </a:schemeClr>
                </a:solidFill>
                <a:latin typeface="BMW Group Condensed" panose="020B0606020202020204" pitchFamily="34" charset="0"/>
              </a:rPr>
              <a:t>VORANFRAGE_NR_NEU</a:t>
            </a:r>
          </a:p>
          <a:p>
            <a:r>
              <a:rPr lang="de-DE" sz="700" b="1" dirty="0">
                <a:solidFill>
                  <a:schemeClr val="bg1">
                    <a:lumMod val="50000"/>
                  </a:schemeClr>
                </a:solidFill>
                <a:latin typeface="BMW Group Condensed" panose="020B0606020202020204" pitchFamily="34" charset="0"/>
              </a:rPr>
              <a:t>WIEDEREINREICHUNG_EXTERN_ANZ</a:t>
            </a:r>
          </a:p>
          <a:p>
            <a:r>
              <a:rPr lang="de-DE" sz="700" b="1" dirty="0">
                <a:solidFill>
                  <a:schemeClr val="bg1">
                    <a:lumMod val="50000"/>
                  </a:schemeClr>
                </a:solidFill>
                <a:latin typeface="BMW Group Condensed" panose="020B0606020202020204" pitchFamily="34" charset="0"/>
              </a:rPr>
              <a:t>WIEDEREINREICHUNG_INTERN_ANZ</a:t>
            </a:r>
          </a:p>
          <a:p>
            <a:r>
              <a:rPr lang="de-DE" sz="700" b="1" dirty="0">
                <a:solidFill>
                  <a:schemeClr val="bg1">
                    <a:lumMod val="50000"/>
                  </a:schemeClr>
                </a:solidFill>
                <a:latin typeface="BMW Group Condensed" panose="020B0606020202020204" pitchFamily="34" charset="0"/>
              </a:rPr>
              <a:t>WOHNDAUER</a:t>
            </a:r>
          </a:p>
          <a:p>
            <a:r>
              <a:rPr lang="de-DE" sz="700" b="1" dirty="0">
                <a:solidFill>
                  <a:schemeClr val="bg1">
                    <a:lumMod val="50000"/>
                  </a:schemeClr>
                </a:solidFill>
                <a:latin typeface="BMW Group Condensed" panose="020B0606020202020204" pitchFamily="34" charset="0"/>
              </a:rPr>
              <a:t>WURDE_ZU_VERTRAG</a:t>
            </a:r>
          </a:p>
          <a:p>
            <a:r>
              <a:rPr lang="de-DE" sz="700" b="1" dirty="0">
                <a:solidFill>
                  <a:schemeClr val="bg1">
                    <a:lumMod val="50000"/>
                  </a:schemeClr>
                </a:solidFill>
                <a:latin typeface="BMW Group Condensed" panose="020B0606020202020204" pitchFamily="34" charset="0"/>
              </a:rPr>
              <a:t>ZAHLUNGSVERHALTEN_DLL</a:t>
            </a:r>
          </a:p>
          <a:p>
            <a:r>
              <a:rPr lang="de-DE" sz="700" b="1" dirty="0">
                <a:solidFill>
                  <a:schemeClr val="bg1">
                    <a:lumMod val="50000"/>
                  </a:schemeClr>
                </a:solidFill>
                <a:latin typeface="BMW Group Condensed" panose="020B0606020202020204" pitchFamily="34" charset="0"/>
              </a:rPr>
              <a:t>ZAHLUNGSVERHALTEN_VC</a:t>
            </a:r>
          </a:p>
        </p:txBody>
      </p:sp>
      <p:pic>
        <p:nvPicPr>
          <p:cNvPr id="3" name="Grafik 2">
            <a:extLst>
              <a:ext uri="{FF2B5EF4-FFF2-40B4-BE49-F238E27FC236}">
                <a16:creationId xmlns:a16="http://schemas.microsoft.com/office/drawing/2014/main" id="{ADB2E833-8934-438C-8C89-F5FF291A6B13}"/>
              </a:ext>
            </a:extLst>
          </p:cNvPr>
          <p:cNvPicPr>
            <a:picLocks noChangeAspect="1"/>
          </p:cNvPicPr>
          <p:nvPr/>
        </p:nvPicPr>
        <p:blipFill>
          <a:blip r:embed="rId3"/>
          <a:stretch>
            <a:fillRect/>
          </a:stretch>
        </p:blipFill>
        <p:spPr>
          <a:xfrm>
            <a:off x="7281143" y="2699656"/>
            <a:ext cx="4846510" cy="2793711"/>
          </a:xfrm>
          <a:prstGeom prst="rect">
            <a:avLst/>
          </a:prstGeom>
        </p:spPr>
      </p:pic>
      <p:pic>
        <p:nvPicPr>
          <p:cNvPr id="4" name="Grafik 3">
            <a:extLst>
              <a:ext uri="{FF2B5EF4-FFF2-40B4-BE49-F238E27FC236}">
                <a16:creationId xmlns:a16="http://schemas.microsoft.com/office/drawing/2014/main" id="{8D73684D-B128-46D0-82B1-E8069A4B6840}"/>
              </a:ext>
            </a:extLst>
          </p:cNvPr>
          <p:cNvPicPr>
            <a:picLocks noChangeAspect="1"/>
          </p:cNvPicPr>
          <p:nvPr/>
        </p:nvPicPr>
        <p:blipFill rotWithShape="1">
          <a:blip r:embed="rId4"/>
          <a:srcRect l="81242"/>
          <a:stretch/>
        </p:blipFill>
        <p:spPr>
          <a:xfrm>
            <a:off x="7288608" y="697921"/>
            <a:ext cx="1451183" cy="1877731"/>
          </a:xfrm>
          <a:prstGeom prst="rect">
            <a:avLst/>
          </a:prstGeom>
        </p:spPr>
      </p:pic>
    </p:spTree>
    <p:extLst>
      <p:ext uri="{BB962C8B-B14F-4D97-AF65-F5344CB8AC3E}">
        <p14:creationId xmlns:p14="http://schemas.microsoft.com/office/powerpoint/2010/main" val="160731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Herausforderung Datenextrakt T-Policy Rules normalisieren</a:t>
            </a:r>
          </a:p>
        </p:txBody>
      </p:sp>
      <p:sp>
        <p:nvSpPr>
          <p:cNvPr id="9" name="Inhaltsplatzhalter 2">
            <a:extLst>
              <a:ext uri="{FF2B5EF4-FFF2-40B4-BE49-F238E27FC236}">
                <a16:creationId xmlns:a16="http://schemas.microsoft.com/office/drawing/2014/main" id="{9CB6393E-E796-415F-856A-302EB1CD2726}"/>
              </a:ext>
            </a:extLst>
          </p:cNvPr>
          <p:cNvSpPr>
            <a:spLocks noGrp="1"/>
          </p:cNvSpPr>
          <p:nvPr>
            <p:ph sz="quarter" idx="15"/>
          </p:nvPr>
        </p:nvSpPr>
        <p:spPr>
          <a:xfrm>
            <a:off x="488947" y="1054593"/>
            <a:ext cx="11224684" cy="950800"/>
          </a:xfrm>
        </p:spPr>
        <p:txBody>
          <a:bodyPr/>
          <a:lstStyle/>
          <a:p>
            <a:pPr marL="0" indent="0">
              <a:buNone/>
            </a:pPr>
            <a:r>
              <a:rPr lang="de-DE" sz="1400" dirty="0"/>
              <a:t>Der Datenextrakt T-Policy Rules (</a:t>
            </a:r>
            <a:r>
              <a:rPr lang="de-DE" sz="1400" dirty="0" err="1"/>
              <a:t>xls</a:t>
            </a:r>
            <a:r>
              <a:rPr lang="de-DE" sz="1400" dirty="0"/>
              <a:t>) enthält für jedes Angebot, die „Policy Rules“ aus dem internen Ratingsystem der BMW Bank. Auf einem Angebot können gleichzeitig mehrere Policy Rules feuern. Im Datenset finden sich Angebote mit bis zu 11 Rules pro Angebot. Zum Aufbau des Master Data Table wurde dieser Datenextrakt zunächst normalisiert, um die folgenden </a:t>
            </a:r>
            <a:r>
              <a:rPr lang="de-DE" sz="1400" dirty="0" err="1"/>
              <a:t>Joins</a:t>
            </a:r>
            <a:r>
              <a:rPr lang="de-DE" sz="1400" dirty="0"/>
              <a:t> in den Master Data Table zu ermöglichen. </a:t>
            </a:r>
            <a:endParaRPr lang="de-DE" sz="1400" b="1" dirty="0"/>
          </a:p>
          <a:p>
            <a:pPr marL="0" indent="0">
              <a:buNone/>
            </a:pPr>
            <a:r>
              <a:rPr lang="de-DE" sz="1400" b="1" dirty="0"/>
              <a:t>Dafür wurden alle Rules auf einem Angebot in ein Dictionary gelesen und dann in einen neuen Dataframe zurück gegeben.</a:t>
            </a:r>
          </a:p>
        </p:txBody>
      </p:sp>
      <p:pic>
        <p:nvPicPr>
          <p:cNvPr id="10" name="Grafik 9">
            <a:extLst>
              <a:ext uri="{FF2B5EF4-FFF2-40B4-BE49-F238E27FC236}">
                <a16:creationId xmlns:a16="http://schemas.microsoft.com/office/drawing/2014/main" id="{FAF9F341-4F00-411A-9204-17FCB5D877F9}"/>
              </a:ext>
            </a:extLst>
          </p:cNvPr>
          <p:cNvPicPr>
            <a:picLocks noChangeAspect="1"/>
          </p:cNvPicPr>
          <p:nvPr/>
        </p:nvPicPr>
        <p:blipFill rotWithShape="1">
          <a:blip r:embed="rId3"/>
          <a:srcRect l="1202" r="4274"/>
          <a:stretch/>
        </p:blipFill>
        <p:spPr>
          <a:xfrm>
            <a:off x="478369" y="2005393"/>
            <a:ext cx="5456087" cy="4200525"/>
          </a:xfrm>
          <a:prstGeom prst="rect">
            <a:avLst/>
          </a:prstGeom>
        </p:spPr>
      </p:pic>
      <p:pic>
        <p:nvPicPr>
          <p:cNvPr id="11" name="Grafik 10">
            <a:extLst>
              <a:ext uri="{FF2B5EF4-FFF2-40B4-BE49-F238E27FC236}">
                <a16:creationId xmlns:a16="http://schemas.microsoft.com/office/drawing/2014/main" id="{5F35EDFF-BE1E-49FC-BD37-2B7F860354A3}"/>
              </a:ext>
            </a:extLst>
          </p:cNvPr>
          <p:cNvPicPr>
            <a:picLocks noChangeAspect="1"/>
          </p:cNvPicPr>
          <p:nvPr/>
        </p:nvPicPr>
        <p:blipFill rotWithShape="1">
          <a:blip r:embed="rId4"/>
          <a:srcRect r="55819"/>
          <a:stretch/>
        </p:blipFill>
        <p:spPr>
          <a:xfrm>
            <a:off x="6327648" y="2005393"/>
            <a:ext cx="3456432" cy="4084571"/>
          </a:xfrm>
          <a:prstGeom prst="rect">
            <a:avLst/>
          </a:prstGeom>
        </p:spPr>
      </p:pic>
      <p:pic>
        <p:nvPicPr>
          <p:cNvPr id="12" name="Grafik 11">
            <a:extLst>
              <a:ext uri="{FF2B5EF4-FFF2-40B4-BE49-F238E27FC236}">
                <a16:creationId xmlns:a16="http://schemas.microsoft.com/office/drawing/2014/main" id="{D92A6454-E286-45E4-BCB9-85CD5AA41D0F}"/>
              </a:ext>
            </a:extLst>
          </p:cNvPr>
          <p:cNvPicPr>
            <a:picLocks noChangeAspect="1"/>
          </p:cNvPicPr>
          <p:nvPr/>
        </p:nvPicPr>
        <p:blipFill rotWithShape="1">
          <a:blip r:embed="rId4"/>
          <a:srcRect l="73634" r="184"/>
          <a:stretch/>
        </p:blipFill>
        <p:spPr>
          <a:xfrm>
            <a:off x="9830301" y="2005392"/>
            <a:ext cx="2048256" cy="4084571"/>
          </a:xfrm>
          <a:prstGeom prst="rect">
            <a:avLst/>
          </a:prstGeom>
        </p:spPr>
      </p:pic>
      <p:sp>
        <p:nvSpPr>
          <p:cNvPr id="13" name="Rechteck 12">
            <a:extLst>
              <a:ext uri="{FF2B5EF4-FFF2-40B4-BE49-F238E27FC236}">
                <a16:creationId xmlns:a16="http://schemas.microsoft.com/office/drawing/2014/main" id="{6D44E5B2-18CB-4879-9E83-844051406F84}"/>
              </a:ext>
            </a:extLst>
          </p:cNvPr>
          <p:cNvSpPr/>
          <p:nvPr/>
        </p:nvSpPr>
        <p:spPr>
          <a:xfrm>
            <a:off x="9688337" y="3255108"/>
            <a:ext cx="383438" cy="276999"/>
          </a:xfrm>
          <a:prstGeom prst="rect">
            <a:avLst/>
          </a:prstGeom>
        </p:spPr>
        <p:txBody>
          <a:bodyPr wrap="none">
            <a:spAutoFit/>
          </a:bodyPr>
          <a:lstStyle/>
          <a:p>
            <a:r>
              <a:rPr lang="de-DE" sz="1200" dirty="0"/>
              <a:t>[…]</a:t>
            </a:r>
          </a:p>
        </p:txBody>
      </p:sp>
      <p:sp>
        <p:nvSpPr>
          <p:cNvPr id="14" name="Pfeil nach rechts 58">
            <a:extLst>
              <a:ext uri="{FF2B5EF4-FFF2-40B4-BE49-F238E27FC236}">
                <a16:creationId xmlns:a16="http://schemas.microsoft.com/office/drawing/2014/main" id="{5F7D5C6A-9C78-4FDB-AC68-0141ED4DCA41}"/>
              </a:ext>
            </a:extLst>
          </p:cNvPr>
          <p:cNvSpPr/>
          <p:nvPr/>
        </p:nvSpPr>
        <p:spPr>
          <a:xfrm>
            <a:off x="5678425" y="3532107"/>
            <a:ext cx="649224" cy="708191"/>
          </a:xfrm>
          <a:prstGeom prst="rightArrow">
            <a:avLst>
              <a:gd name="adj1" fmla="val 43026"/>
              <a:gd name="adj2" fmla="val 52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303413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947" y="347184"/>
            <a:ext cx="11224684" cy="701474"/>
          </a:xfrm>
        </p:spPr>
        <p:txBody>
          <a:bodyPr/>
          <a:lstStyle/>
          <a:p>
            <a:r>
              <a:rPr lang="de-DE" dirty="0"/>
              <a:t>Einfache </a:t>
            </a:r>
            <a:r>
              <a:rPr lang="de-DE" dirty="0" err="1"/>
              <a:t>Preprocessing</a:t>
            </a:r>
            <a:r>
              <a:rPr lang="de-DE" dirty="0"/>
              <a:t> Schritte auf dem Master Data Table | überblick</a:t>
            </a:r>
          </a:p>
        </p:txBody>
      </p:sp>
      <p:sp>
        <p:nvSpPr>
          <p:cNvPr id="3" name="Inhaltsplatzhalter 2"/>
          <p:cNvSpPr>
            <a:spLocks noGrp="1"/>
          </p:cNvSpPr>
          <p:nvPr>
            <p:ph sz="quarter" idx="15"/>
          </p:nvPr>
        </p:nvSpPr>
        <p:spPr>
          <a:xfrm>
            <a:off x="456742" y="1167107"/>
            <a:ext cx="6836073" cy="2178969"/>
          </a:xfrm>
        </p:spPr>
        <p:txBody>
          <a:bodyPr/>
          <a:lstStyle/>
          <a:p>
            <a:pPr marL="342900" indent="-342900">
              <a:buFont typeface="+mj-lt"/>
              <a:buAutoNum type="arabicPeriod"/>
            </a:pPr>
            <a:r>
              <a:rPr lang="de-DE" sz="1400" dirty="0"/>
              <a:t>Konvertieren der </a:t>
            </a:r>
            <a:r>
              <a:rPr lang="de-DE" sz="1400" b="1" dirty="0">
                <a:solidFill>
                  <a:schemeClr val="accent3">
                    <a:lumMod val="75000"/>
                  </a:schemeClr>
                </a:solidFill>
              </a:rPr>
              <a:t>Datentypen</a:t>
            </a:r>
            <a:r>
              <a:rPr lang="de-DE" sz="1400" dirty="0"/>
              <a:t> auf dem Master Data Table zur Performance Optimierung</a:t>
            </a:r>
          </a:p>
          <a:p>
            <a:pPr marL="342900" indent="-342900">
              <a:buFont typeface="+mj-lt"/>
              <a:buAutoNum type="arabicPeriod"/>
            </a:pPr>
            <a:r>
              <a:rPr lang="de-DE" sz="1400" dirty="0"/>
              <a:t>Aufteilung des Master Data Table in drei separate </a:t>
            </a:r>
            <a:r>
              <a:rPr lang="de-DE" sz="1400" b="1" dirty="0">
                <a:solidFill>
                  <a:schemeClr val="accent3">
                    <a:lumMod val="75000"/>
                  </a:schemeClr>
                </a:solidFill>
              </a:rPr>
              <a:t>Datensets nach Kundengruppe</a:t>
            </a:r>
          </a:p>
          <a:p>
            <a:pPr marL="342900" indent="-342900">
              <a:buFont typeface="+mj-lt"/>
              <a:buAutoNum type="arabicPeriod"/>
            </a:pPr>
            <a:r>
              <a:rPr lang="de-DE" sz="1400" dirty="0"/>
              <a:t>Attribute mit über 90% Anteil an </a:t>
            </a:r>
            <a:r>
              <a:rPr lang="de-DE" sz="1400" b="1" dirty="0">
                <a:solidFill>
                  <a:schemeClr val="accent3">
                    <a:lumMod val="75000"/>
                  </a:schemeClr>
                </a:solidFill>
              </a:rPr>
              <a:t>NA-Werten</a:t>
            </a:r>
            <a:r>
              <a:rPr lang="de-DE" sz="1400" dirty="0"/>
              <a:t> entfernen</a:t>
            </a:r>
          </a:p>
          <a:p>
            <a:pPr marL="342900" indent="-342900">
              <a:buFont typeface="+mj-lt"/>
              <a:buAutoNum type="arabicPeriod"/>
            </a:pPr>
            <a:r>
              <a:rPr lang="de-DE" sz="1400" b="1" dirty="0">
                <a:solidFill>
                  <a:schemeClr val="accent3">
                    <a:lumMod val="75000"/>
                  </a:schemeClr>
                </a:solidFill>
              </a:rPr>
              <a:t>Bereinigung</a:t>
            </a:r>
            <a:r>
              <a:rPr lang="de-DE" sz="1400" dirty="0"/>
              <a:t>: Entfernen von irrelevanten und „flachen“ Attributen</a:t>
            </a:r>
          </a:p>
          <a:p>
            <a:pPr marL="342900" indent="-342900">
              <a:buFont typeface="+mj-lt"/>
              <a:buAutoNum type="arabicPeriod"/>
            </a:pPr>
            <a:r>
              <a:rPr lang="de-DE" sz="1400" b="1" dirty="0">
                <a:solidFill>
                  <a:schemeClr val="accent3">
                    <a:lumMod val="75000"/>
                  </a:schemeClr>
                </a:solidFill>
              </a:rPr>
              <a:t>Partitionierung</a:t>
            </a:r>
            <a:r>
              <a:rPr lang="de-DE" sz="1400" dirty="0"/>
              <a:t>:</a:t>
            </a:r>
            <a:br>
              <a:rPr lang="de-DE" sz="1400" dirty="0"/>
            </a:br>
            <a:r>
              <a:rPr lang="de-DE" sz="1400" dirty="0"/>
              <a:t>a) Split der Datenmatrix in Training- (60%), Validierung- (20%) und Test-Set (20%)</a:t>
            </a:r>
            <a:br>
              <a:rPr lang="de-DE" sz="1400" dirty="0"/>
            </a:br>
            <a:r>
              <a:rPr lang="de-DE" sz="1400" dirty="0"/>
              <a:t>b) Bei Anwendung von Cross Validation: Split in Trainings- (80%) und Test-Set (20%)</a:t>
            </a:r>
            <a:br>
              <a:rPr lang="de-DE" sz="1400" dirty="0"/>
            </a:br>
            <a:endParaRPr lang="de-DE" sz="1600" b="1" dirty="0"/>
          </a:p>
        </p:txBody>
      </p:sp>
      <p:sp>
        <p:nvSpPr>
          <p:cNvPr id="53" name="Rechteck 52">
            <a:extLst>
              <a:ext uri="{FF2B5EF4-FFF2-40B4-BE49-F238E27FC236}">
                <a16:creationId xmlns:a16="http://schemas.microsoft.com/office/drawing/2014/main" id="{A1B999D1-18E1-4981-BD34-7E726A6C3414}"/>
              </a:ext>
            </a:extLst>
          </p:cNvPr>
          <p:cNvSpPr/>
          <p:nvPr/>
        </p:nvSpPr>
        <p:spPr>
          <a:xfrm>
            <a:off x="429745" y="6037413"/>
            <a:ext cx="1838965"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Darstellungen</a:t>
            </a:r>
            <a:endParaRPr lang="de-DE" sz="1100" dirty="0">
              <a:latin typeface="BMW Group Light" pitchFamily="2" charset="0"/>
              <a:cs typeface="BMW Group Light" pitchFamily="2" charset="0"/>
            </a:endParaRPr>
          </a:p>
        </p:txBody>
      </p:sp>
      <p:sp>
        <p:nvSpPr>
          <p:cNvPr id="54" name="Rechteck 53">
            <a:extLst>
              <a:ext uri="{FF2B5EF4-FFF2-40B4-BE49-F238E27FC236}">
                <a16:creationId xmlns:a16="http://schemas.microsoft.com/office/drawing/2014/main" id="{DBDC12A9-4B10-44A2-9B89-42F5FA2F95B2}"/>
              </a:ext>
            </a:extLst>
          </p:cNvPr>
          <p:cNvSpPr/>
          <p:nvPr/>
        </p:nvSpPr>
        <p:spPr>
          <a:xfrm>
            <a:off x="408868" y="4247334"/>
            <a:ext cx="623066" cy="971382"/>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E266830F-BB94-4E12-91E9-2C3E4767EC91}"/>
              </a:ext>
            </a:extLst>
          </p:cNvPr>
          <p:cNvSpPr/>
          <p:nvPr/>
        </p:nvSpPr>
        <p:spPr>
          <a:xfrm>
            <a:off x="357757" y="4411713"/>
            <a:ext cx="736099" cy="646331"/>
          </a:xfrm>
          <a:prstGeom prst="rect">
            <a:avLst/>
          </a:prstGeom>
        </p:spPr>
        <p:txBody>
          <a:bodyPr wrap="none">
            <a:spAutoFit/>
          </a:bodyPr>
          <a:lstStyle/>
          <a:p>
            <a:r>
              <a:rPr lang="de-DE" sz="1400" b="1" dirty="0">
                <a:solidFill>
                  <a:schemeClr val="bg2"/>
                </a:solidFill>
              </a:rPr>
              <a:t>WUPP*</a:t>
            </a:r>
          </a:p>
          <a:p>
            <a:pPr algn="ctr"/>
            <a:r>
              <a:rPr lang="de-DE" sz="1100" dirty="0"/>
              <a:t>455k</a:t>
            </a:r>
            <a:br>
              <a:rPr lang="de-DE" sz="1100" dirty="0"/>
            </a:br>
            <a:r>
              <a:rPr lang="de-DE" sz="1100" dirty="0" err="1"/>
              <a:t>records</a:t>
            </a:r>
            <a:endParaRPr lang="de-DE" sz="1100" dirty="0"/>
          </a:p>
        </p:txBody>
      </p:sp>
      <p:sp>
        <p:nvSpPr>
          <p:cNvPr id="62" name="Rechteck 61">
            <a:extLst>
              <a:ext uri="{FF2B5EF4-FFF2-40B4-BE49-F238E27FC236}">
                <a16:creationId xmlns:a16="http://schemas.microsoft.com/office/drawing/2014/main" id="{A1D66400-BCA4-451C-BB64-DB4DE3856626}"/>
              </a:ext>
            </a:extLst>
          </p:cNvPr>
          <p:cNvSpPr/>
          <p:nvPr/>
        </p:nvSpPr>
        <p:spPr>
          <a:xfrm>
            <a:off x="1242030" y="4247333"/>
            <a:ext cx="623066" cy="971381"/>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hteck 62">
            <a:extLst>
              <a:ext uri="{FF2B5EF4-FFF2-40B4-BE49-F238E27FC236}">
                <a16:creationId xmlns:a16="http://schemas.microsoft.com/office/drawing/2014/main" id="{9BAD718C-5F2D-45A0-AE71-40FE6C415518}"/>
              </a:ext>
            </a:extLst>
          </p:cNvPr>
          <p:cNvSpPr/>
          <p:nvPr/>
        </p:nvSpPr>
        <p:spPr>
          <a:xfrm>
            <a:off x="1245626" y="4411712"/>
            <a:ext cx="615874" cy="646332"/>
          </a:xfrm>
          <a:prstGeom prst="rect">
            <a:avLst/>
          </a:prstGeom>
        </p:spPr>
        <p:txBody>
          <a:bodyPr wrap="none">
            <a:spAutoFit/>
          </a:bodyPr>
          <a:lstStyle/>
          <a:p>
            <a:pPr algn="ctr"/>
            <a:r>
              <a:rPr lang="de-DE" sz="1400" b="1" dirty="0">
                <a:solidFill>
                  <a:schemeClr val="bg2"/>
                </a:solidFill>
              </a:rPr>
              <a:t>ORG</a:t>
            </a:r>
          </a:p>
          <a:p>
            <a:pPr algn="ctr"/>
            <a:r>
              <a:rPr lang="de-DE" sz="1100" dirty="0"/>
              <a:t>284k</a:t>
            </a:r>
          </a:p>
          <a:p>
            <a:pPr algn="ctr"/>
            <a:r>
              <a:rPr lang="de-DE" sz="1100" dirty="0" err="1"/>
              <a:t>records</a:t>
            </a:r>
            <a:endParaRPr lang="de-DE" sz="1100" dirty="0"/>
          </a:p>
        </p:txBody>
      </p:sp>
      <p:sp>
        <p:nvSpPr>
          <p:cNvPr id="64" name="Rechteck 63">
            <a:extLst>
              <a:ext uri="{FF2B5EF4-FFF2-40B4-BE49-F238E27FC236}">
                <a16:creationId xmlns:a16="http://schemas.microsoft.com/office/drawing/2014/main" id="{616FED50-225D-4291-84EA-E098B855F58C}"/>
              </a:ext>
            </a:extLst>
          </p:cNvPr>
          <p:cNvSpPr/>
          <p:nvPr/>
        </p:nvSpPr>
        <p:spPr>
          <a:xfrm>
            <a:off x="2054907" y="4247334"/>
            <a:ext cx="623066" cy="971380"/>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17749344-A85A-43FA-B6B7-5F75B3532C6A}"/>
              </a:ext>
            </a:extLst>
          </p:cNvPr>
          <p:cNvSpPr/>
          <p:nvPr/>
        </p:nvSpPr>
        <p:spPr>
          <a:xfrm>
            <a:off x="2058503" y="4411713"/>
            <a:ext cx="615874" cy="646331"/>
          </a:xfrm>
          <a:prstGeom prst="rect">
            <a:avLst/>
          </a:prstGeom>
        </p:spPr>
        <p:txBody>
          <a:bodyPr wrap="none">
            <a:spAutoFit/>
          </a:bodyPr>
          <a:lstStyle/>
          <a:p>
            <a:pPr algn="ctr"/>
            <a:r>
              <a:rPr lang="de-DE" sz="1400" b="1" dirty="0">
                <a:solidFill>
                  <a:schemeClr val="bg2"/>
                </a:solidFill>
              </a:rPr>
              <a:t>FRB</a:t>
            </a:r>
          </a:p>
          <a:p>
            <a:pPr algn="ctr"/>
            <a:r>
              <a:rPr lang="de-DE" sz="1100" dirty="0"/>
              <a:t>60k</a:t>
            </a:r>
          </a:p>
          <a:p>
            <a:pPr algn="ctr"/>
            <a:r>
              <a:rPr lang="de-DE" sz="1100" dirty="0" err="1"/>
              <a:t>records</a:t>
            </a:r>
            <a:endParaRPr lang="de-DE" sz="1100" dirty="0"/>
          </a:p>
        </p:txBody>
      </p:sp>
      <p:grpSp>
        <p:nvGrpSpPr>
          <p:cNvPr id="66" name="Gruppieren 65">
            <a:extLst>
              <a:ext uri="{FF2B5EF4-FFF2-40B4-BE49-F238E27FC236}">
                <a16:creationId xmlns:a16="http://schemas.microsoft.com/office/drawing/2014/main" id="{B0A3A064-5BAA-428E-B2D9-C2A8A28B1CA5}"/>
              </a:ext>
            </a:extLst>
          </p:cNvPr>
          <p:cNvGrpSpPr/>
          <p:nvPr/>
        </p:nvGrpSpPr>
        <p:grpSpPr>
          <a:xfrm>
            <a:off x="2912979" y="3244334"/>
            <a:ext cx="349250" cy="369332"/>
            <a:chOff x="-1469000" y="342126"/>
            <a:chExt cx="349250" cy="369332"/>
          </a:xfrm>
        </p:grpSpPr>
        <p:grpSp>
          <p:nvGrpSpPr>
            <p:cNvPr id="75" name="Gruppieren 74">
              <a:extLst>
                <a:ext uri="{FF2B5EF4-FFF2-40B4-BE49-F238E27FC236}">
                  <a16:creationId xmlns:a16="http://schemas.microsoft.com/office/drawing/2014/main" id="{F166007C-84D0-4760-AE85-140E2B24445A}"/>
                </a:ext>
              </a:extLst>
            </p:cNvPr>
            <p:cNvGrpSpPr/>
            <p:nvPr/>
          </p:nvGrpSpPr>
          <p:grpSpPr>
            <a:xfrm>
              <a:off x="-1469000" y="364867"/>
              <a:ext cx="349250" cy="342900"/>
              <a:chOff x="-1469000" y="364867"/>
              <a:chExt cx="349250" cy="342900"/>
            </a:xfrm>
          </p:grpSpPr>
          <p:sp>
            <p:nvSpPr>
              <p:cNvPr id="77" name="Ellipse 76">
                <a:extLst>
                  <a:ext uri="{FF2B5EF4-FFF2-40B4-BE49-F238E27FC236}">
                    <a16:creationId xmlns:a16="http://schemas.microsoft.com/office/drawing/2014/main" id="{31B90369-81E8-454F-AE01-906320FBFAE4}"/>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8" name="Rad 33">
                <a:extLst>
                  <a:ext uri="{FF2B5EF4-FFF2-40B4-BE49-F238E27FC236}">
                    <a16:creationId xmlns:a16="http://schemas.microsoft.com/office/drawing/2014/main" id="{F5FD78BB-F808-4DF2-81A2-42A809EB908C}"/>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76" name="Rechteck 75">
              <a:extLst>
                <a:ext uri="{FF2B5EF4-FFF2-40B4-BE49-F238E27FC236}">
                  <a16:creationId xmlns:a16="http://schemas.microsoft.com/office/drawing/2014/main" id="{B6F1F57D-4C7B-4774-B661-2EDC8FBBDDFE}"/>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1</a:t>
              </a:r>
              <a:endParaRPr lang="de-DE" dirty="0"/>
            </a:p>
          </p:txBody>
        </p:sp>
      </p:grpSp>
      <p:grpSp>
        <p:nvGrpSpPr>
          <p:cNvPr id="56" name="Gruppieren 55">
            <a:extLst>
              <a:ext uri="{FF2B5EF4-FFF2-40B4-BE49-F238E27FC236}">
                <a16:creationId xmlns:a16="http://schemas.microsoft.com/office/drawing/2014/main" id="{55823A2B-A85F-4153-85D0-5C8A3439D196}"/>
              </a:ext>
            </a:extLst>
          </p:cNvPr>
          <p:cNvGrpSpPr/>
          <p:nvPr/>
        </p:nvGrpSpPr>
        <p:grpSpPr>
          <a:xfrm>
            <a:off x="2912979" y="3823948"/>
            <a:ext cx="349250" cy="369332"/>
            <a:chOff x="-1469000" y="342126"/>
            <a:chExt cx="349250" cy="369332"/>
          </a:xfrm>
        </p:grpSpPr>
        <p:grpSp>
          <p:nvGrpSpPr>
            <p:cNvPr id="57" name="Gruppieren 56">
              <a:extLst>
                <a:ext uri="{FF2B5EF4-FFF2-40B4-BE49-F238E27FC236}">
                  <a16:creationId xmlns:a16="http://schemas.microsoft.com/office/drawing/2014/main" id="{26AF0A03-CD0D-4B1E-9B7B-EAC6CC25FFDD}"/>
                </a:ext>
              </a:extLst>
            </p:cNvPr>
            <p:cNvGrpSpPr/>
            <p:nvPr/>
          </p:nvGrpSpPr>
          <p:grpSpPr>
            <a:xfrm>
              <a:off x="-1469000" y="364867"/>
              <a:ext cx="349250" cy="342900"/>
              <a:chOff x="-1469000" y="364867"/>
              <a:chExt cx="349250" cy="342900"/>
            </a:xfrm>
          </p:grpSpPr>
          <p:sp>
            <p:nvSpPr>
              <p:cNvPr id="59" name="Ellipse 58">
                <a:extLst>
                  <a:ext uri="{FF2B5EF4-FFF2-40B4-BE49-F238E27FC236}">
                    <a16:creationId xmlns:a16="http://schemas.microsoft.com/office/drawing/2014/main" id="{81844EAB-687B-46CD-A4C9-4572BCDFD84F}"/>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0" name="Rad 33">
                <a:extLst>
                  <a:ext uri="{FF2B5EF4-FFF2-40B4-BE49-F238E27FC236}">
                    <a16:creationId xmlns:a16="http://schemas.microsoft.com/office/drawing/2014/main" id="{1B8A03AE-D22B-4D48-9EBC-47C0D9295C9B}"/>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58" name="Rechteck 57">
              <a:extLst>
                <a:ext uri="{FF2B5EF4-FFF2-40B4-BE49-F238E27FC236}">
                  <a16:creationId xmlns:a16="http://schemas.microsoft.com/office/drawing/2014/main" id="{9B7CDECC-EF34-4FF5-9120-4B965F8B6CB1}"/>
                </a:ext>
              </a:extLst>
            </p:cNvPr>
            <p:cNvSpPr/>
            <p:nvPr/>
          </p:nvSpPr>
          <p:spPr>
            <a:xfrm>
              <a:off x="-1458750" y="342126"/>
              <a:ext cx="301686" cy="369332"/>
            </a:xfrm>
            <a:prstGeom prst="rect">
              <a:avLst/>
            </a:prstGeom>
          </p:spPr>
          <p:txBody>
            <a:bodyPr wrap="none">
              <a:spAutoFit/>
            </a:bodyPr>
            <a:lstStyle/>
            <a:p>
              <a:r>
                <a:rPr lang="de-DE" b="1" dirty="0">
                  <a:solidFill>
                    <a:schemeClr val="bg2"/>
                  </a:solidFill>
                </a:rPr>
                <a:t>2</a:t>
              </a:r>
              <a:endParaRPr lang="de-DE" dirty="0"/>
            </a:p>
          </p:txBody>
        </p:sp>
      </p:grpSp>
      <p:sp>
        <p:nvSpPr>
          <p:cNvPr id="79" name="Rechteck 78">
            <a:extLst>
              <a:ext uri="{FF2B5EF4-FFF2-40B4-BE49-F238E27FC236}">
                <a16:creationId xmlns:a16="http://schemas.microsoft.com/office/drawing/2014/main" id="{0C49825E-70E1-4956-A236-2FC0CF899233}"/>
              </a:ext>
            </a:extLst>
          </p:cNvPr>
          <p:cNvSpPr/>
          <p:nvPr/>
        </p:nvSpPr>
        <p:spPr>
          <a:xfrm>
            <a:off x="391625" y="3296622"/>
            <a:ext cx="2292020" cy="510205"/>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3DEB749E-1193-4AF4-88A4-5BC4A0B46D57}"/>
              </a:ext>
            </a:extLst>
          </p:cNvPr>
          <p:cNvSpPr/>
          <p:nvPr/>
        </p:nvSpPr>
        <p:spPr>
          <a:xfrm>
            <a:off x="691392" y="3311499"/>
            <a:ext cx="1537279" cy="477054"/>
          </a:xfrm>
          <a:prstGeom prst="rect">
            <a:avLst/>
          </a:prstGeom>
        </p:spPr>
        <p:txBody>
          <a:bodyPr wrap="none">
            <a:spAutoFit/>
          </a:bodyPr>
          <a:lstStyle/>
          <a:p>
            <a:pPr algn="ctr"/>
            <a:r>
              <a:rPr lang="de-DE" sz="1400" b="1" dirty="0">
                <a:solidFill>
                  <a:schemeClr val="bg2"/>
                </a:solidFill>
              </a:rPr>
              <a:t>Master Data Table</a:t>
            </a:r>
          </a:p>
          <a:p>
            <a:pPr algn="ctr"/>
            <a:r>
              <a:rPr lang="de-DE" sz="1100" dirty="0"/>
              <a:t>799k </a:t>
            </a:r>
            <a:r>
              <a:rPr lang="de-DE" sz="1100" dirty="0" err="1"/>
              <a:t>records</a:t>
            </a:r>
            <a:endParaRPr lang="de-DE" sz="1100" dirty="0"/>
          </a:p>
        </p:txBody>
      </p:sp>
      <p:sp>
        <p:nvSpPr>
          <p:cNvPr id="13" name="Pfeil: nach rechts 12">
            <a:extLst>
              <a:ext uri="{FF2B5EF4-FFF2-40B4-BE49-F238E27FC236}">
                <a16:creationId xmlns:a16="http://schemas.microsoft.com/office/drawing/2014/main" id="{8B6C29AC-D073-4B8D-A66E-2CD7DF0B7CA9}"/>
              </a:ext>
            </a:extLst>
          </p:cNvPr>
          <p:cNvSpPr/>
          <p:nvPr/>
        </p:nvSpPr>
        <p:spPr>
          <a:xfrm rot="5400000">
            <a:off x="1366485" y="3881508"/>
            <a:ext cx="250166" cy="30215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1" name="Rechteck 80">
            <a:extLst>
              <a:ext uri="{FF2B5EF4-FFF2-40B4-BE49-F238E27FC236}">
                <a16:creationId xmlns:a16="http://schemas.microsoft.com/office/drawing/2014/main" id="{20FD7160-5B49-421C-9738-A00C940D73DA}"/>
              </a:ext>
            </a:extLst>
          </p:cNvPr>
          <p:cNvSpPr/>
          <p:nvPr/>
        </p:nvSpPr>
        <p:spPr>
          <a:xfrm>
            <a:off x="4529423" y="3935411"/>
            <a:ext cx="623066" cy="541955"/>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8970A1A6-5655-4959-80D1-F73F6A8F92CF}"/>
              </a:ext>
            </a:extLst>
          </p:cNvPr>
          <p:cNvSpPr/>
          <p:nvPr/>
        </p:nvSpPr>
        <p:spPr>
          <a:xfrm>
            <a:off x="4512180" y="3935412"/>
            <a:ext cx="649537" cy="477054"/>
          </a:xfrm>
          <a:prstGeom prst="rect">
            <a:avLst/>
          </a:prstGeom>
        </p:spPr>
        <p:txBody>
          <a:bodyPr wrap="none">
            <a:spAutoFit/>
          </a:bodyPr>
          <a:lstStyle/>
          <a:p>
            <a:r>
              <a:rPr lang="de-DE" sz="1400" b="1" dirty="0">
                <a:solidFill>
                  <a:schemeClr val="tx2"/>
                </a:solidFill>
              </a:rPr>
              <a:t>TRAIN</a:t>
            </a:r>
          </a:p>
          <a:p>
            <a:pPr algn="ctr"/>
            <a:r>
              <a:rPr lang="de-DE" sz="1100" dirty="0"/>
              <a:t>60%</a:t>
            </a:r>
          </a:p>
        </p:txBody>
      </p:sp>
      <p:sp>
        <p:nvSpPr>
          <p:cNvPr id="83" name="Rechteck 82">
            <a:extLst>
              <a:ext uri="{FF2B5EF4-FFF2-40B4-BE49-F238E27FC236}">
                <a16:creationId xmlns:a16="http://schemas.microsoft.com/office/drawing/2014/main" id="{C70A20B0-4B95-4EE1-A0E2-CAB39BA807A5}"/>
              </a:ext>
            </a:extLst>
          </p:cNvPr>
          <p:cNvSpPr/>
          <p:nvPr/>
        </p:nvSpPr>
        <p:spPr>
          <a:xfrm>
            <a:off x="5362585" y="3935411"/>
            <a:ext cx="623066" cy="541954"/>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F1E6A376-9F9F-4CC5-854F-55D8B0B4AEBC}"/>
              </a:ext>
            </a:extLst>
          </p:cNvPr>
          <p:cNvSpPr/>
          <p:nvPr/>
        </p:nvSpPr>
        <p:spPr>
          <a:xfrm>
            <a:off x="5395034" y="3935411"/>
            <a:ext cx="558165" cy="477054"/>
          </a:xfrm>
          <a:prstGeom prst="rect">
            <a:avLst/>
          </a:prstGeom>
        </p:spPr>
        <p:txBody>
          <a:bodyPr wrap="none">
            <a:spAutoFit/>
          </a:bodyPr>
          <a:lstStyle/>
          <a:p>
            <a:pPr algn="ctr"/>
            <a:r>
              <a:rPr lang="de-DE" sz="1400" b="1" dirty="0">
                <a:solidFill>
                  <a:schemeClr val="tx2"/>
                </a:solidFill>
              </a:rPr>
              <a:t>EVAL</a:t>
            </a:r>
          </a:p>
          <a:p>
            <a:pPr algn="ctr"/>
            <a:r>
              <a:rPr lang="de-DE" sz="1100" dirty="0"/>
              <a:t>20%</a:t>
            </a:r>
          </a:p>
        </p:txBody>
      </p:sp>
      <p:sp>
        <p:nvSpPr>
          <p:cNvPr id="85" name="Rechteck 84">
            <a:extLst>
              <a:ext uri="{FF2B5EF4-FFF2-40B4-BE49-F238E27FC236}">
                <a16:creationId xmlns:a16="http://schemas.microsoft.com/office/drawing/2014/main" id="{5ED8F07A-FAEA-446B-87F2-7F4B4EFD9C47}"/>
              </a:ext>
            </a:extLst>
          </p:cNvPr>
          <p:cNvSpPr/>
          <p:nvPr/>
        </p:nvSpPr>
        <p:spPr>
          <a:xfrm>
            <a:off x="6175462" y="3935411"/>
            <a:ext cx="623066" cy="541953"/>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85">
            <a:extLst>
              <a:ext uri="{FF2B5EF4-FFF2-40B4-BE49-F238E27FC236}">
                <a16:creationId xmlns:a16="http://schemas.microsoft.com/office/drawing/2014/main" id="{B6F84653-0081-4CDA-879D-CAEE06D1E6A9}"/>
              </a:ext>
            </a:extLst>
          </p:cNvPr>
          <p:cNvSpPr/>
          <p:nvPr/>
        </p:nvSpPr>
        <p:spPr>
          <a:xfrm>
            <a:off x="6221666" y="3935412"/>
            <a:ext cx="530658" cy="477054"/>
          </a:xfrm>
          <a:prstGeom prst="rect">
            <a:avLst/>
          </a:prstGeom>
        </p:spPr>
        <p:txBody>
          <a:bodyPr wrap="none">
            <a:spAutoFit/>
          </a:bodyPr>
          <a:lstStyle/>
          <a:p>
            <a:pPr algn="ctr"/>
            <a:r>
              <a:rPr lang="de-DE" sz="1400" b="1" dirty="0">
                <a:solidFill>
                  <a:schemeClr val="tx2"/>
                </a:solidFill>
              </a:rPr>
              <a:t>TEST</a:t>
            </a:r>
          </a:p>
          <a:p>
            <a:pPr algn="ctr"/>
            <a:r>
              <a:rPr lang="de-DE" sz="1100" dirty="0"/>
              <a:t>20%</a:t>
            </a:r>
          </a:p>
        </p:txBody>
      </p:sp>
      <p:sp>
        <p:nvSpPr>
          <p:cNvPr id="87" name="Rechteck 86">
            <a:extLst>
              <a:ext uri="{FF2B5EF4-FFF2-40B4-BE49-F238E27FC236}">
                <a16:creationId xmlns:a16="http://schemas.microsoft.com/office/drawing/2014/main" id="{47677F06-D390-42B8-A603-D92FE90C9B9F}"/>
              </a:ext>
            </a:extLst>
          </p:cNvPr>
          <p:cNvSpPr/>
          <p:nvPr/>
        </p:nvSpPr>
        <p:spPr>
          <a:xfrm>
            <a:off x="4561871" y="4772196"/>
            <a:ext cx="1420183" cy="541955"/>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Rechteck 87">
            <a:extLst>
              <a:ext uri="{FF2B5EF4-FFF2-40B4-BE49-F238E27FC236}">
                <a16:creationId xmlns:a16="http://schemas.microsoft.com/office/drawing/2014/main" id="{4294EE76-8ED6-4024-BCA4-D5F61FAEB0B1}"/>
              </a:ext>
            </a:extLst>
          </p:cNvPr>
          <p:cNvSpPr/>
          <p:nvPr/>
        </p:nvSpPr>
        <p:spPr>
          <a:xfrm>
            <a:off x="4544629" y="4772197"/>
            <a:ext cx="649537" cy="477054"/>
          </a:xfrm>
          <a:prstGeom prst="rect">
            <a:avLst/>
          </a:prstGeom>
        </p:spPr>
        <p:txBody>
          <a:bodyPr wrap="none">
            <a:spAutoFit/>
          </a:bodyPr>
          <a:lstStyle/>
          <a:p>
            <a:r>
              <a:rPr lang="de-DE" sz="1400" b="1" dirty="0">
                <a:solidFill>
                  <a:schemeClr val="tx2"/>
                </a:solidFill>
              </a:rPr>
              <a:t>TRAIN</a:t>
            </a:r>
          </a:p>
          <a:p>
            <a:pPr algn="ctr"/>
            <a:r>
              <a:rPr lang="de-DE" sz="1100" dirty="0"/>
              <a:t>80%</a:t>
            </a:r>
          </a:p>
        </p:txBody>
      </p:sp>
      <p:sp>
        <p:nvSpPr>
          <p:cNvPr id="91" name="Rechteck 90">
            <a:extLst>
              <a:ext uri="{FF2B5EF4-FFF2-40B4-BE49-F238E27FC236}">
                <a16:creationId xmlns:a16="http://schemas.microsoft.com/office/drawing/2014/main" id="{E808A717-086C-4EE4-AD32-A6AFABB3E8A2}"/>
              </a:ext>
            </a:extLst>
          </p:cNvPr>
          <p:cNvSpPr/>
          <p:nvPr/>
        </p:nvSpPr>
        <p:spPr>
          <a:xfrm>
            <a:off x="6207911" y="4772196"/>
            <a:ext cx="623066" cy="541953"/>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hteck 91">
            <a:extLst>
              <a:ext uri="{FF2B5EF4-FFF2-40B4-BE49-F238E27FC236}">
                <a16:creationId xmlns:a16="http://schemas.microsoft.com/office/drawing/2014/main" id="{6020BE26-C41F-4999-B1BA-3CD21DF908FE}"/>
              </a:ext>
            </a:extLst>
          </p:cNvPr>
          <p:cNvSpPr/>
          <p:nvPr/>
        </p:nvSpPr>
        <p:spPr>
          <a:xfrm>
            <a:off x="6254115" y="4772197"/>
            <a:ext cx="530658" cy="477054"/>
          </a:xfrm>
          <a:prstGeom prst="rect">
            <a:avLst/>
          </a:prstGeom>
        </p:spPr>
        <p:txBody>
          <a:bodyPr wrap="none">
            <a:spAutoFit/>
          </a:bodyPr>
          <a:lstStyle/>
          <a:p>
            <a:pPr algn="ctr"/>
            <a:r>
              <a:rPr lang="de-DE" sz="1400" b="1" dirty="0">
                <a:solidFill>
                  <a:schemeClr val="tx2"/>
                </a:solidFill>
              </a:rPr>
              <a:t>TEST</a:t>
            </a:r>
          </a:p>
          <a:p>
            <a:pPr algn="ctr"/>
            <a:r>
              <a:rPr lang="de-DE" sz="1100" dirty="0"/>
              <a:t>20%</a:t>
            </a:r>
          </a:p>
        </p:txBody>
      </p:sp>
      <p:sp>
        <p:nvSpPr>
          <p:cNvPr id="93" name="Pfeil: nach rechts 92">
            <a:extLst>
              <a:ext uri="{FF2B5EF4-FFF2-40B4-BE49-F238E27FC236}">
                <a16:creationId xmlns:a16="http://schemas.microsoft.com/office/drawing/2014/main" id="{825A7B67-D983-4E02-99A7-AD85DF965D41}"/>
              </a:ext>
            </a:extLst>
          </p:cNvPr>
          <p:cNvSpPr/>
          <p:nvPr/>
        </p:nvSpPr>
        <p:spPr>
          <a:xfrm>
            <a:off x="3647810" y="3709985"/>
            <a:ext cx="643252" cy="98612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cxnSp>
        <p:nvCxnSpPr>
          <p:cNvPr id="15" name="Gerader Verbinder 14">
            <a:extLst>
              <a:ext uri="{FF2B5EF4-FFF2-40B4-BE49-F238E27FC236}">
                <a16:creationId xmlns:a16="http://schemas.microsoft.com/office/drawing/2014/main" id="{62715E97-8D66-4C7A-B19F-3B5D4A9B299B}"/>
              </a:ext>
            </a:extLst>
          </p:cNvPr>
          <p:cNvCxnSpPr>
            <a:cxnSpLocks/>
          </p:cNvCxnSpPr>
          <p:nvPr/>
        </p:nvCxnSpPr>
        <p:spPr>
          <a:xfrm>
            <a:off x="4529423" y="3821756"/>
            <a:ext cx="2301554" cy="0"/>
          </a:xfrm>
          <a:prstGeom prst="line">
            <a:avLst/>
          </a:prstGeom>
          <a:ln w="38100">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E3996361-99BE-4A4C-B1E2-9DB23A196866}"/>
              </a:ext>
            </a:extLst>
          </p:cNvPr>
          <p:cNvSpPr/>
          <p:nvPr/>
        </p:nvSpPr>
        <p:spPr>
          <a:xfrm>
            <a:off x="5132179" y="4773073"/>
            <a:ext cx="885627" cy="461665"/>
          </a:xfrm>
          <a:prstGeom prst="rect">
            <a:avLst/>
          </a:prstGeom>
        </p:spPr>
        <p:txBody>
          <a:bodyPr wrap="none">
            <a:spAutoFit/>
          </a:bodyPr>
          <a:lstStyle/>
          <a:p>
            <a:r>
              <a:rPr lang="de-DE" sz="1200" b="1" i="1" dirty="0">
                <a:solidFill>
                  <a:schemeClr val="accent2">
                    <a:lumMod val="75000"/>
                  </a:schemeClr>
                </a:solidFill>
              </a:rPr>
              <a:t>3fold Cross</a:t>
            </a:r>
            <a:br>
              <a:rPr lang="de-DE" sz="1200" b="1" i="1" dirty="0">
                <a:solidFill>
                  <a:schemeClr val="accent2">
                    <a:lumMod val="75000"/>
                  </a:schemeClr>
                </a:solidFill>
              </a:rPr>
            </a:br>
            <a:r>
              <a:rPr lang="de-DE" sz="1200" b="1" i="1" dirty="0">
                <a:solidFill>
                  <a:schemeClr val="accent2">
                    <a:lumMod val="75000"/>
                  </a:schemeClr>
                </a:solidFill>
              </a:rPr>
              <a:t>Validation</a:t>
            </a:r>
          </a:p>
        </p:txBody>
      </p:sp>
      <p:sp>
        <p:nvSpPr>
          <p:cNvPr id="18" name="Rechteck 17">
            <a:extLst>
              <a:ext uri="{FF2B5EF4-FFF2-40B4-BE49-F238E27FC236}">
                <a16:creationId xmlns:a16="http://schemas.microsoft.com/office/drawing/2014/main" id="{F9D6FE32-DC11-4CC2-B7E0-7CC064254FC6}"/>
              </a:ext>
            </a:extLst>
          </p:cNvPr>
          <p:cNvSpPr/>
          <p:nvPr/>
        </p:nvSpPr>
        <p:spPr>
          <a:xfrm>
            <a:off x="4677715" y="3566079"/>
            <a:ext cx="311304" cy="369332"/>
          </a:xfrm>
          <a:prstGeom prst="rect">
            <a:avLst/>
          </a:prstGeom>
          <a:solidFill>
            <a:schemeClr val="bg1"/>
          </a:solidFill>
        </p:spPr>
        <p:txBody>
          <a:bodyPr wrap="none">
            <a:spAutoFit/>
          </a:bodyPr>
          <a:lstStyle/>
          <a:p>
            <a:r>
              <a:rPr lang="de-DE" b="1" dirty="0">
                <a:solidFill>
                  <a:schemeClr val="accent2"/>
                </a:solidFill>
              </a:rPr>
              <a:t>X</a:t>
            </a:r>
            <a:endParaRPr lang="de-DE" dirty="0"/>
          </a:p>
        </p:txBody>
      </p:sp>
      <p:grpSp>
        <p:nvGrpSpPr>
          <p:cNvPr id="38" name="Gruppieren 37">
            <a:extLst>
              <a:ext uri="{FF2B5EF4-FFF2-40B4-BE49-F238E27FC236}">
                <a16:creationId xmlns:a16="http://schemas.microsoft.com/office/drawing/2014/main" id="{55823A2B-A85F-4153-85D0-5C8A3439D196}"/>
              </a:ext>
            </a:extLst>
          </p:cNvPr>
          <p:cNvGrpSpPr/>
          <p:nvPr/>
        </p:nvGrpSpPr>
        <p:grpSpPr>
          <a:xfrm>
            <a:off x="2912979" y="4577241"/>
            <a:ext cx="349250" cy="369332"/>
            <a:chOff x="-1469000" y="342126"/>
            <a:chExt cx="349250" cy="369332"/>
          </a:xfrm>
        </p:grpSpPr>
        <p:grpSp>
          <p:nvGrpSpPr>
            <p:cNvPr id="39" name="Gruppieren 38">
              <a:extLst>
                <a:ext uri="{FF2B5EF4-FFF2-40B4-BE49-F238E27FC236}">
                  <a16:creationId xmlns:a16="http://schemas.microsoft.com/office/drawing/2014/main" id="{26AF0A03-CD0D-4B1E-9B7B-EAC6CC25FFDD}"/>
                </a:ext>
              </a:extLst>
            </p:cNvPr>
            <p:cNvGrpSpPr/>
            <p:nvPr/>
          </p:nvGrpSpPr>
          <p:grpSpPr>
            <a:xfrm>
              <a:off x="-1469000" y="364867"/>
              <a:ext cx="349250" cy="342900"/>
              <a:chOff x="-1469000" y="364867"/>
              <a:chExt cx="349250" cy="342900"/>
            </a:xfrm>
          </p:grpSpPr>
          <p:sp>
            <p:nvSpPr>
              <p:cNvPr id="41" name="Ellipse 40">
                <a:extLst>
                  <a:ext uri="{FF2B5EF4-FFF2-40B4-BE49-F238E27FC236}">
                    <a16:creationId xmlns:a16="http://schemas.microsoft.com/office/drawing/2014/main" id="{81844EAB-687B-46CD-A4C9-4572BCDFD84F}"/>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2" name="Rad 33">
                <a:extLst>
                  <a:ext uri="{FF2B5EF4-FFF2-40B4-BE49-F238E27FC236}">
                    <a16:creationId xmlns:a16="http://schemas.microsoft.com/office/drawing/2014/main" id="{1B8A03AE-D22B-4D48-9EBC-47C0D9295C9B}"/>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40" name="Rechteck 39">
              <a:extLst>
                <a:ext uri="{FF2B5EF4-FFF2-40B4-BE49-F238E27FC236}">
                  <a16:creationId xmlns:a16="http://schemas.microsoft.com/office/drawing/2014/main" id="{9B7CDECC-EF34-4FF5-9120-4B965F8B6CB1}"/>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4</a:t>
              </a:r>
              <a:endParaRPr lang="de-DE" dirty="0"/>
            </a:p>
          </p:txBody>
        </p:sp>
      </p:grpSp>
      <p:grpSp>
        <p:nvGrpSpPr>
          <p:cNvPr id="43" name="Gruppieren 42">
            <a:extLst>
              <a:ext uri="{FF2B5EF4-FFF2-40B4-BE49-F238E27FC236}">
                <a16:creationId xmlns:a16="http://schemas.microsoft.com/office/drawing/2014/main" id="{55823A2B-A85F-4153-85D0-5C8A3439D196}"/>
              </a:ext>
            </a:extLst>
          </p:cNvPr>
          <p:cNvGrpSpPr/>
          <p:nvPr/>
        </p:nvGrpSpPr>
        <p:grpSpPr>
          <a:xfrm>
            <a:off x="2912979" y="4234341"/>
            <a:ext cx="349250" cy="369332"/>
            <a:chOff x="-1469000" y="342126"/>
            <a:chExt cx="349250" cy="369332"/>
          </a:xfrm>
        </p:grpSpPr>
        <p:grpSp>
          <p:nvGrpSpPr>
            <p:cNvPr id="44" name="Gruppieren 43">
              <a:extLst>
                <a:ext uri="{FF2B5EF4-FFF2-40B4-BE49-F238E27FC236}">
                  <a16:creationId xmlns:a16="http://schemas.microsoft.com/office/drawing/2014/main" id="{26AF0A03-CD0D-4B1E-9B7B-EAC6CC25FFDD}"/>
                </a:ext>
              </a:extLst>
            </p:cNvPr>
            <p:cNvGrpSpPr/>
            <p:nvPr/>
          </p:nvGrpSpPr>
          <p:grpSpPr>
            <a:xfrm>
              <a:off x="-1469000" y="364867"/>
              <a:ext cx="349250" cy="342900"/>
              <a:chOff x="-1469000" y="364867"/>
              <a:chExt cx="349250" cy="342900"/>
            </a:xfrm>
          </p:grpSpPr>
          <p:sp>
            <p:nvSpPr>
              <p:cNvPr id="46" name="Ellipse 45">
                <a:extLst>
                  <a:ext uri="{FF2B5EF4-FFF2-40B4-BE49-F238E27FC236}">
                    <a16:creationId xmlns:a16="http://schemas.microsoft.com/office/drawing/2014/main" id="{81844EAB-687B-46CD-A4C9-4572BCDFD84F}"/>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7" name="Rad 33">
                <a:extLst>
                  <a:ext uri="{FF2B5EF4-FFF2-40B4-BE49-F238E27FC236}">
                    <a16:creationId xmlns:a16="http://schemas.microsoft.com/office/drawing/2014/main" id="{1B8A03AE-D22B-4D48-9EBC-47C0D9295C9B}"/>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45" name="Rechteck 44">
              <a:extLst>
                <a:ext uri="{FF2B5EF4-FFF2-40B4-BE49-F238E27FC236}">
                  <a16:creationId xmlns:a16="http://schemas.microsoft.com/office/drawing/2014/main" id="{9B7CDECC-EF34-4FF5-9120-4B965F8B6CB1}"/>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3</a:t>
              </a:r>
              <a:endParaRPr lang="de-DE" dirty="0"/>
            </a:p>
          </p:txBody>
        </p:sp>
      </p:grpSp>
      <p:grpSp>
        <p:nvGrpSpPr>
          <p:cNvPr id="70" name="Gruppieren 69">
            <a:extLst>
              <a:ext uri="{FF2B5EF4-FFF2-40B4-BE49-F238E27FC236}">
                <a16:creationId xmlns:a16="http://schemas.microsoft.com/office/drawing/2014/main" id="{55823A2B-A85F-4153-85D0-5C8A3439D196}"/>
              </a:ext>
            </a:extLst>
          </p:cNvPr>
          <p:cNvGrpSpPr/>
          <p:nvPr/>
        </p:nvGrpSpPr>
        <p:grpSpPr>
          <a:xfrm>
            <a:off x="4432631" y="3250942"/>
            <a:ext cx="349250" cy="369332"/>
            <a:chOff x="-1469000" y="342126"/>
            <a:chExt cx="349250" cy="369332"/>
          </a:xfrm>
        </p:grpSpPr>
        <p:grpSp>
          <p:nvGrpSpPr>
            <p:cNvPr id="71" name="Gruppieren 70">
              <a:extLst>
                <a:ext uri="{FF2B5EF4-FFF2-40B4-BE49-F238E27FC236}">
                  <a16:creationId xmlns:a16="http://schemas.microsoft.com/office/drawing/2014/main" id="{26AF0A03-CD0D-4B1E-9B7B-EAC6CC25FFDD}"/>
                </a:ext>
              </a:extLst>
            </p:cNvPr>
            <p:cNvGrpSpPr/>
            <p:nvPr/>
          </p:nvGrpSpPr>
          <p:grpSpPr>
            <a:xfrm>
              <a:off x="-1469000" y="364867"/>
              <a:ext cx="349250" cy="342900"/>
              <a:chOff x="-1469000" y="364867"/>
              <a:chExt cx="349250" cy="342900"/>
            </a:xfrm>
          </p:grpSpPr>
          <p:sp>
            <p:nvSpPr>
              <p:cNvPr id="73" name="Ellipse 72">
                <a:extLst>
                  <a:ext uri="{FF2B5EF4-FFF2-40B4-BE49-F238E27FC236}">
                    <a16:creationId xmlns:a16="http://schemas.microsoft.com/office/drawing/2014/main" id="{81844EAB-687B-46CD-A4C9-4572BCDFD84F}"/>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4" name="Rad 33">
                <a:extLst>
                  <a:ext uri="{FF2B5EF4-FFF2-40B4-BE49-F238E27FC236}">
                    <a16:creationId xmlns:a16="http://schemas.microsoft.com/office/drawing/2014/main" id="{1B8A03AE-D22B-4D48-9EBC-47C0D9295C9B}"/>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72" name="Rechteck 71">
              <a:extLst>
                <a:ext uri="{FF2B5EF4-FFF2-40B4-BE49-F238E27FC236}">
                  <a16:creationId xmlns:a16="http://schemas.microsoft.com/office/drawing/2014/main" id="{9B7CDECC-EF34-4FF5-9120-4B965F8B6CB1}"/>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5</a:t>
              </a:r>
              <a:endParaRPr lang="de-DE" dirty="0"/>
            </a:p>
          </p:txBody>
        </p:sp>
      </p:grpSp>
      <p:sp>
        <p:nvSpPr>
          <p:cNvPr id="4" name="Rechteck 3"/>
          <p:cNvSpPr/>
          <p:nvPr/>
        </p:nvSpPr>
        <p:spPr>
          <a:xfrm>
            <a:off x="2454113" y="5406154"/>
            <a:ext cx="1582976" cy="553998"/>
          </a:xfrm>
          <a:prstGeom prst="rect">
            <a:avLst/>
          </a:prstGeom>
        </p:spPr>
        <p:txBody>
          <a:bodyPr wrap="square">
            <a:spAutoFit/>
          </a:bodyPr>
          <a:lstStyle/>
          <a:p>
            <a:r>
              <a:rPr lang="de-DE" sz="1000" dirty="0"/>
              <a:t>WUPP = Privatperson </a:t>
            </a:r>
          </a:p>
          <a:p>
            <a:r>
              <a:rPr lang="de-DE" sz="1000" dirty="0"/>
              <a:t>ORG = Firma, Organisation</a:t>
            </a:r>
          </a:p>
          <a:p>
            <a:r>
              <a:rPr lang="de-DE" sz="1000" dirty="0"/>
              <a:t>WSPP = Freiberufler</a:t>
            </a:r>
          </a:p>
        </p:txBody>
      </p:sp>
      <p:sp>
        <p:nvSpPr>
          <p:cNvPr id="5" name="Rechteck 4"/>
          <p:cNvSpPr/>
          <p:nvPr/>
        </p:nvSpPr>
        <p:spPr>
          <a:xfrm>
            <a:off x="2228670" y="5381385"/>
            <a:ext cx="739177" cy="369332"/>
          </a:xfrm>
          <a:prstGeom prst="rect">
            <a:avLst/>
          </a:prstGeom>
        </p:spPr>
        <p:txBody>
          <a:bodyPr wrap="square">
            <a:spAutoFit/>
          </a:bodyPr>
          <a:lstStyle/>
          <a:p>
            <a:r>
              <a:rPr lang="de-DE" b="1" dirty="0">
                <a:solidFill>
                  <a:schemeClr val="bg2"/>
                </a:solidFill>
              </a:rPr>
              <a:t>*</a:t>
            </a:r>
            <a:endParaRPr lang="de-DE" dirty="0"/>
          </a:p>
        </p:txBody>
      </p:sp>
      <p:pic>
        <p:nvPicPr>
          <p:cNvPr id="8" name="Grafik 7">
            <a:extLst>
              <a:ext uri="{FF2B5EF4-FFF2-40B4-BE49-F238E27FC236}">
                <a16:creationId xmlns:a16="http://schemas.microsoft.com/office/drawing/2014/main" id="{F7D34B3B-0A2B-44F5-8DD1-9BA67AB4451A}"/>
              </a:ext>
            </a:extLst>
          </p:cNvPr>
          <p:cNvPicPr>
            <a:picLocks noChangeAspect="1"/>
          </p:cNvPicPr>
          <p:nvPr/>
        </p:nvPicPr>
        <p:blipFill>
          <a:blip r:embed="rId3"/>
          <a:stretch>
            <a:fillRect/>
          </a:stretch>
        </p:blipFill>
        <p:spPr>
          <a:xfrm>
            <a:off x="7799833" y="1167107"/>
            <a:ext cx="4054298" cy="1885720"/>
          </a:xfrm>
          <a:prstGeom prst="rect">
            <a:avLst/>
          </a:prstGeom>
        </p:spPr>
      </p:pic>
      <p:grpSp>
        <p:nvGrpSpPr>
          <p:cNvPr id="61" name="Gruppieren 60">
            <a:extLst>
              <a:ext uri="{FF2B5EF4-FFF2-40B4-BE49-F238E27FC236}">
                <a16:creationId xmlns:a16="http://schemas.microsoft.com/office/drawing/2014/main" id="{9B916058-2C74-4F4C-867C-0C8F237C0D00}"/>
              </a:ext>
            </a:extLst>
          </p:cNvPr>
          <p:cNvGrpSpPr/>
          <p:nvPr/>
        </p:nvGrpSpPr>
        <p:grpSpPr>
          <a:xfrm>
            <a:off x="11386008" y="1296662"/>
            <a:ext cx="349250" cy="369332"/>
            <a:chOff x="-1469000" y="342126"/>
            <a:chExt cx="349250" cy="369332"/>
          </a:xfrm>
        </p:grpSpPr>
        <p:grpSp>
          <p:nvGrpSpPr>
            <p:cNvPr id="67" name="Gruppieren 66">
              <a:extLst>
                <a:ext uri="{FF2B5EF4-FFF2-40B4-BE49-F238E27FC236}">
                  <a16:creationId xmlns:a16="http://schemas.microsoft.com/office/drawing/2014/main" id="{BF955C32-61FC-4C50-9BD0-B4B178CED05F}"/>
                </a:ext>
              </a:extLst>
            </p:cNvPr>
            <p:cNvGrpSpPr/>
            <p:nvPr/>
          </p:nvGrpSpPr>
          <p:grpSpPr>
            <a:xfrm>
              <a:off x="-1469000" y="364867"/>
              <a:ext cx="349250" cy="342900"/>
              <a:chOff x="-1469000" y="364867"/>
              <a:chExt cx="349250" cy="342900"/>
            </a:xfrm>
          </p:grpSpPr>
          <p:sp>
            <p:nvSpPr>
              <p:cNvPr id="69" name="Ellipse 68">
                <a:extLst>
                  <a:ext uri="{FF2B5EF4-FFF2-40B4-BE49-F238E27FC236}">
                    <a16:creationId xmlns:a16="http://schemas.microsoft.com/office/drawing/2014/main" id="{B8794BF5-32D1-41DB-AE8F-05BFD3B3AB31}"/>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9" name="Rad 33">
                <a:extLst>
                  <a:ext uri="{FF2B5EF4-FFF2-40B4-BE49-F238E27FC236}">
                    <a16:creationId xmlns:a16="http://schemas.microsoft.com/office/drawing/2014/main" id="{D1645363-503E-48B6-BA42-688DB9746E70}"/>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68" name="Rechteck 67">
              <a:extLst>
                <a:ext uri="{FF2B5EF4-FFF2-40B4-BE49-F238E27FC236}">
                  <a16:creationId xmlns:a16="http://schemas.microsoft.com/office/drawing/2014/main" id="{DC2F3CB0-4204-443A-BADA-2E701650275C}"/>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1</a:t>
              </a:r>
              <a:endParaRPr lang="de-DE" dirty="0"/>
            </a:p>
          </p:txBody>
        </p:sp>
      </p:grpSp>
      <p:pic>
        <p:nvPicPr>
          <p:cNvPr id="9" name="Grafik 8">
            <a:extLst>
              <a:ext uri="{FF2B5EF4-FFF2-40B4-BE49-F238E27FC236}">
                <a16:creationId xmlns:a16="http://schemas.microsoft.com/office/drawing/2014/main" id="{141816D2-3CF6-45A6-BBD8-E3D8F2008B60}"/>
              </a:ext>
            </a:extLst>
          </p:cNvPr>
          <p:cNvPicPr>
            <a:picLocks noChangeAspect="1"/>
          </p:cNvPicPr>
          <p:nvPr/>
        </p:nvPicPr>
        <p:blipFill rotWithShape="1">
          <a:blip r:embed="rId4"/>
          <a:srcRect t="8490" r="5607" b="-1"/>
          <a:stretch/>
        </p:blipFill>
        <p:spPr>
          <a:xfrm>
            <a:off x="7799833" y="3113485"/>
            <a:ext cx="4054298" cy="605260"/>
          </a:xfrm>
          <a:prstGeom prst="rect">
            <a:avLst/>
          </a:prstGeom>
        </p:spPr>
      </p:pic>
      <p:grpSp>
        <p:nvGrpSpPr>
          <p:cNvPr id="90" name="Gruppieren 89">
            <a:extLst>
              <a:ext uri="{FF2B5EF4-FFF2-40B4-BE49-F238E27FC236}">
                <a16:creationId xmlns:a16="http://schemas.microsoft.com/office/drawing/2014/main" id="{B5867FAB-377F-4968-9085-9BF962C57284}"/>
              </a:ext>
            </a:extLst>
          </p:cNvPr>
          <p:cNvGrpSpPr/>
          <p:nvPr/>
        </p:nvGrpSpPr>
        <p:grpSpPr>
          <a:xfrm>
            <a:off x="10630515" y="3311499"/>
            <a:ext cx="349250" cy="369332"/>
            <a:chOff x="-1469000" y="342126"/>
            <a:chExt cx="349250" cy="369332"/>
          </a:xfrm>
        </p:grpSpPr>
        <p:grpSp>
          <p:nvGrpSpPr>
            <p:cNvPr id="94" name="Gruppieren 93">
              <a:extLst>
                <a:ext uri="{FF2B5EF4-FFF2-40B4-BE49-F238E27FC236}">
                  <a16:creationId xmlns:a16="http://schemas.microsoft.com/office/drawing/2014/main" id="{480D216C-1698-4C2E-8C82-6A91575F48E0}"/>
                </a:ext>
              </a:extLst>
            </p:cNvPr>
            <p:cNvGrpSpPr/>
            <p:nvPr/>
          </p:nvGrpSpPr>
          <p:grpSpPr>
            <a:xfrm>
              <a:off x="-1469000" y="364867"/>
              <a:ext cx="349250" cy="342900"/>
              <a:chOff x="-1469000" y="364867"/>
              <a:chExt cx="349250" cy="342900"/>
            </a:xfrm>
          </p:grpSpPr>
          <p:sp>
            <p:nvSpPr>
              <p:cNvPr id="96" name="Ellipse 95">
                <a:extLst>
                  <a:ext uri="{FF2B5EF4-FFF2-40B4-BE49-F238E27FC236}">
                    <a16:creationId xmlns:a16="http://schemas.microsoft.com/office/drawing/2014/main" id="{FD28085C-6517-4678-A529-BF4AA6A28FC8}"/>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7" name="Rad 33">
                <a:extLst>
                  <a:ext uri="{FF2B5EF4-FFF2-40B4-BE49-F238E27FC236}">
                    <a16:creationId xmlns:a16="http://schemas.microsoft.com/office/drawing/2014/main" id="{80D1B7F1-D9DF-4B4E-868A-7083584C2FA1}"/>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95" name="Rechteck 94">
              <a:extLst>
                <a:ext uri="{FF2B5EF4-FFF2-40B4-BE49-F238E27FC236}">
                  <a16:creationId xmlns:a16="http://schemas.microsoft.com/office/drawing/2014/main" id="{C03C6A1E-FF06-4B77-A9B2-328F4E5D6035}"/>
                </a:ext>
              </a:extLst>
            </p:cNvPr>
            <p:cNvSpPr/>
            <p:nvPr/>
          </p:nvSpPr>
          <p:spPr>
            <a:xfrm>
              <a:off x="-1458750" y="342126"/>
              <a:ext cx="301686" cy="369332"/>
            </a:xfrm>
            <a:prstGeom prst="rect">
              <a:avLst/>
            </a:prstGeom>
          </p:spPr>
          <p:txBody>
            <a:bodyPr wrap="none">
              <a:spAutoFit/>
            </a:bodyPr>
            <a:lstStyle/>
            <a:p>
              <a:r>
                <a:rPr lang="de-DE" b="1" dirty="0">
                  <a:solidFill>
                    <a:schemeClr val="bg2"/>
                  </a:solidFill>
                </a:rPr>
                <a:t>2</a:t>
              </a:r>
              <a:endParaRPr lang="de-DE" dirty="0"/>
            </a:p>
          </p:txBody>
        </p:sp>
      </p:grpSp>
      <p:pic>
        <p:nvPicPr>
          <p:cNvPr id="11" name="Grafik 10">
            <a:extLst>
              <a:ext uri="{FF2B5EF4-FFF2-40B4-BE49-F238E27FC236}">
                <a16:creationId xmlns:a16="http://schemas.microsoft.com/office/drawing/2014/main" id="{4152407E-77E8-4F0B-AA51-6F060856D822}"/>
              </a:ext>
            </a:extLst>
          </p:cNvPr>
          <p:cNvPicPr>
            <a:picLocks noChangeAspect="1"/>
          </p:cNvPicPr>
          <p:nvPr/>
        </p:nvPicPr>
        <p:blipFill>
          <a:blip r:embed="rId5"/>
          <a:stretch>
            <a:fillRect/>
          </a:stretch>
        </p:blipFill>
        <p:spPr>
          <a:xfrm>
            <a:off x="7789179" y="3718745"/>
            <a:ext cx="3302494" cy="2546911"/>
          </a:xfrm>
          <a:prstGeom prst="rect">
            <a:avLst/>
          </a:prstGeom>
        </p:spPr>
      </p:pic>
      <p:grpSp>
        <p:nvGrpSpPr>
          <p:cNvPr id="98" name="Gruppieren 97">
            <a:extLst>
              <a:ext uri="{FF2B5EF4-FFF2-40B4-BE49-F238E27FC236}">
                <a16:creationId xmlns:a16="http://schemas.microsoft.com/office/drawing/2014/main" id="{5AB10C36-5EE1-455B-B3A4-F4E41A73CDC5}"/>
              </a:ext>
            </a:extLst>
          </p:cNvPr>
          <p:cNvGrpSpPr/>
          <p:nvPr/>
        </p:nvGrpSpPr>
        <p:grpSpPr>
          <a:xfrm>
            <a:off x="10616790" y="4332335"/>
            <a:ext cx="349250" cy="369332"/>
            <a:chOff x="-1469000" y="342126"/>
            <a:chExt cx="349250" cy="369332"/>
          </a:xfrm>
        </p:grpSpPr>
        <p:grpSp>
          <p:nvGrpSpPr>
            <p:cNvPr id="99" name="Gruppieren 98">
              <a:extLst>
                <a:ext uri="{FF2B5EF4-FFF2-40B4-BE49-F238E27FC236}">
                  <a16:creationId xmlns:a16="http://schemas.microsoft.com/office/drawing/2014/main" id="{9E9AFEDA-8BBA-478A-A289-2A92DCFCDFAA}"/>
                </a:ext>
              </a:extLst>
            </p:cNvPr>
            <p:cNvGrpSpPr/>
            <p:nvPr/>
          </p:nvGrpSpPr>
          <p:grpSpPr>
            <a:xfrm>
              <a:off x="-1469000" y="364867"/>
              <a:ext cx="349250" cy="342900"/>
              <a:chOff x="-1469000" y="364867"/>
              <a:chExt cx="349250" cy="342900"/>
            </a:xfrm>
          </p:grpSpPr>
          <p:sp>
            <p:nvSpPr>
              <p:cNvPr id="101" name="Ellipse 100">
                <a:extLst>
                  <a:ext uri="{FF2B5EF4-FFF2-40B4-BE49-F238E27FC236}">
                    <a16:creationId xmlns:a16="http://schemas.microsoft.com/office/drawing/2014/main" id="{0506C7B0-19D9-436A-B31E-DF62EE05C7B0}"/>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2" name="Rad 33">
                <a:extLst>
                  <a:ext uri="{FF2B5EF4-FFF2-40B4-BE49-F238E27FC236}">
                    <a16:creationId xmlns:a16="http://schemas.microsoft.com/office/drawing/2014/main" id="{DF6397E1-976F-434F-B574-3FD857400E37}"/>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100" name="Rechteck 99">
              <a:extLst>
                <a:ext uri="{FF2B5EF4-FFF2-40B4-BE49-F238E27FC236}">
                  <a16:creationId xmlns:a16="http://schemas.microsoft.com/office/drawing/2014/main" id="{006671BE-109D-43ED-9E59-F807736E6471}"/>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4</a:t>
              </a:r>
              <a:endParaRPr lang="de-DE" dirty="0"/>
            </a:p>
          </p:txBody>
        </p:sp>
      </p:grpSp>
      <p:grpSp>
        <p:nvGrpSpPr>
          <p:cNvPr id="103" name="Gruppieren 102">
            <a:extLst>
              <a:ext uri="{FF2B5EF4-FFF2-40B4-BE49-F238E27FC236}">
                <a16:creationId xmlns:a16="http://schemas.microsoft.com/office/drawing/2014/main" id="{ED979818-E143-4682-B059-FCF8242B32F2}"/>
              </a:ext>
            </a:extLst>
          </p:cNvPr>
          <p:cNvGrpSpPr/>
          <p:nvPr/>
        </p:nvGrpSpPr>
        <p:grpSpPr>
          <a:xfrm>
            <a:off x="10616790" y="3989435"/>
            <a:ext cx="349250" cy="369332"/>
            <a:chOff x="-1469000" y="342126"/>
            <a:chExt cx="349250" cy="369332"/>
          </a:xfrm>
        </p:grpSpPr>
        <p:grpSp>
          <p:nvGrpSpPr>
            <p:cNvPr id="104" name="Gruppieren 103">
              <a:extLst>
                <a:ext uri="{FF2B5EF4-FFF2-40B4-BE49-F238E27FC236}">
                  <a16:creationId xmlns:a16="http://schemas.microsoft.com/office/drawing/2014/main" id="{C177898C-8288-4C85-B355-8F2ACDD78AC4}"/>
                </a:ext>
              </a:extLst>
            </p:cNvPr>
            <p:cNvGrpSpPr/>
            <p:nvPr/>
          </p:nvGrpSpPr>
          <p:grpSpPr>
            <a:xfrm>
              <a:off x="-1469000" y="364867"/>
              <a:ext cx="349250" cy="342900"/>
              <a:chOff x="-1469000" y="364867"/>
              <a:chExt cx="349250" cy="342900"/>
            </a:xfrm>
          </p:grpSpPr>
          <p:sp>
            <p:nvSpPr>
              <p:cNvPr id="106" name="Ellipse 105">
                <a:extLst>
                  <a:ext uri="{FF2B5EF4-FFF2-40B4-BE49-F238E27FC236}">
                    <a16:creationId xmlns:a16="http://schemas.microsoft.com/office/drawing/2014/main" id="{4D87A211-F4E7-4440-A5E7-E86BCC4568A9}"/>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7" name="Rad 33">
                <a:extLst>
                  <a:ext uri="{FF2B5EF4-FFF2-40B4-BE49-F238E27FC236}">
                    <a16:creationId xmlns:a16="http://schemas.microsoft.com/office/drawing/2014/main" id="{A6DAE84F-8C90-4C46-8051-A940F8EBD4EF}"/>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105" name="Rechteck 104">
              <a:extLst>
                <a:ext uri="{FF2B5EF4-FFF2-40B4-BE49-F238E27FC236}">
                  <a16:creationId xmlns:a16="http://schemas.microsoft.com/office/drawing/2014/main" id="{1BBDC04C-EB89-4007-9A64-C27D6D4F0B22}"/>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3</a:t>
              </a:r>
              <a:endParaRPr lang="de-DE" dirty="0"/>
            </a:p>
          </p:txBody>
        </p:sp>
      </p:grpSp>
    </p:spTree>
    <p:extLst>
      <p:ext uri="{BB962C8B-B14F-4D97-AF65-F5344CB8AC3E}">
        <p14:creationId xmlns:p14="http://schemas.microsoft.com/office/powerpoint/2010/main" val="272095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Herausforderung: Feature Namen (</a:t>
            </a:r>
            <a:r>
              <a:rPr lang="de-DE" dirty="0" err="1"/>
              <a:t>pandas</a:t>
            </a:r>
            <a:r>
              <a:rPr lang="de-DE" dirty="0"/>
              <a:t>)</a:t>
            </a:r>
            <a:br>
              <a:rPr lang="de-DE" dirty="0"/>
            </a:br>
            <a:r>
              <a:rPr lang="de-DE" dirty="0"/>
              <a:t>beim Transformieren (in </a:t>
            </a:r>
            <a:r>
              <a:rPr lang="de-DE" dirty="0" err="1"/>
              <a:t>Scikit</a:t>
            </a:r>
            <a:r>
              <a:rPr lang="de-DE" dirty="0"/>
              <a:t> Pipelines) erhalten</a:t>
            </a:r>
          </a:p>
        </p:txBody>
      </p:sp>
      <p:sp>
        <p:nvSpPr>
          <p:cNvPr id="3" name="Inhaltsplatzhalter 2"/>
          <p:cNvSpPr>
            <a:spLocks noGrp="1"/>
          </p:cNvSpPr>
          <p:nvPr>
            <p:ph sz="quarter" idx="15"/>
          </p:nvPr>
        </p:nvSpPr>
        <p:spPr>
          <a:xfrm>
            <a:off x="404493" y="1260978"/>
            <a:ext cx="4137238" cy="4863523"/>
          </a:xfrm>
        </p:spPr>
        <p:txBody>
          <a:bodyPr/>
          <a:lstStyle/>
          <a:p>
            <a:pPr marL="342900" indent="-342900">
              <a:buFont typeface="+mj-lt"/>
              <a:buAutoNum type="arabicPeriod" startAt="7"/>
            </a:pPr>
            <a:r>
              <a:rPr lang="de-DE" sz="1600" b="1" dirty="0">
                <a:solidFill>
                  <a:schemeClr val="accent2">
                    <a:lumMod val="75000"/>
                  </a:schemeClr>
                </a:solidFill>
              </a:rPr>
              <a:t>Transformation der Daten über Pipelines und Transformer </a:t>
            </a:r>
            <a:r>
              <a:rPr lang="de-DE" sz="1600" dirty="0">
                <a:solidFill>
                  <a:schemeClr val="accent2">
                    <a:lumMod val="75000"/>
                  </a:schemeClr>
                </a:solidFill>
              </a:rPr>
              <a:t>(</a:t>
            </a:r>
            <a:r>
              <a:rPr lang="de-DE" sz="1600" dirty="0" err="1">
                <a:solidFill>
                  <a:schemeClr val="accent2">
                    <a:lumMod val="75000"/>
                  </a:schemeClr>
                </a:solidFill>
              </a:rPr>
              <a:t>Scikit</a:t>
            </a:r>
            <a:r>
              <a:rPr lang="de-DE" sz="1600" dirty="0">
                <a:solidFill>
                  <a:schemeClr val="accent2">
                    <a:lumMod val="75000"/>
                  </a:schemeClr>
                </a:solidFill>
              </a:rPr>
              <a:t> </a:t>
            </a:r>
            <a:r>
              <a:rPr lang="de-DE" sz="1600" dirty="0" err="1">
                <a:solidFill>
                  <a:schemeClr val="accent2">
                    <a:lumMod val="75000"/>
                  </a:schemeClr>
                </a:solidFill>
              </a:rPr>
              <a:t>Learn</a:t>
            </a:r>
            <a:r>
              <a:rPr lang="de-DE" sz="1600" dirty="0">
                <a:solidFill>
                  <a:schemeClr val="accent2">
                    <a:lumMod val="75000"/>
                  </a:schemeClr>
                </a:solidFill>
              </a:rPr>
              <a:t>)</a:t>
            </a:r>
          </a:p>
          <a:p>
            <a:pPr marL="0" indent="0">
              <a:buNone/>
            </a:pPr>
            <a:r>
              <a:rPr lang="de-DE" sz="1400" dirty="0"/>
              <a:t>Für das das </a:t>
            </a:r>
            <a:r>
              <a:rPr lang="de-DE" sz="1400" dirty="0" err="1"/>
              <a:t>Preprocessing</a:t>
            </a:r>
            <a:r>
              <a:rPr lang="de-DE" sz="1400" dirty="0"/>
              <a:t> der Daten (Standardisieren, Missing Values, OH-Encoding) stellt </a:t>
            </a:r>
            <a:r>
              <a:rPr lang="de-DE" sz="1400" dirty="0" err="1"/>
              <a:t>scikit-Learn</a:t>
            </a:r>
            <a:r>
              <a:rPr lang="de-DE" sz="1400" dirty="0"/>
              <a:t> Standard</a:t>
            </a:r>
            <a:br>
              <a:rPr lang="de-DE" sz="1400" dirty="0"/>
            </a:br>
            <a:r>
              <a:rPr lang="de-DE" sz="1400" dirty="0"/>
              <a:t>Transformer Klassen zur Verfügung, die in Pipelines eingesetzt werden können. </a:t>
            </a:r>
          </a:p>
          <a:p>
            <a:pPr marL="0" indent="0">
              <a:buNone/>
            </a:pPr>
            <a:r>
              <a:rPr lang="de-DE" sz="1400" dirty="0"/>
              <a:t>Für unsere spezifische Aufgabenstellung musste eine Lösung für die zwei folgenden Herausforderungen gefunden werden: </a:t>
            </a:r>
          </a:p>
          <a:p>
            <a:pPr marL="166688" lvl="3" indent="0">
              <a:buNone/>
            </a:pPr>
            <a:r>
              <a:rPr lang="de-DE" sz="1400" b="1" dirty="0">
                <a:solidFill>
                  <a:srgbClr val="FF0000"/>
                </a:solidFill>
              </a:rPr>
              <a:t>Problem #1</a:t>
            </a:r>
            <a:r>
              <a:rPr lang="de-DE" sz="1400" dirty="0"/>
              <a:t>: Im </a:t>
            </a:r>
            <a:r>
              <a:rPr lang="de-DE" sz="1400" dirty="0" err="1"/>
              <a:t>Scikit</a:t>
            </a:r>
            <a:r>
              <a:rPr lang="de-DE" sz="1400" dirty="0"/>
              <a:t> </a:t>
            </a:r>
            <a:r>
              <a:rPr lang="de-DE" sz="1400" dirty="0" err="1"/>
              <a:t>Learn</a:t>
            </a:r>
            <a:r>
              <a:rPr lang="de-DE" sz="1400" dirty="0"/>
              <a:t> Standard transformiert Pandas Dataframes in </a:t>
            </a:r>
            <a:r>
              <a:rPr lang="de-DE" sz="1400" dirty="0" err="1"/>
              <a:t>Numpy</a:t>
            </a:r>
            <a:r>
              <a:rPr lang="de-DE" sz="1400" dirty="0"/>
              <a:t> bzw. </a:t>
            </a:r>
            <a:r>
              <a:rPr lang="de-DE" sz="1400" dirty="0" err="1"/>
              <a:t>Sparse</a:t>
            </a:r>
            <a:r>
              <a:rPr lang="de-DE" sz="1400" dirty="0"/>
              <a:t> Matrix Format dabei gehen die </a:t>
            </a:r>
            <a:r>
              <a:rPr lang="de-DE" sz="1400" b="1" dirty="0"/>
              <a:t>Feature-Namen verloren,</a:t>
            </a:r>
            <a:br>
              <a:rPr lang="de-DE" sz="1400" b="1" dirty="0"/>
            </a:br>
            <a:r>
              <a:rPr lang="de-DE" sz="1400" b="1" dirty="0"/>
              <a:t>die wir aber erhalten müssen (</a:t>
            </a:r>
            <a:r>
              <a:rPr lang="de-DE" sz="1400" b="1" dirty="0" err="1"/>
              <a:t>Explainability</a:t>
            </a:r>
            <a:r>
              <a:rPr lang="de-DE" sz="1400" b="1" dirty="0"/>
              <a:t>!!!) </a:t>
            </a:r>
          </a:p>
          <a:p>
            <a:pPr marL="166688" lvl="3" indent="0">
              <a:buNone/>
            </a:pPr>
            <a:r>
              <a:rPr lang="de-DE" sz="1400" b="1" dirty="0">
                <a:solidFill>
                  <a:srgbClr val="FF0000"/>
                </a:solidFill>
              </a:rPr>
              <a:t>Problem #2:</a:t>
            </a:r>
            <a:r>
              <a:rPr lang="de-DE" sz="1400" dirty="0"/>
              <a:t> Der </a:t>
            </a:r>
            <a:r>
              <a:rPr lang="de-DE" sz="1400" dirty="0" err="1"/>
              <a:t>ScikitLearn</a:t>
            </a:r>
            <a:r>
              <a:rPr lang="de-DE" sz="1400" dirty="0"/>
              <a:t> Standard OH-Encoder kann </a:t>
            </a:r>
            <a:r>
              <a:rPr lang="de-DE" sz="1400" dirty="0" err="1"/>
              <a:t>long</a:t>
            </a:r>
            <a:r>
              <a:rPr lang="de-DE" sz="1400" dirty="0"/>
              <a:t> </a:t>
            </a:r>
            <a:r>
              <a:rPr lang="de-DE" sz="1400" dirty="0" err="1"/>
              <a:t>tail</a:t>
            </a:r>
            <a:r>
              <a:rPr lang="de-DE" sz="1400" dirty="0"/>
              <a:t> verteilte Merkmale nicht automatisch erkennen u. aggregieren, dadurch „explodiert“ die Feature Anzahl beim vektorisieren</a:t>
            </a:r>
            <a:br>
              <a:rPr lang="de-DE" sz="1400" dirty="0"/>
            </a:br>
            <a:r>
              <a:rPr lang="de-DE" sz="1400" i="1" dirty="0">
                <a:solidFill>
                  <a:schemeClr val="bg2">
                    <a:lumMod val="75000"/>
                  </a:schemeClr>
                </a:solidFill>
              </a:rPr>
              <a:t>Beispiel: Attribut MODELL im Datenset hat …</a:t>
            </a:r>
            <a:br>
              <a:rPr lang="de-DE" sz="1400" i="1" dirty="0">
                <a:solidFill>
                  <a:schemeClr val="bg2">
                    <a:lumMod val="75000"/>
                  </a:schemeClr>
                </a:solidFill>
              </a:rPr>
            </a:br>
            <a:r>
              <a:rPr lang="de-DE" sz="1400" i="1" dirty="0">
                <a:solidFill>
                  <a:schemeClr val="bg2">
                    <a:lumMod val="75000"/>
                  </a:schemeClr>
                </a:solidFill>
              </a:rPr>
              <a:t>=&gt; 14.927 Ausprägungen mit Häufigkeit unter 1%</a:t>
            </a:r>
            <a:br>
              <a:rPr lang="de-DE" sz="1400" i="1" dirty="0">
                <a:solidFill>
                  <a:schemeClr val="bg2">
                    <a:lumMod val="75000"/>
                  </a:schemeClr>
                </a:solidFill>
              </a:rPr>
            </a:br>
            <a:r>
              <a:rPr lang="de-DE" sz="1400" i="1" dirty="0">
                <a:solidFill>
                  <a:schemeClr val="bg2">
                    <a:lumMod val="75000"/>
                  </a:schemeClr>
                </a:solidFill>
              </a:rPr>
              <a:t>=&gt; 11 Ausprägungen mit Frequenz über 1%</a:t>
            </a:r>
            <a:br>
              <a:rPr lang="de-DE" sz="1400" b="1" i="1" dirty="0">
                <a:solidFill>
                  <a:srgbClr val="3D6A3C"/>
                </a:solidFill>
              </a:rPr>
            </a:br>
            <a:endParaRPr lang="de-DE" sz="1600" b="1" i="1" dirty="0">
              <a:solidFill>
                <a:srgbClr val="3D6A3C"/>
              </a:solidFill>
            </a:endParaRPr>
          </a:p>
          <a:p>
            <a:pPr marL="0" indent="0">
              <a:buNone/>
            </a:pPr>
            <a:endParaRPr lang="de-DE" b="1" dirty="0"/>
          </a:p>
          <a:p>
            <a:pPr marL="342900" indent="-342900">
              <a:buFont typeface="+mj-lt"/>
              <a:buAutoNum type="arabicPeriod"/>
            </a:pPr>
            <a:endParaRPr lang="de-DE" b="1" dirty="0"/>
          </a:p>
        </p:txBody>
      </p:sp>
      <p:pic>
        <p:nvPicPr>
          <p:cNvPr id="4" name="Grafik 3"/>
          <p:cNvPicPr>
            <a:picLocks noChangeAspect="1"/>
          </p:cNvPicPr>
          <p:nvPr/>
        </p:nvPicPr>
        <p:blipFill rotWithShape="1">
          <a:blip r:embed="rId3"/>
          <a:srcRect l="-257" t="-416" r="14569" b="4291"/>
          <a:stretch/>
        </p:blipFill>
        <p:spPr>
          <a:xfrm>
            <a:off x="4708995" y="1260978"/>
            <a:ext cx="4389285" cy="4774182"/>
          </a:xfrm>
          <a:prstGeom prst="rect">
            <a:avLst/>
          </a:prstGeom>
        </p:spPr>
      </p:pic>
      <p:pic>
        <p:nvPicPr>
          <p:cNvPr id="5" name="Grafik 4"/>
          <p:cNvPicPr>
            <a:picLocks noChangeAspect="1"/>
          </p:cNvPicPr>
          <p:nvPr/>
        </p:nvPicPr>
        <p:blipFill rotWithShape="1">
          <a:blip r:embed="rId4"/>
          <a:srcRect l="3922"/>
          <a:stretch/>
        </p:blipFill>
        <p:spPr>
          <a:xfrm>
            <a:off x="8427244" y="382848"/>
            <a:ext cx="2683934" cy="1583719"/>
          </a:xfrm>
          <a:prstGeom prst="rect">
            <a:avLst/>
          </a:prstGeom>
          <a:ln w="28575">
            <a:solidFill>
              <a:schemeClr val="bg1"/>
            </a:solidFill>
          </a:ln>
        </p:spPr>
      </p:pic>
      <p:sp>
        <p:nvSpPr>
          <p:cNvPr id="8" name="Rechteck 7">
            <a:extLst>
              <a:ext uri="{FF2B5EF4-FFF2-40B4-BE49-F238E27FC236}">
                <a16:creationId xmlns:a16="http://schemas.microsoft.com/office/drawing/2014/main" id="{6C8D3A56-DE20-4EA7-9603-8AE067E1A91E}"/>
              </a:ext>
            </a:extLst>
          </p:cNvPr>
          <p:cNvSpPr/>
          <p:nvPr/>
        </p:nvSpPr>
        <p:spPr>
          <a:xfrm>
            <a:off x="320040" y="1737360"/>
            <a:ext cx="4306145" cy="42977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Pfeil: nach rechts 8">
            <a:extLst>
              <a:ext uri="{FF2B5EF4-FFF2-40B4-BE49-F238E27FC236}">
                <a16:creationId xmlns:a16="http://schemas.microsoft.com/office/drawing/2014/main" id="{A181865D-264A-40CC-956B-4D6986B1608A}"/>
              </a:ext>
            </a:extLst>
          </p:cNvPr>
          <p:cNvSpPr/>
          <p:nvPr/>
        </p:nvSpPr>
        <p:spPr>
          <a:xfrm rot="10800000">
            <a:off x="8472173" y="2926685"/>
            <a:ext cx="667512" cy="40923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 name="Rechteck 9">
            <a:extLst>
              <a:ext uri="{FF2B5EF4-FFF2-40B4-BE49-F238E27FC236}">
                <a16:creationId xmlns:a16="http://schemas.microsoft.com/office/drawing/2014/main" id="{8C9E4C0F-2D17-429F-A583-F771F47F87D0}"/>
              </a:ext>
            </a:extLst>
          </p:cNvPr>
          <p:cNvSpPr/>
          <p:nvPr/>
        </p:nvSpPr>
        <p:spPr>
          <a:xfrm>
            <a:off x="9139684" y="2008776"/>
            <a:ext cx="2985259" cy="4431983"/>
          </a:xfrm>
          <a:prstGeom prst="rect">
            <a:avLst/>
          </a:prstGeom>
        </p:spPr>
        <p:txBody>
          <a:bodyPr wrap="square">
            <a:spAutoFit/>
          </a:bodyPr>
          <a:lstStyle/>
          <a:p>
            <a:r>
              <a:rPr lang="de-DE" dirty="0"/>
              <a:t>Custom Transformer</a:t>
            </a:r>
            <a:br>
              <a:rPr lang="de-DE" dirty="0"/>
            </a:br>
            <a:r>
              <a:rPr lang="de-DE" dirty="0"/>
              <a:t>für kategorielle Variablen</a:t>
            </a:r>
            <a:br>
              <a:rPr lang="de-DE" dirty="0"/>
            </a:br>
            <a:r>
              <a:rPr lang="de-DE" sz="1200" dirty="0"/>
              <a:t>auf Basis Class </a:t>
            </a:r>
            <a:r>
              <a:rPr lang="de-DE" sz="1200" dirty="0" err="1"/>
              <a:t>TransformerMixin</a:t>
            </a:r>
            <a:br>
              <a:rPr lang="de-DE" sz="1200" dirty="0"/>
            </a:br>
            <a:endParaRPr lang="de-DE" sz="1200" dirty="0"/>
          </a:p>
          <a:p>
            <a:pPr marL="182563" indent="-182563">
              <a:buFont typeface="Arial" panose="020B0604020202020204" pitchFamily="34" charset="0"/>
              <a:buChar char="•"/>
            </a:pPr>
            <a:r>
              <a:rPr lang="de-DE" sz="1200" dirty="0"/>
              <a:t>Erlaubt </a:t>
            </a:r>
            <a:r>
              <a:rPr lang="de-DE" sz="1200" dirty="0" err="1"/>
              <a:t>treshold</a:t>
            </a:r>
            <a:r>
              <a:rPr lang="de-DE" sz="1200" dirty="0"/>
              <a:t> für Minimum</a:t>
            </a:r>
            <a:br>
              <a:rPr lang="de-DE" sz="1200" dirty="0"/>
            </a:br>
            <a:r>
              <a:rPr lang="de-DE" sz="1200" dirty="0"/>
              <a:t>Häufigkeit Merkmalsausprägung</a:t>
            </a:r>
            <a:br>
              <a:rPr lang="de-DE" sz="1200" dirty="0"/>
            </a:br>
            <a:r>
              <a:rPr lang="de-DE" sz="1200" dirty="0"/>
              <a:t>u. aggregiert Merkmalsausprägungen, </a:t>
            </a:r>
            <a:br>
              <a:rPr lang="de-DE" sz="1200" dirty="0"/>
            </a:br>
            <a:r>
              <a:rPr lang="de-DE" sz="1200" dirty="0"/>
              <a:t>zu OTHER, die weniger oft vorkommen</a:t>
            </a:r>
            <a:br>
              <a:rPr lang="de-DE" sz="1200" dirty="0"/>
            </a:br>
            <a:endParaRPr lang="de-DE" sz="1200" dirty="0"/>
          </a:p>
          <a:p>
            <a:pPr marL="182563" indent="-182563">
              <a:buFont typeface="Arial" panose="020B0604020202020204" pitchFamily="34" charset="0"/>
              <a:buChar char="•"/>
            </a:pPr>
            <a:r>
              <a:rPr lang="de-DE" sz="1200" dirty="0"/>
              <a:t>Erstellt temporären Dataframe mit</a:t>
            </a:r>
            <a:br>
              <a:rPr lang="de-DE" sz="1200" dirty="0"/>
            </a:br>
            <a:r>
              <a:rPr lang="de-DE" sz="1200" dirty="0"/>
              <a:t>Pandas-Methode </a:t>
            </a:r>
            <a:r>
              <a:rPr lang="de-DE" sz="1000" dirty="0" err="1">
                <a:latin typeface="Courier New" panose="02070309020205020404" pitchFamily="49" charset="0"/>
                <a:cs typeface="Courier New" panose="02070309020205020404" pitchFamily="49" charset="0"/>
              </a:rPr>
              <a:t>X.to_dict</a:t>
            </a:r>
            <a:r>
              <a:rPr lang="de-DE" sz="1000" dirty="0">
                <a:latin typeface="Courier New" panose="02070309020205020404" pitchFamily="49" charset="0"/>
                <a:cs typeface="Courier New" panose="02070309020205020404" pitchFamily="49" charset="0"/>
              </a:rPr>
              <a:t>(„</a:t>
            </a:r>
            <a:r>
              <a:rPr lang="de-DE" sz="1000" dirty="0" err="1">
                <a:latin typeface="Courier New" panose="02070309020205020404" pitchFamily="49" charset="0"/>
                <a:cs typeface="Courier New" panose="02070309020205020404" pitchFamily="49" charset="0"/>
              </a:rPr>
              <a:t>records</a:t>
            </a:r>
            <a:r>
              <a:rPr lang="de-DE" sz="1000" dirty="0">
                <a:latin typeface="Courier New" panose="02070309020205020404" pitchFamily="49" charset="0"/>
                <a:cs typeface="Courier New" panose="02070309020205020404" pitchFamily="49" charset="0"/>
              </a:rPr>
              <a:t>“)</a:t>
            </a:r>
            <a:br>
              <a:rPr lang="de-DE" sz="1000" dirty="0">
                <a:latin typeface="Courier New" panose="02070309020205020404" pitchFamily="49" charset="0"/>
                <a:cs typeface="Courier New" panose="02070309020205020404" pitchFamily="49" charset="0"/>
              </a:rPr>
            </a:br>
            <a:r>
              <a:rPr lang="de-DE" sz="1200" dirty="0"/>
              <a:t>und </a:t>
            </a:r>
            <a:r>
              <a:rPr lang="de-DE" sz="1200" dirty="0" err="1"/>
              <a:t>Dict-Vectorizer</a:t>
            </a:r>
            <a:r>
              <a:rPr lang="de-DE" sz="1200" dirty="0"/>
              <a:t> für alle Werte in</a:t>
            </a:r>
            <a:br>
              <a:rPr lang="de-DE" sz="1200" dirty="0"/>
            </a:br>
            <a:r>
              <a:rPr lang="de-DE" sz="1200" dirty="0"/>
              <a:t>der Eingangsmatrix X</a:t>
            </a:r>
            <a:br>
              <a:rPr lang="de-DE" sz="1200" dirty="0"/>
            </a:br>
            <a:endParaRPr lang="de-DE" sz="1200" dirty="0"/>
          </a:p>
          <a:p>
            <a:pPr marL="182563" indent="-182563">
              <a:buFont typeface="Arial" panose="020B0604020202020204" pitchFamily="34" charset="0"/>
              <a:buChar char="•"/>
            </a:pPr>
            <a:r>
              <a:rPr lang="de-DE" sz="1200" dirty="0"/>
              <a:t>Liest die Spaltenköpfe der Eingangs</a:t>
            </a:r>
            <a:br>
              <a:rPr lang="de-DE" sz="1200" dirty="0"/>
            </a:br>
            <a:r>
              <a:rPr lang="de-DE" sz="1200" dirty="0"/>
              <a:t>-matrix aus (Feature Bezeichner)</a:t>
            </a:r>
            <a:br>
              <a:rPr lang="de-DE" sz="1200" b="1" dirty="0"/>
            </a:br>
            <a:endParaRPr lang="de-DE" sz="1200" b="1" dirty="0"/>
          </a:p>
          <a:p>
            <a:pPr marL="182563" indent="-182563">
              <a:buFont typeface="Arial" panose="020B0604020202020204" pitchFamily="34" charset="0"/>
              <a:buChar char="•"/>
            </a:pPr>
            <a:r>
              <a:rPr lang="de-DE" sz="1200" b="1" dirty="0">
                <a:solidFill>
                  <a:schemeClr val="accent1"/>
                </a:solidFill>
              </a:rPr>
              <a:t>Gibt neuen Dataframe (</a:t>
            </a:r>
            <a:r>
              <a:rPr lang="de-DE" sz="1200" b="1" dirty="0" err="1">
                <a:solidFill>
                  <a:schemeClr val="accent1"/>
                </a:solidFill>
              </a:rPr>
              <a:t>Xdum</a:t>
            </a:r>
            <a:r>
              <a:rPr lang="de-DE" sz="1200" b="1" dirty="0">
                <a:solidFill>
                  <a:schemeClr val="accent1"/>
                </a:solidFill>
              </a:rPr>
              <a:t>) zurück,</a:t>
            </a:r>
            <a:br>
              <a:rPr lang="de-DE" sz="1200" b="1" dirty="0">
                <a:solidFill>
                  <a:schemeClr val="accent1"/>
                </a:solidFill>
              </a:rPr>
            </a:br>
            <a:r>
              <a:rPr lang="de-DE" sz="1200" b="1" dirty="0">
                <a:solidFill>
                  <a:schemeClr val="accent1"/>
                </a:solidFill>
              </a:rPr>
              <a:t>der die transformierten </a:t>
            </a:r>
            <a:r>
              <a:rPr lang="de-DE" sz="1200" b="1" dirty="0" err="1">
                <a:solidFill>
                  <a:schemeClr val="accent1"/>
                </a:solidFill>
              </a:rPr>
              <a:t>Featurespalten</a:t>
            </a:r>
            <a:r>
              <a:rPr lang="de-DE" sz="1200" b="1" dirty="0">
                <a:solidFill>
                  <a:schemeClr val="accent1"/>
                </a:solidFill>
              </a:rPr>
              <a:t> UND deren Bezeichner enthält.</a:t>
            </a:r>
          </a:p>
          <a:p>
            <a:pPr marL="182563" indent="-182563">
              <a:buFont typeface="Arial" panose="020B0604020202020204" pitchFamily="34" charset="0"/>
              <a:buChar char="•"/>
            </a:pPr>
            <a:endParaRPr lang="de-DE" sz="1200" b="1" dirty="0"/>
          </a:p>
          <a:p>
            <a:pPr marL="182563" indent="-182563">
              <a:buFont typeface="Arial" panose="020B0604020202020204" pitchFamily="34" charset="0"/>
              <a:buChar char="•"/>
            </a:pPr>
            <a:endParaRPr lang="de-DE" dirty="0"/>
          </a:p>
        </p:txBody>
      </p:sp>
      <p:sp>
        <p:nvSpPr>
          <p:cNvPr id="12" name="Pfeil: nach rechts 11">
            <a:extLst>
              <a:ext uri="{FF2B5EF4-FFF2-40B4-BE49-F238E27FC236}">
                <a16:creationId xmlns:a16="http://schemas.microsoft.com/office/drawing/2014/main" id="{CBA29F68-E4D7-486F-A503-4F6ED058840D}"/>
              </a:ext>
            </a:extLst>
          </p:cNvPr>
          <p:cNvSpPr/>
          <p:nvPr/>
        </p:nvSpPr>
        <p:spPr>
          <a:xfrm rot="10800000">
            <a:off x="8427244" y="4638718"/>
            <a:ext cx="667512" cy="40923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1" name="Rechteck 10">
            <a:extLst>
              <a:ext uri="{FF2B5EF4-FFF2-40B4-BE49-F238E27FC236}">
                <a16:creationId xmlns:a16="http://schemas.microsoft.com/office/drawing/2014/main" id="{E54D103F-D0CB-4046-88E1-D3093A900830}"/>
              </a:ext>
            </a:extLst>
          </p:cNvPr>
          <p:cNvSpPr/>
          <p:nvPr/>
        </p:nvSpPr>
        <p:spPr>
          <a:xfrm>
            <a:off x="5880130" y="5809579"/>
            <a:ext cx="3315523" cy="276999"/>
          </a:xfrm>
          <a:prstGeom prst="rect">
            <a:avLst/>
          </a:prstGeom>
        </p:spPr>
        <p:txBody>
          <a:bodyPr wrap="none">
            <a:spAutoFit/>
          </a:bodyPr>
          <a:lstStyle/>
          <a:p>
            <a:r>
              <a:rPr lang="de-DE" sz="1200" b="1" dirty="0">
                <a:solidFill>
                  <a:schemeClr val="bg1"/>
                </a:solidFill>
              </a:rPr>
              <a:t>modifizierter code auf Basis von ©  </a:t>
            </a:r>
            <a:r>
              <a:rPr lang="de-DE" sz="1200" b="1" dirty="0" err="1">
                <a:solidFill>
                  <a:schemeClr val="bg1"/>
                </a:solidFill>
              </a:rPr>
              <a:t>Petrou</a:t>
            </a:r>
            <a:r>
              <a:rPr lang="de-DE" sz="1200" b="1" dirty="0">
                <a:solidFill>
                  <a:schemeClr val="bg1"/>
                </a:solidFill>
              </a:rPr>
              <a:t>, 2018 </a:t>
            </a:r>
          </a:p>
        </p:txBody>
      </p:sp>
      <p:sp>
        <p:nvSpPr>
          <p:cNvPr id="6" name="Rechteck 5">
            <a:extLst>
              <a:ext uri="{FF2B5EF4-FFF2-40B4-BE49-F238E27FC236}">
                <a16:creationId xmlns:a16="http://schemas.microsoft.com/office/drawing/2014/main" id="{6F8B0D75-B4A7-4CD8-AE7C-E010EC1FC123}"/>
              </a:ext>
            </a:extLst>
          </p:cNvPr>
          <p:cNvSpPr/>
          <p:nvPr/>
        </p:nvSpPr>
        <p:spPr>
          <a:xfrm>
            <a:off x="8832746" y="974802"/>
            <a:ext cx="2121766" cy="2291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de-DE" dirty="0">
              <a:solidFill>
                <a:schemeClr val="tx1"/>
              </a:solidFill>
            </a:endParaRPr>
          </a:p>
        </p:txBody>
      </p:sp>
    </p:spTree>
    <p:extLst>
      <p:ext uri="{BB962C8B-B14F-4D97-AF65-F5344CB8AC3E}">
        <p14:creationId xmlns:p14="http://schemas.microsoft.com/office/powerpoint/2010/main" val="179045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Herausforderung: Handling von </a:t>
            </a:r>
            <a:r>
              <a:rPr lang="de-DE" dirty="0" err="1"/>
              <a:t>kolinearitäten</a:t>
            </a:r>
            <a:endParaRPr lang="de-DE" dirty="0"/>
          </a:p>
        </p:txBody>
      </p:sp>
      <p:sp>
        <p:nvSpPr>
          <p:cNvPr id="3" name="Inhaltsplatzhalter 2"/>
          <p:cNvSpPr>
            <a:spLocks noGrp="1"/>
          </p:cNvSpPr>
          <p:nvPr>
            <p:ph sz="quarter" idx="15"/>
          </p:nvPr>
        </p:nvSpPr>
        <p:spPr>
          <a:xfrm>
            <a:off x="463549" y="838199"/>
            <a:ext cx="10433051" cy="4707467"/>
          </a:xfrm>
        </p:spPr>
        <p:txBody>
          <a:bodyPr/>
          <a:lstStyle/>
          <a:p>
            <a:pPr marL="0" indent="0">
              <a:buNone/>
            </a:pPr>
            <a:endParaRPr lang="de-DE" b="1" dirty="0"/>
          </a:p>
          <a:p>
            <a:pPr marL="342900" indent="-342900">
              <a:buFont typeface="+mj-lt"/>
              <a:buAutoNum type="arabicPeriod"/>
            </a:pPr>
            <a:endParaRPr lang="de-DE" b="1" dirty="0"/>
          </a:p>
        </p:txBody>
      </p:sp>
      <p:sp>
        <p:nvSpPr>
          <p:cNvPr id="53" name="Rechteck 52">
            <a:extLst>
              <a:ext uri="{FF2B5EF4-FFF2-40B4-BE49-F238E27FC236}">
                <a16:creationId xmlns:a16="http://schemas.microsoft.com/office/drawing/2014/main" id="{A1B999D1-18E1-4981-BD34-7E726A6C3414}"/>
              </a:ext>
            </a:extLst>
          </p:cNvPr>
          <p:cNvSpPr/>
          <p:nvPr/>
        </p:nvSpPr>
        <p:spPr>
          <a:xfrm>
            <a:off x="4384933" y="6026693"/>
            <a:ext cx="6564618"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 Korrelationsmatrix der Features in X, Korrelationen der Features zum Label y</a:t>
            </a:r>
            <a:endParaRPr lang="de-DE" sz="1100" dirty="0">
              <a:latin typeface="BMW Group Light" pitchFamily="2" charset="0"/>
              <a:cs typeface="BMW Group Light" pitchFamily="2" charset="0"/>
            </a:endParaRPr>
          </a:p>
        </p:txBody>
      </p:sp>
      <p:pic>
        <p:nvPicPr>
          <p:cNvPr id="25" name="Grafik 24"/>
          <p:cNvPicPr>
            <a:picLocks noChangeAspect="1"/>
          </p:cNvPicPr>
          <p:nvPr/>
        </p:nvPicPr>
        <p:blipFill>
          <a:blip r:embed="rId3"/>
          <a:stretch>
            <a:fillRect/>
          </a:stretch>
        </p:blipFill>
        <p:spPr>
          <a:xfrm>
            <a:off x="7370321" y="3268156"/>
            <a:ext cx="4519915" cy="2391704"/>
          </a:xfrm>
          <a:prstGeom prst="rect">
            <a:avLst/>
          </a:prstGeom>
        </p:spPr>
      </p:pic>
      <p:sp>
        <p:nvSpPr>
          <p:cNvPr id="26" name="Rechteck 25">
            <a:extLst>
              <a:ext uri="{FF2B5EF4-FFF2-40B4-BE49-F238E27FC236}">
                <a16:creationId xmlns:a16="http://schemas.microsoft.com/office/drawing/2014/main" id="{0E17BE8A-0D5B-42C0-B25A-E07A318FF949}"/>
              </a:ext>
            </a:extLst>
          </p:cNvPr>
          <p:cNvSpPr/>
          <p:nvPr/>
        </p:nvSpPr>
        <p:spPr>
          <a:xfrm>
            <a:off x="389702" y="957540"/>
            <a:ext cx="11625514" cy="1169551"/>
          </a:xfrm>
          <a:prstGeom prst="rect">
            <a:avLst/>
          </a:prstGeom>
        </p:spPr>
        <p:txBody>
          <a:bodyPr wrap="square">
            <a:spAutoFit/>
          </a:bodyPr>
          <a:lstStyle/>
          <a:p>
            <a:r>
              <a:rPr lang="de-DE" sz="1400" dirty="0"/>
              <a:t>Die verwendeten baumbasierten Algorithmen sind in ihrer Prognosefunktion unempfindlich gegen etwaige </a:t>
            </a:r>
            <a:r>
              <a:rPr lang="de-DE" sz="1400" dirty="0" err="1"/>
              <a:t>Kolinearitäten</a:t>
            </a:r>
            <a:r>
              <a:rPr lang="de-DE" sz="1400" dirty="0"/>
              <a:t> in den Feature. Soll das Modell aber hinsichtlich seiner Feature und deren Rolle in der Entscheidung interpretierbar sein, dann ist eine </a:t>
            </a:r>
            <a:r>
              <a:rPr lang="de-DE" sz="1400" b="1" dirty="0">
                <a:solidFill>
                  <a:schemeClr val="accent1"/>
                </a:solidFill>
              </a:rPr>
              <a:t>Bereinigung der Datenmatrix </a:t>
            </a:r>
            <a:r>
              <a:rPr lang="de-DE" sz="1400" dirty="0"/>
              <a:t>ratsam. Dadurch werden sich </a:t>
            </a:r>
            <a:r>
              <a:rPr lang="de-DE" sz="1400" b="1" dirty="0">
                <a:solidFill>
                  <a:schemeClr val="accent1"/>
                </a:solidFill>
              </a:rPr>
              <a:t>gegenseitig überlagernde Effekte </a:t>
            </a:r>
            <a:r>
              <a:rPr lang="de-DE" sz="1400" dirty="0"/>
              <a:t>bei der Genese der Baumstrukturen (Finden der „besten“ Split-Feature und deren Ausprägungen) ausgeräumt und eine authentischere Interpretation der wichtigen Feature ermöglicht.</a:t>
            </a:r>
          </a:p>
          <a:p>
            <a:endParaRPr lang="de-DE" sz="1400" dirty="0"/>
          </a:p>
        </p:txBody>
      </p:sp>
      <p:pic>
        <p:nvPicPr>
          <p:cNvPr id="27" name="Grafik 26">
            <a:extLst>
              <a:ext uri="{FF2B5EF4-FFF2-40B4-BE49-F238E27FC236}">
                <a16:creationId xmlns:a16="http://schemas.microsoft.com/office/drawing/2014/main" id="{BC3869E3-7079-4963-B053-D55AD8A898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187" t="30036" r="15741" b="29999"/>
          <a:stretch/>
        </p:blipFill>
        <p:spPr>
          <a:xfrm>
            <a:off x="7163344" y="2246432"/>
            <a:ext cx="539268" cy="3132668"/>
          </a:xfrm>
          <a:prstGeom prst="rect">
            <a:avLst/>
          </a:prstGeom>
        </p:spPr>
      </p:pic>
      <p:sp>
        <p:nvSpPr>
          <p:cNvPr id="28" name="Rechteck 27">
            <a:extLst>
              <a:ext uri="{FF2B5EF4-FFF2-40B4-BE49-F238E27FC236}">
                <a16:creationId xmlns:a16="http://schemas.microsoft.com/office/drawing/2014/main" id="{A67F4F1A-2504-4EA0-8E6C-32881FD55333}"/>
              </a:ext>
            </a:extLst>
          </p:cNvPr>
          <p:cNvSpPr/>
          <p:nvPr/>
        </p:nvSpPr>
        <p:spPr>
          <a:xfrm>
            <a:off x="7433348" y="2680918"/>
            <a:ext cx="349519" cy="337598"/>
          </a:xfrm>
          <a:prstGeom prst="rect">
            <a:avLst/>
          </a:prstGeom>
        </p:spPr>
        <p:txBody>
          <a:bodyPr wrap="none">
            <a:spAutoFit/>
          </a:bodyPr>
          <a:lstStyle/>
          <a:p>
            <a:r>
              <a:rPr lang="de-DE" dirty="0">
                <a:solidFill>
                  <a:schemeClr val="bg1">
                    <a:lumMod val="65000"/>
                  </a:schemeClr>
                </a:solidFill>
              </a:rPr>
              <a:t>R²</a:t>
            </a:r>
          </a:p>
        </p:txBody>
      </p:sp>
      <p:grpSp>
        <p:nvGrpSpPr>
          <p:cNvPr id="29" name="Gruppieren 28">
            <a:extLst>
              <a:ext uri="{FF2B5EF4-FFF2-40B4-BE49-F238E27FC236}">
                <a16:creationId xmlns:a16="http://schemas.microsoft.com/office/drawing/2014/main" id="{0278D3F9-0FC7-4597-84AC-48437B71C81A}"/>
              </a:ext>
            </a:extLst>
          </p:cNvPr>
          <p:cNvGrpSpPr/>
          <p:nvPr/>
        </p:nvGrpSpPr>
        <p:grpSpPr>
          <a:xfrm>
            <a:off x="3852874" y="2280298"/>
            <a:ext cx="3281293" cy="3632201"/>
            <a:chOff x="4574117" y="440266"/>
            <a:chExt cx="5619750" cy="5892801"/>
          </a:xfrm>
        </p:grpSpPr>
        <p:pic>
          <p:nvPicPr>
            <p:cNvPr id="30" name="Grafik 29">
              <a:extLst>
                <a:ext uri="{FF2B5EF4-FFF2-40B4-BE49-F238E27FC236}">
                  <a16:creationId xmlns:a16="http://schemas.microsoft.com/office/drawing/2014/main" id="{9920A5F1-35EE-43EA-B75E-C0ED19EBE0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163" r="24859" b="5186"/>
            <a:stretch/>
          </p:blipFill>
          <p:spPr>
            <a:xfrm>
              <a:off x="4574117" y="440266"/>
              <a:ext cx="5619750" cy="5892801"/>
            </a:xfrm>
            <a:prstGeom prst="rect">
              <a:avLst/>
            </a:prstGeom>
          </p:spPr>
        </p:pic>
        <p:sp>
          <p:nvSpPr>
            <p:cNvPr id="31" name="Ellipse 30">
              <a:extLst>
                <a:ext uri="{FF2B5EF4-FFF2-40B4-BE49-F238E27FC236}">
                  <a16:creationId xmlns:a16="http://schemas.microsoft.com/office/drawing/2014/main" id="{EBC57695-F472-4E8E-B505-502535E5EB31}"/>
                </a:ext>
              </a:extLst>
            </p:cNvPr>
            <p:cNvSpPr/>
            <p:nvPr/>
          </p:nvSpPr>
          <p:spPr>
            <a:xfrm>
              <a:off x="5641331" y="680622"/>
              <a:ext cx="313388" cy="339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AF1A5E5E-D877-41AE-B4F1-90BA0EE9071B}"/>
                </a:ext>
              </a:extLst>
            </p:cNvPr>
            <p:cNvSpPr/>
            <p:nvPr/>
          </p:nvSpPr>
          <p:spPr>
            <a:xfrm>
              <a:off x="7767290" y="3440607"/>
              <a:ext cx="1092625" cy="670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9E7F8C8A-DB48-4728-B323-3BA144EC15EC}"/>
                </a:ext>
              </a:extLst>
            </p:cNvPr>
            <p:cNvSpPr/>
            <p:nvPr/>
          </p:nvSpPr>
          <p:spPr>
            <a:xfrm>
              <a:off x="6098708" y="1133364"/>
              <a:ext cx="491258" cy="8793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B33E3A48-4277-431D-844E-62EF097BC18B}"/>
                </a:ext>
              </a:extLst>
            </p:cNvPr>
            <p:cNvSpPr/>
            <p:nvPr/>
          </p:nvSpPr>
          <p:spPr>
            <a:xfrm>
              <a:off x="6035654" y="5137422"/>
              <a:ext cx="802764" cy="162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B4879387-F4BF-4313-902C-09C09C4573DE}"/>
                </a:ext>
              </a:extLst>
            </p:cNvPr>
            <p:cNvSpPr/>
            <p:nvPr/>
          </p:nvSpPr>
          <p:spPr>
            <a:xfrm>
              <a:off x="6901472" y="4835594"/>
              <a:ext cx="802764" cy="162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1C243455-DAB8-484D-B3F5-DF66DA6A0AC6}"/>
                </a:ext>
              </a:extLst>
            </p:cNvPr>
            <p:cNvSpPr/>
            <p:nvPr/>
          </p:nvSpPr>
          <p:spPr>
            <a:xfrm>
              <a:off x="7132043" y="2908538"/>
              <a:ext cx="489375" cy="1315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9F537265-85BF-4C1D-BB00-DDA40DA3A5D8}"/>
                </a:ext>
              </a:extLst>
            </p:cNvPr>
            <p:cNvSpPr/>
            <p:nvPr/>
          </p:nvSpPr>
          <p:spPr>
            <a:xfrm>
              <a:off x="8384655" y="4812377"/>
              <a:ext cx="802764" cy="162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6AB4C826-6BDB-4423-841C-CE0E32DF9FC3}"/>
                </a:ext>
              </a:extLst>
            </p:cNvPr>
            <p:cNvSpPr/>
            <p:nvPr/>
          </p:nvSpPr>
          <p:spPr>
            <a:xfrm rot="18728903">
              <a:off x="6990177" y="1522121"/>
              <a:ext cx="251994" cy="1279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9BA0B97C-4F66-40A9-BD71-BDD5001AC102}"/>
                </a:ext>
              </a:extLst>
            </p:cNvPr>
            <p:cNvSpPr/>
            <p:nvPr/>
          </p:nvSpPr>
          <p:spPr>
            <a:xfrm>
              <a:off x="7934708" y="2788947"/>
              <a:ext cx="191144" cy="15126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0" name="Rechteck 39">
            <a:extLst>
              <a:ext uri="{FF2B5EF4-FFF2-40B4-BE49-F238E27FC236}">
                <a16:creationId xmlns:a16="http://schemas.microsoft.com/office/drawing/2014/main" id="{FE7928F6-D27E-49CB-9C9C-A55EFCB95700}"/>
              </a:ext>
            </a:extLst>
          </p:cNvPr>
          <p:cNvSpPr/>
          <p:nvPr/>
        </p:nvSpPr>
        <p:spPr>
          <a:xfrm>
            <a:off x="4325643" y="2318398"/>
            <a:ext cx="2827114" cy="1277273"/>
          </a:xfrm>
          <a:prstGeom prst="rect">
            <a:avLst/>
          </a:prstGeom>
        </p:spPr>
        <p:txBody>
          <a:bodyPr wrap="square">
            <a:spAutoFit/>
          </a:bodyPr>
          <a:lstStyle/>
          <a:p>
            <a:pPr algn="r"/>
            <a:r>
              <a:rPr lang="de-DE" sz="1100" b="1" dirty="0">
                <a:solidFill>
                  <a:srgbClr val="C00000"/>
                </a:solidFill>
              </a:rPr>
              <a:t>Entferne kollineare Features mit  </a:t>
            </a:r>
          </a:p>
          <a:p>
            <a:pPr algn="r"/>
            <a:r>
              <a:rPr lang="de-DE" sz="1100" b="1" dirty="0">
                <a:solidFill>
                  <a:srgbClr val="C00000"/>
                </a:solidFill>
              </a:rPr>
              <a:t> Korrelation &gt; 90%</a:t>
            </a:r>
          </a:p>
          <a:p>
            <a:pPr algn="r"/>
            <a:endParaRPr lang="de-DE" sz="1100" b="1" dirty="0">
              <a:solidFill>
                <a:srgbClr val="C00000"/>
              </a:solidFill>
            </a:endParaRPr>
          </a:p>
          <a:p>
            <a:pPr algn="r"/>
            <a:r>
              <a:rPr lang="de-DE" sz="1100" b="1" dirty="0">
                <a:solidFill>
                  <a:srgbClr val="C00000"/>
                </a:solidFill>
              </a:rPr>
              <a:t>Das Feature mit der jeweils</a:t>
            </a:r>
            <a:br>
              <a:rPr lang="de-DE" sz="1100" b="1" dirty="0">
                <a:solidFill>
                  <a:srgbClr val="C00000"/>
                </a:solidFill>
              </a:rPr>
            </a:br>
            <a:r>
              <a:rPr lang="de-DE" sz="1100" b="1" dirty="0">
                <a:solidFill>
                  <a:srgbClr val="C00000"/>
                </a:solidFill>
              </a:rPr>
              <a:t>stärkeren Korrelation zum</a:t>
            </a:r>
          </a:p>
          <a:p>
            <a:pPr algn="r"/>
            <a:r>
              <a:rPr lang="de-DE" sz="1100" b="1" dirty="0">
                <a:solidFill>
                  <a:srgbClr val="C00000"/>
                </a:solidFill>
              </a:rPr>
              <a:t>Target y verbleibt in der</a:t>
            </a:r>
          </a:p>
          <a:p>
            <a:pPr algn="r"/>
            <a:r>
              <a:rPr lang="de-DE" sz="1100" b="1" dirty="0" err="1">
                <a:solidFill>
                  <a:srgbClr val="C00000"/>
                </a:solidFill>
              </a:rPr>
              <a:t>Featurematrix</a:t>
            </a:r>
            <a:r>
              <a:rPr lang="de-DE" sz="1100" b="1" dirty="0">
                <a:solidFill>
                  <a:srgbClr val="C00000"/>
                </a:solidFill>
              </a:rPr>
              <a:t>  X</a:t>
            </a:r>
          </a:p>
        </p:txBody>
      </p:sp>
      <p:sp>
        <p:nvSpPr>
          <p:cNvPr id="4" name="Pfeil: nach links und rechts 3">
            <a:extLst>
              <a:ext uri="{FF2B5EF4-FFF2-40B4-BE49-F238E27FC236}">
                <a16:creationId xmlns:a16="http://schemas.microsoft.com/office/drawing/2014/main" id="{947EF855-188D-4CE6-9F45-3ECC5CD1F540}"/>
              </a:ext>
            </a:extLst>
          </p:cNvPr>
          <p:cNvSpPr/>
          <p:nvPr/>
        </p:nvSpPr>
        <p:spPr>
          <a:xfrm>
            <a:off x="6733251" y="3742055"/>
            <a:ext cx="1049615" cy="596370"/>
          </a:xfrm>
          <a:prstGeom prst="leftRightArrow">
            <a:avLst>
              <a:gd name="adj1" fmla="val 50000"/>
              <a:gd name="adj2" fmla="val 38332"/>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5" name="Rechteck 4">
            <a:extLst>
              <a:ext uri="{FF2B5EF4-FFF2-40B4-BE49-F238E27FC236}">
                <a16:creationId xmlns:a16="http://schemas.microsoft.com/office/drawing/2014/main" id="{BBE0BD33-3AE3-49BF-BCB8-869BC5A48566}"/>
              </a:ext>
            </a:extLst>
          </p:cNvPr>
          <p:cNvSpPr/>
          <p:nvPr/>
        </p:nvSpPr>
        <p:spPr>
          <a:xfrm>
            <a:off x="466812" y="2109499"/>
            <a:ext cx="3421544" cy="4355038"/>
          </a:xfrm>
          <a:prstGeom prst="rect">
            <a:avLst/>
          </a:prstGeom>
        </p:spPr>
        <p:txBody>
          <a:bodyPr wrap="square">
            <a:spAutoFit/>
          </a:bodyPr>
          <a:lstStyle/>
          <a:p>
            <a:endParaRPr lang="de-DE" sz="1400" dirty="0"/>
          </a:p>
          <a:p>
            <a:r>
              <a:rPr lang="de-DE" sz="1400" dirty="0"/>
              <a:t>LÖSUNGSANSATZ:</a:t>
            </a:r>
            <a:br>
              <a:rPr lang="de-DE" sz="1400" dirty="0"/>
            </a:br>
            <a:r>
              <a:rPr lang="de-DE" sz="1400" dirty="0"/>
              <a:t>Eine spezielle Funktion, die im Rahmen des </a:t>
            </a:r>
            <a:r>
              <a:rPr lang="de-DE" sz="1400" dirty="0" err="1"/>
              <a:t>Preprocessing</a:t>
            </a:r>
            <a:r>
              <a:rPr lang="de-DE" sz="1400" dirty="0"/>
              <a:t> auf der Datenmatrix X aufgerufen wird: </a:t>
            </a:r>
          </a:p>
          <a:p>
            <a:br>
              <a:rPr lang="de-DE" sz="1400" dirty="0"/>
            </a:br>
            <a:r>
              <a:rPr lang="de-DE" sz="1400" dirty="0"/>
              <a:t>Sie ermittelt die paarweisen Korrelationen der Feature in X mit einem Korrelations-koeffizienten (R²) über einem  bestimmten </a:t>
            </a:r>
            <a:r>
              <a:rPr lang="de-DE" sz="1400" dirty="0" err="1"/>
              <a:t>Treshold</a:t>
            </a:r>
            <a:r>
              <a:rPr lang="de-DE" sz="1400" dirty="0"/>
              <a:t> (</a:t>
            </a:r>
            <a:r>
              <a:rPr lang="de-DE" sz="1400" dirty="0" err="1"/>
              <a:t>default</a:t>
            </a:r>
            <a:r>
              <a:rPr lang="de-DE" sz="1400" dirty="0"/>
              <a:t> = 0.9) und übergibt diese einem </a:t>
            </a:r>
            <a:r>
              <a:rPr lang="de-DE" sz="1400" dirty="0" err="1"/>
              <a:t>temporäten</a:t>
            </a:r>
            <a:r>
              <a:rPr lang="de-DE" sz="1400" dirty="0"/>
              <a:t> Dataframe.</a:t>
            </a:r>
          </a:p>
          <a:p>
            <a:endParaRPr lang="de-DE" sz="1400" dirty="0"/>
          </a:p>
          <a:p>
            <a:r>
              <a:rPr lang="de-DE" sz="1400" dirty="0"/>
              <a:t>Dann ermittelt die Funktion die Korrelation dieser Feature mit der Zielvariable Y und eliminiert diejenigen Feature aus der Daten-matrix X, die mit Y paarweise „schwächer“ korreliert sind.</a:t>
            </a:r>
          </a:p>
          <a:p>
            <a:endParaRPr lang="de-DE" sz="1400" dirty="0"/>
          </a:p>
          <a:p>
            <a:r>
              <a:rPr lang="de-DE" sz="1400" dirty="0"/>
              <a:t>Siehe Code nachfolgend.</a:t>
            </a:r>
          </a:p>
          <a:p>
            <a:endParaRPr lang="de-DE" sz="1100" dirty="0"/>
          </a:p>
        </p:txBody>
      </p:sp>
      <p:sp>
        <p:nvSpPr>
          <p:cNvPr id="6" name="Rechteck 5">
            <a:extLst>
              <a:ext uri="{FF2B5EF4-FFF2-40B4-BE49-F238E27FC236}">
                <a16:creationId xmlns:a16="http://schemas.microsoft.com/office/drawing/2014/main" id="{506E2A48-4FDE-4164-AEE7-15926D48A18A}"/>
              </a:ext>
            </a:extLst>
          </p:cNvPr>
          <p:cNvSpPr/>
          <p:nvPr/>
        </p:nvSpPr>
        <p:spPr>
          <a:xfrm>
            <a:off x="7890686" y="2453268"/>
            <a:ext cx="3469209" cy="738664"/>
          </a:xfrm>
          <a:prstGeom prst="rect">
            <a:avLst/>
          </a:prstGeom>
        </p:spPr>
        <p:txBody>
          <a:bodyPr wrap="square">
            <a:spAutoFit/>
          </a:bodyPr>
          <a:lstStyle/>
          <a:p>
            <a:r>
              <a:rPr lang="de-DE" sz="1400" b="1" dirty="0"/>
              <a:t>Abgleich von miteinander hochkorrelierten Feature in X mit der der jeweiligen Zielvariable Y auf Korrelation</a:t>
            </a:r>
          </a:p>
        </p:txBody>
      </p:sp>
    </p:spTree>
    <p:extLst>
      <p:ext uri="{BB962C8B-B14F-4D97-AF65-F5344CB8AC3E}">
        <p14:creationId xmlns:p14="http://schemas.microsoft.com/office/powerpoint/2010/main" val="304665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Handling von </a:t>
            </a:r>
            <a:r>
              <a:rPr lang="de-DE" dirty="0" err="1"/>
              <a:t>kolinearitäten</a:t>
            </a:r>
            <a:r>
              <a:rPr lang="de-DE" dirty="0"/>
              <a:t> | Code</a:t>
            </a:r>
            <a:br>
              <a:rPr lang="de-DE" dirty="0"/>
            </a:br>
            <a:r>
              <a:rPr lang="de-DE" dirty="0" err="1"/>
              <a:t>subroutine</a:t>
            </a:r>
            <a:r>
              <a:rPr lang="de-DE" dirty="0"/>
              <a:t> zur automatischen Bereinigung</a:t>
            </a:r>
          </a:p>
        </p:txBody>
      </p:sp>
      <p:pic>
        <p:nvPicPr>
          <p:cNvPr id="4" name="Grafik 3">
            <a:extLst>
              <a:ext uri="{FF2B5EF4-FFF2-40B4-BE49-F238E27FC236}">
                <a16:creationId xmlns:a16="http://schemas.microsoft.com/office/drawing/2014/main" id="{C019C90A-6398-459F-9E23-C57F3E90584B}"/>
              </a:ext>
            </a:extLst>
          </p:cNvPr>
          <p:cNvPicPr>
            <a:picLocks noChangeAspect="1"/>
          </p:cNvPicPr>
          <p:nvPr/>
        </p:nvPicPr>
        <p:blipFill rotWithShape="1">
          <a:blip r:embed="rId3"/>
          <a:srcRect r="1474"/>
          <a:stretch/>
        </p:blipFill>
        <p:spPr>
          <a:xfrm>
            <a:off x="204787" y="1466605"/>
            <a:ext cx="5674805" cy="4110609"/>
          </a:xfrm>
          <a:prstGeom prst="rect">
            <a:avLst/>
          </a:prstGeom>
        </p:spPr>
      </p:pic>
      <p:pic>
        <p:nvPicPr>
          <p:cNvPr id="6" name="Grafik 5">
            <a:extLst>
              <a:ext uri="{FF2B5EF4-FFF2-40B4-BE49-F238E27FC236}">
                <a16:creationId xmlns:a16="http://schemas.microsoft.com/office/drawing/2014/main" id="{57233399-60DE-4501-B0D7-A53D372AECBF}"/>
              </a:ext>
            </a:extLst>
          </p:cNvPr>
          <p:cNvPicPr>
            <a:picLocks noChangeAspect="1"/>
          </p:cNvPicPr>
          <p:nvPr/>
        </p:nvPicPr>
        <p:blipFill rotWithShape="1">
          <a:blip r:embed="rId4"/>
          <a:srcRect t="125" r="25820" b="-125"/>
          <a:stretch/>
        </p:blipFill>
        <p:spPr>
          <a:xfrm>
            <a:off x="5903976" y="1466605"/>
            <a:ext cx="6083237" cy="4460905"/>
          </a:xfrm>
          <a:prstGeom prst="rect">
            <a:avLst/>
          </a:prstGeom>
        </p:spPr>
      </p:pic>
    </p:spTree>
    <p:extLst>
      <p:ext uri="{BB962C8B-B14F-4D97-AF65-F5344CB8AC3E}">
        <p14:creationId xmlns:p14="http://schemas.microsoft.com/office/powerpoint/2010/main" val="98466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III</a:t>
            </a:r>
          </a:p>
        </p:txBody>
      </p:sp>
      <p:sp>
        <p:nvSpPr>
          <p:cNvPr id="3" name="Textplatzhalter 2"/>
          <p:cNvSpPr>
            <a:spLocks noGrp="1"/>
          </p:cNvSpPr>
          <p:nvPr>
            <p:ph type="body" idx="1"/>
          </p:nvPr>
        </p:nvSpPr>
        <p:spPr/>
        <p:txBody>
          <a:bodyPr/>
          <a:lstStyle/>
          <a:p>
            <a:r>
              <a:rPr lang="de-DE" dirty="0"/>
              <a:t>Modelauswahl:</a:t>
            </a:r>
          </a:p>
          <a:p>
            <a:r>
              <a:rPr lang="de-DE" dirty="0"/>
              <a:t>Konzept</a:t>
            </a:r>
            <a:br>
              <a:rPr lang="de-DE" dirty="0"/>
            </a:br>
            <a:r>
              <a:rPr lang="de-DE" dirty="0"/>
              <a:t>&amp; Diskussion</a:t>
            </a:r>
          </a:p>
        </p:txBody>
      </p:sp>
    </p:spTree>
    <p:extLst>
      <p:ext uri="{BB962C8B-B14F-4D97-AF65-F5344CB8AC3E}">
        <p14:creationId xmlns:p14="http://schemas.microsoft.com/office/powerpoint/2010/main" val="163197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Modellauswahl &amp; -Diskussion</a:t>
            </a:r>
          </a:p>
        </p:txBody>
      </p:sp>
      <p:sp>
        <p:nvSpPr>
          <p:cNvPr id="53" name="Rechteck 52">
            <a:extLst>
              <a:ext uri="{FF2B5EF4-FFF2-40B4-BE49-F238E27FC236}">
                <a16:creationId xmlns:a16="http://schemas.microsoft.com/office/drawing/2014/main" id="{A1B999D1-18E1-4981-BD34-7E726A6C3414}"/>
              </a:ext>
            </a:extLst>
          </p:cNvPr>
          <p:cNvSpPr/>
          <p:nvPr/>
        </p:nvSpPr>
        <p:spPr>
          <a:xfrm>
            <a:off x="6438630" y="5927951"/>
            <a:ext cx="5193103" cy="276999"/>
          </a:xfrm>
          <a:prstGeom prst="rect">
            <a:avLst/>
          </a:prstGeom>
        </p:spPr>
        <p:txBody>
          <a:bodyPr wrap="square">
            <a:spAutoFit/>
          </a:bodyPr>
          <a:lstStyle/>
          <a:p>
            <a:pPr algn="r"/>
            <a:r>
              <a:rPr lang="de-DE" sz="1200" dirty="0">
                <a:latin typeface="BMW Group Light" pitchFamily="2" charset="0"/>
              </a:rPr>
              <a:t>Modifizierte Darstellung, übernommen aus  </a:t>
            </a:r>
            <a:r>
              <a:rPr lang="de-DE" sz="1200" dirty="0" err="1">
                <a:latin typeface="BMW Group Light" pitchFamily="2" charset="0"/>
              </a:rPr>
              <a:t>Gunning</a:t>
            </a:r>
            <a:r>
              <a:rPr lang="de-DE" sz="1200" dirty="0">
                <a:latin typeface="BMW Group Light" pitchFamily="2" charset="0"/>
              </a:rPr>
              <a:t>, 2017</a:t>
            </a:r>
          </a:p>
        </p:txBody>
      </p:sp>
      <p:pic>
        <p:nvPicPr>
          <p:cNvPr id="4" name="Grafik 3"/>
          <p:cNvPicPr>
            <a:picLocks noChangeAspect="1"/>
          </p:cNvPicPr>
          <p:nvPr/>
        </p:nvPicPr>
        <p:blipFill rotWithShape="1">
          <a:blip r:embed="rId3"/>
          <a:srcRect l="6098" r="1459"/>
          <a:stretch/>
        </p:blipFill>
        <p:spPr>
          <a:xfrm>
            <a:off x="6696050" y="757862"/>
            <a:ext cx="5277414" cy="5170089"/>
          </a:xfrm>
          <a:prstGeom prst="rect">
            <a:avLst/>
          </a:prstGeom>
        </p:spPr>
      </p:pic>
      <p:sp>
        <p:nvSpPr>
          <p:cNvPr id="8" name="Rechteck 7"/>
          <p:cNvSpPr/>
          <p:nvPr/>
        </p:nvSpPr>
        <p:spPr>
          <a:xfrm>
            <a:off x="6581955" y="828137"/>
            <a:ext cx="868084" cy="2813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Inhaltsplatzhalter 2">
            <a:extLst>
              <a:ext uri="{FF2B5EF4-FFF2-40B4-BE49-F238E27FC236}">
                <a16:creationId xmlns:a16="http://schemas.microsoft.com/office/drawing/2014/main" id="{E0A8F4B3-73A9-4D59-80DD-D7D42F8E2E74}"/>
              </a:ext>
            </a:extLst>
          </p:cNvPr>
          <p:cNvSpPr>
            <a:spLocks noGrp="1"/>
          </p:cNvSpPr>
          <p:nvPr>
            <p:ph sz="quarter" idx="15"/>
          </p:nvPr>
        </p:nvSpPr>
        <p:spPr>
          <a:xfrm>
            <a:off x="478367" y="1023907"/>
            <a:ext cx="6616495" cy="4764417"/>
          </a:xfrm>
        </p:spPr>
        <p:txBody>
          <a:bodyPr/>
          <a:lstStyle/>
          <a:p>
            <a:pPr marL="0" indent="0">
              <a:buNone/>
            </a:pPr>
            <a:r>
              <a:rPr lang="de-DE" b="1" dirty="0" err="1"/>
              <a:t>Explainability</a:t>
            </a:r>
            <a:r>
              <a:rPr lang="de-DE" b="1" dirty="0"/>
              <a:t> versus </a:t>
            </a:r>
            <a:r>
              <a:rPr lang="de-DE" b="1" dirty="0" err="1"/>
              <a:t>Accuracy</a:t>
            </a:r>
            <a:endParaRPr lang="de-DE" b="1" dirty="0"/>
          </a:p>
          <a:p>
            <a:pPr marL="0" indent="0">
              <a:lnSpc>
                <a:spcPts val="2000"/>
              </a:lnSpc>
              <a:buNone/>
            </a:pPr>
            <a:r>
              <a:rPr lang="de-DE" sz="1400" dirty="0"/>
              <a:t>In der Anwendung von </a:t>
            </a:r>
            <a:r>
              <a:rPr lang="de-DE" sz="1400" dirty="0" err="1"/>
              <a:t>Machine</a:t>
            </a:r>
            <a:r>
              <a:rPr lang="de-DE" sz="1400" dirty="0"/>
              <a:t> Learning Algorithmen zeigt sich oft ein Trade-Off zwischen der Vorhersagegenauigkeit (z.B. </a:t>
            </a:r>
            <a:r>
              <a:rPr lang="de-DE" sz="1400" dirty="0" err="1"/>
              <a:t>Accuracy</a:t>
            </a:r>
            <a:r>
              <a:rPr lang="de-DE" sz="1400" dirty="0"/>
              <a:t>) und der Erklärbarkeit (vgl. Becker, 2019).</a:t>
            </a:r>
          </a:p>
          <a:p>
            <a:pPr marL="0" indent="0">
              <a:lnSpc>
                <a:spcPts val="2000"/>
              </a:lnSpc>
              <a:buNone/>
            </a:pPr>
            <a:r>
              <a:rPr lang="de-DE" sz="1400" dirty="0"/>
              <a:t>Insbesondere </a:t>
            </a:r>
            <a:r>
              <a:rPr lang="de-DE" sz="1400" b="1" dirty="0">
                <a:solidFill>
                  <a:schemeClr val="accent1"/>
                </a:solidFill>
              </a:rPr>
              <a:t>„Black-Box“ </a:t>
            </a:r>
            <a:r>
              <a:rPr lang="de-DE" sz="1400" dirty="0"/>
              <a:t>Modelle (z.B. Neuronale Netze) überzeugen mit sehr hoher Güte, sind aber menschlichen Entscheidern oft nicht mehr zugänglich bzw. vermittelbar.</a:t>
            </a:r>
            <a:br>
              <a:rPr lang="de-DE" sz="1400" dirty="0"/>
            </a:br>
            <a:r>
              <a:rPr lang="de-DE" sz="1400" dirty="0"/>
              <a:t> </a:t>
            </a:r>
            <a:r>
              <a:rPr lang="de-DE" sz="1400" b="1" dirty="0">
                <a:solidFill>
                  <a:schemeClr val="accent1"/>
                </a:solidFill>
              </a:rPr>
              <a:t>„White-Box“ </a:t>
            </a:r>
            <a:r>
              <a:rPr lang="de-DE" sz="1400" dirty="0"/>
              <a:t>Modelle andererseits (z.B. Lineare Regressionsmodelle) sind relativ einfach zu interpretieren, erfüllen aber oft nicht die Anforderungen an Prognosequalität bzw. Über-tragbarkeit auf „reale“ Szenarios (Generalisierungsfehler) , in denen die Modelle dann ungesehene Echtdaten bewerten sollen (vgl. Molnar, 2019).</a:t>
            </a:r>
          </a:p>
          <a:p>
            <a:pPr marL="0" indent="0">
              <a:lnSpc>
                <a:spcPts val="2000"/>
              </a:lnSpc>
              <a:buNone/>
            </a:pPr>
            <a:r>
              <a:rPr lang="de-DE" sz="1400" dirty="0"/>
              <a:t>Verschiedene Lösungsstrategien sind vorstellbar (vgl. Schema, rechts):</a:t>
            </a:r>
            <a:br>
              <a:rPr lang="de-DE" sz="1400" dirty="0"/>
            </a:br>
            <a:r>
              <a:rPr lang="de-DE" sz="1400" dirty="0"/>
              <a:t>Eine einfache Strategie ist die Anwendung von Algorithmen,  deren Funktionsweise</a:t>
            </a:r>
            <a:br>
              <a:rPr lang="de-DE" sz="1400" dirty="0"/>
            </a:br>
            <a:r>
              <a:rPr lang="de-DE" sz="1400" dirty="0"/>
              <a:t>bereits Erklärungsmuster liefern können (</a:t>
            </a:r>
            <a:r>
              <a:rPr lang="de-DE" sz="1400" dirty="0" err="1"/>
              <a:t>Decision</a:t>
            </a:r>
            <a:r>
              <a:rPr lang="de-DE" sz="1400" dirty="0"/>
              <a:t> </a:t>
            </a:r>
            <a:r>
              <a:rPr lang="de-DE" sz="1400" dirty="0" err="1"/>
              <a:t>Trees</a:t>
            </a:r>
            <a:r>
              <a:rPr lang="de-DE" sz="1400" dirty="0"/>
              <a:t>, sind  z.B. gut zu visualisieren</a:t>
            </a:r>
            <a:br>
              <a:rPr lang="de-DE" sz="1400" dirty="0"/>
            </a:br>
            <a:r>
              <a:rPr lang="de-DE" sz="1400" dirty="0"/>
              <a:t>und nachvollziehbar zu diskutieren).</a:t>
            </a:r>
            <a:br>
              <a:rPr lang="de-DE" sz="1400" dirty="0"/>
            </a:br>
            <a:r>
              <a:rPr lang="de-DE" sz="1400" dirty="0"/>
              <a:t>Werden hingegen „Black Box“ Modelle genutzt, können deren Entscheidungen durch</a:t>
            </a:r>
            <a:br>
              <a:rPr lang="de-DE" sz="1400" dirty="0"/>
            </a:br>
            <a:r>
              <a:rPr lang="de-DE" sz="1400" dirty="0"/>
              <a:t>den Einsatz von </a:t>
            </a:r>
            <a:r>
              <a:rPr lang="de-DE" sz="1400" b="1" dirty="0">
                <a:solidFill>
                  <a:schemeClr val="accent1"/>
                </a:solidFill>
              </a:rPr>
              <a:t>zusätzlichen „</a:t>
            </a:r>
            <a:r>
              <a:rPr lang="de-DE" sz="1400" b="1" dirty="0" err="1">
                <a:solidFill>
                  <a:schemeClr val="accent1"/>
                </a:solidFill>
              </a:rPr>
              <a:t>Explainern</a:t>
            </a:r>
            <a:r>
              <a:rPr lang="de-DE" sz="1400" b="1" dirty="0">
                <a:solidFill>
                  <a:schemeClr val="accent1"/>
                </a:solidFill>
              </a:rPr>
              <a:t>“ </a:t>
            </a:r>
            <a:r>
              <a:rPr lang="de-DE" sz="1400" dirty="0"/>
              <a:t>interpretierbar gemacht  werden.</a:t>
            </a:r>
            <a:br>
              <a:rPr lang="de-DE" sz="1400" dirty="0"/>
            </a:br>
            <a:r>
              <a:rPr lang="de-DE" sz="1400" dirty="0" err="1"/>
              <a:t>Explainer</a:t>
            </a:r>
            <a:r>
              <a:rPr lang="de-DE" sz="1400" dirty="0"/>
              <a:t> erstellen auf Basis eines trainierten Modells und seiner Ergebnisse Approximationen, die das Verhalten des Algorithmus erklärbar nachbilden</a:t>
            </a:r>
            <a:br>
              <a:rPr lang="de-DE" sz="1400" dirty="0"/>
            </a:br>
            <a:r>
              <a:rPr lang="de-DE" sz="1400" dirty="0"/>
              <a:t>(vgl. </a:t>
            </a:r>
            <a:r>
              <a:rPr lang="de-DE" sz="1400" dirty="0" err="1"/>
              <a:t>Gunning</a:t>
            </a:r>
            <a:r>
              <a:rPr lang="de-DE" sz="1400" dirty="0"/>
              <a:t>, 2017).</a:t>
            </a:r>
          </a:p>
        </p:txBody>
      </p:sp>
    </p:spTree>
    <p:extLst>
      <p:ext uri="{BB962C8B-B14F-4D97-AF65-F5344CB8AC3E}">
        <p14:creationId xmlns:p14="http://schemas.microsoft.com/office/powerpoint/2010/main" val="188418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444F3490-DEAB-4B6E-8A58-F228CEDF0DCE}"/>
              </a:ext>
            </a:extLst>
          </p:cNvPr>
          <p:cNvSpPr/>
          <p:nvPr/>
        </p:nvSpPr>
        <p:spPr>
          <a:xfrm>
            <a:off x="385847" y="1058573"/>
            <a:ext cx="11420306" cy="5461688"/>
          </a:xfrm>
          <a:prstGeom prst="rect">
            <a:avLst/>
          </a:prstGeom>
        </p:spPr>
        <p:txBody>
          <a:bodyPr wrap="square">
            <a:spAutoFit/>
          </a:bodyPr>
          <a:lstStyle/>
          <a:p>
            <a:pPr>
              <a:lnSpc>
                <a:spcPts val="2000"/>
              </a:lnSpc>
            </a:pPr>
            <a:r>
              <a:rPr lang="de-DE" sz="1400" b="1" dirty="0"/>
              <a:t>Basis Modelle</a:t>
            </a:r>
          </a:p>
          <a:p>
            <a:pPr>
              <a:lnSpc>
                <a:spcPts val="2000"/>
              </a:lnSpc>
            </a:pPr>
            <a:r>
              <a:rPr lang="de-DE" sz="1400" dirty="0"/>
              <a:t>Für die Bearbeitung der vier Fragestellungen im Projekt wurden Methoden ausgewählt, die neben den Prognosewerten auch Erklärungsmuster bzw. die </a:t>
            </a:r>
            <a:r>
              <a:rPr lang="de-DE" sz="1400" b="1" dirty="0">
                <a:solidFill>
                  <a:schemeClr val="accent1"/>
                </a:solidFill>
              </a:rPr>
              <a:t>Feature </a:t>
            </a:r>
            <a:r>
              <a:rPr lang="de-DE" sz="1400" b="1" dirty="0" err="1">
                <a:solidFill>
                  <a:schemeClr val="accent1"/>
                </a:solidFill>
              </a:rPr>
              <a:t>Importance</a:t>
            </a:r>
            <a:r>
              <a:rPr lang="de-DE" sz="1400" b="1" dirty="0">
                <a:solidFill>
                  <a:schemeClr val="accent1"/>
                </a:solidFill>
              </a:rPr>
              <a:t> </a:t>
            </a:r>
            <a:r>
              <a:rPr lang="de-DE" sz="1400" dirty="0"/>
              <a:t>ausgeben (meist direkt aus der trainierten Modellinstanz auslesbar). Überwiegend wurden </a:t>
            </a:r>
            <a:r>
              <a:rPr lang="de-DE" sz="1400" b="1" dirty="0" err="1">
                <a:solidFill>
                  <a:schemeClr val="accent1"/>
                </a:solidFill>
              </a:rPr>
              <a:t>Decision</a:t>
            </a:r>
            <a:r>
              <a:rPr lang="de-DE" sz="1400" b="1" dirty="0">
                <a:solidFill>
                  <a:schemeClr val="accent1"/>
                </a:solidFill>
              </a:rPr>
              <a:t> </a:t>
            </a:r>
            <a:r>
              <a:rPr lang="de-DE" sz="1400" b="1" dirty="0" err="1">
                <a:solidFill>
                  <a:schemeClr val="accent1"/>
                </a:solidFill>
              </a:rPr>
              <a:t>Tree‘s</a:t>
            </a:r>
            <a:r>
              <a:rPr lang="de-DE" sz="1400" b="1" dirty="0">
                <a:solidFill>
                  <a:schemeClr val="accent1"/>
                </a:solidFill>
              </a:rPr>
              <a:t> </a:t>
            </a:r>
            <a:r>
              <a:rPr lang="de-DE" sz="1400" dirty="0"/>
              <a:t>als Baseline Modell und </a:t>
            </a:r>
            <a:r>
              <a:rPr lang="de-DE" sz="1400" b="1" dirty="0">
                <a:solidFill>
                  <a:schemeClr val="accent1"/>
                </a:solidFill>
              </a:rPr>
              <a:t>Random Forest Modelle </a:t>
            </a:r>
            <a:r>
              <a:rPr lang="de-DE" sz="1400" dirty="0"/>
              <a:t>für verbesserte Ergebnisse genutzt. Bei einigen Fragestellungen wurden auch additiv </a:t>
            </a:r>
            <a:r>
              <a:rPr lang="de-DE" sz="1400" b="1" dirty="0">
                <a:solidFill>
                  <a:schemeClr val="accent1"/>
                </a:solidFill>
              </a:rPr>
              <a:t>XG-Boost Modelle </a:t>
            </a:r>
            <a:r>
              <a:rPr lang="de-DE" sz="1400" dirty="0"/>
              <a:t>trainiert, um die Prognosequalität zusätzlich zu steigern. </a:t>
            </a:r>
          </a:p>
          <a:p>
            <a:pPr>
              <a:lnSpc>
                <a:spcPts val="2000"/>
              </a:lnSpc>
            </a:pPr>
            <a:endParaRPr lang="de-DE" sz="1400" dirty="0"/>
          </a:p>
          <a:p>
            <a:pPr>
              <a:lnSpc>
                <a:spcPts val="2000"/>
              </a:lnSpc>
            </a:pPr>
            <a:r>
              <a:rPr lang="de-DE" sz="1400" dirty="0"/>
              <a:t>Unser Erkenntnisfokus liegt bei den betrachteten Geschäftsvorfällen auf der Rolle der </a:t>
            </a:r>
            <a:br>
              <a:rPr lang="de-DE" sz="1400" dirty="0"/>
            </a:br>
            <a:r>
              <a:rPr lang="de-DE" sz="1400" dirty="0"/>
              <a:t>Features im Entscheidungsprozess. Bei der Interpretation der Feature </a:t>
            </a:r>
            <a:r>
              <a:rPr lang="de-DE" sz="1400" dirty="0" err="1"/>
              <a:t>Importance</a:t>
            </a:r>
            <a:br>
              <a:rPr lang="de-DE" sz="1400" dirty="0"/>
            </a:br>
            <a:r>
              <a:rPr lang="de-DE" sz="1400" dirty="0"/>
              <a:t>für baumbasierte Algorithmen kann es </a:t>
            </a:r>
            <a:r>
              <a:rPr lang="de-DE" sz="1400" b="1" dirty="0">
                <a:solidFill>
                  <a:schemeClr val="accent1"/>
                </a:solidFill>
              </a:rPr>
              <a:t>jedoch in bestimmten Anwendungsszenarien</a:t>
            </a:r>
            <a:br>
              <a:rPr lang="de-DE" sz="1400" b="1" dirty="0">
                <a:solidFill>
                  <a:schemeClr val="accent1"/>
                </a:solidFill>
              </a:rPr>
            </a:br>
            <a:r>
              <a:rPr lang="de-DE" sz="1400" b="1" dirty="0">
                <a:solidFill>
                  <a:schemeClr val="accent1"/>
                </a:solidFill>
              </a:rPr>
              <a:t>zu Verzerrungen </a:t>
            </a:r>
            <a:r>
              <a:rPr lang="de-DE" sz="1400" dirty="0"/>
              <a:t>kommen (vgl. Parr, 2019; Ribeiro, 2016):</a:t>
            </a:r>
            <a:br>
              <a:rPr lang="de-DE" sz="1400" dirty="0"/>
            </a:br>
            <a:r>
              <a:rPr lang="de-DE" sz="1400" dirty="0"/>
              <a:t>Bei der Verarbeitung von Input-Datensets mit vielen kategoriellen Features und</a:t>
            </a:r>
            <a:br>
              <a:rPr lang="de-DE" sz="1400" dirty="0"/>
            </a:br>
            <a:r>
              <a:rPr lang="de-DE" sz="1400" dirty="0"/>
              <a:t>einer hohen Anzahl von </a:t>
            </a:r>
            <a:r>
              <a:rPr lang="de-DE" sz="1400" dirty="0" err="1"/>
              <a:t>Kategoriemerkmalen</a:t>
            </a:r>
            <a:r>
              <a:rPr lang="de-DE" sz="1400" dirty="0"/>
              <a:t> dieser Variablen besteht die Gefahr,</a:t>
            </a:r>
            <a:br>
              <a:rPr lang="de-DE" sz="1400" dirty="0"/>
            </a:br>
            <a:r>
              <a:rPr lang="de-DE" sz="1400" dirty="0"/>
              <a:t>dass diese vom Algorithmus deutlich häufiger als Splittingkriterium selektiert</a:t>
            </a:r>
            <a:br>
              <a:rPr lang="de-DE" sz="1400" dirty="0"/>
            </a:br>
            <a:r>
              <a:rPr lang="de-DE" sz="1400" dirty="0"/>
              <a:t>und mithin als „wichtiger“ eingeschätzt werden, als z.B. binär ausgeprägte Features.</a:t>
            </a:r>
          </a:p>
          <a:p>
            <a:pPr>
              <a:lnSpc>
                <a:spcPts val="2000"/>
              </a:lnSpc>
            </a:pPr>
            <a:endParaRPr lang="de-DE" sz="1400" b="1" dirty="0"/>
          </a:p>
          <a:p>
            <a:pPr>
              <a:lnSpc>
                <a:spcPts val="2000"/>
              </a:lnSpc>
            </a:pPr>
            <a:r>
              <a:rPr lang="de-DE" sz="1400" b="1" dirty="0" err="1"/>
              <a:t>Explainer</a:t>
            </a:r>
            <a:endParaRPr lang="de-DE" sz="1400" dirty="0"/>
          </a:p>
          <a:p>
            <a:pPr>
              <a:lnSpc>
                <a:spcPts val="2000"/>
              </a:lnSpc>
            </a:pPr>
            <a:r>
              <a:rPr lang="de-DE" sz="1400" dirty="0"/>
              <a:t>Zur Validierung der „Feature </a:t>
            </a:r>
            <a:r>
              <a:rPr lang="de-DE" sz="1400" dirty="0" err="1"/>
              <a:t>Importance</a:t>
            </a:r>
            <a:r>
              <a:rPr lang="de-DE" sz="1400" dirty="0"/>
              <a:t>“ wurden deshalb als </a:t>
            </a:r>
            <a:r>
              <a:rPr lang="de-DE" sz="1400" b="1" dirty="0">
                <a:solidFill>
                  <a:schemeClr val="accent1"/>
                </a:solidFill>
              </a:rPr>
              <a:t>zusätzliche </a:t>
            </a:r>
            <a:r>
              <a:rPr lang="de-DE" sz="1400" b="1" dirty="0" err="1">
                <a:solidFill>
                  <a:schemeClr val="accent1"/>
                </a:solidFill>
              </a:rPr>
              <a:t>Explainer</a:t>
            </a:r>
            <a:br>
              <a:rPr lang="de-DE" sz="1400" b="1" dirty="0"/>
            </a:br>
            <a:r>
              <a:rPr lang="de-DE" sz="1400" dirty="0"/>
              <a:t>noch die nebenstehend aufgeführten Methoden angewandt. Alle verwendeten</a:t>
            </a:r>
            <a:br>
              <a:rPr lang="de-DE" sz="1400" dirty="0"/>
            </a:br>
            <a:r>
              <a:rPr lang="de-DE" sz="1400" dirty="0"/>
              <a:t>Modelle und </a:t>
            </a:r>
            <a:r>
              <a:rPr lang="de-DE" sz="1400" dirty="0" err="1"/>
              <a:t>Explainer</a:t>
            </a:r>
            <a:r>
              <a:rPr lang="de-DE" sz="1400" dirty="0"/>
              <a:t> werden nachfolgend ausführlicher vorgestellt.</a:t>
            </a:r>
          </a:p>
          <a:p>
            <a:pPr>
              <a:lnSpc>
                <a:spcPts val="2000"/>
              </a:lnSpc>
            </a:pPr>
            <a:br>
              <a:rPr lang="de-DE" sz="1400" dirty="0"/>
            </a:br>
            <a:endParaRPr lang="de-DE" sz="1400" dirty="0"/>
          </a:p>
        </p:txBody>
      </p:sp>
      <p:sp>
        <p:nvSpPr>
          <p:cNvPr id="2" name="Titel 1"/>
          <p:cNvSpPr>
            <a:spLocks noGrp="1"/>
          </p:cNvSpPr>
          <p:nvPr>
            <p:ph type="title"/>
          </p:nvPr>
        </p:nvSpPr>
        <p:spPr>
          <a:xfrm>
            <a:off x="432388" y="390861"/>
            <a:ext cx="11224684" cy="701474"/>
          </a:xfrm>
        </p:spPr>
        <p:txBody>
          <a:bodyPr/>
          <a:lstStyle/>
          <a:p>
            <a:r>
              <a:rPr lang="de-DE" dirty="0"/>
              <a:t>Modellauswahl &amp; -Diskussion /2</a:t>
            </a:r>
          </a:p>
        </p:txBody>
      </p:sp>
      <p:sp>
        <p:nvSpPr>
          <p:cNvPr id="3" name="Inhaltsplatzhalter 2"/>
          <p:cNvSpPr>
            <a:spLocks noGrp="1"/>
          </p:cNvSpPr>
          <p:nvPr>
            <p:ph sz="quarter" idx="15"/>
          </p:nvPr>
        </p:nvSpPr>
        <p:spPr>
          <a:xfrm>
            <a:off x="7029396" y="2165854"/>
            <a:ext cx="4460232" cy="1577720"/>
          </a:xfrm>
        </p:spPr>
        <p:txBody>
          <a:bodyPr/>
          <a:lstStyle/>
          <a:p>
            <a:pPr marL="0" indent="0">
              <a:buNone/>
            </a:pPr>
            <a:endParaRPr lang="de-DE" sz="1600" b="1" dirty="0"/>
          </a:p>
          <a:p>
            <a:pPr marL="0" indent="0">
              <a:buNone/>
            </a:pPr>
            <a:r>
              <a:rPr lang="de-DE" sz="1600" b="1" dirty="0"/>
              <a:t>Basis Modelle</a:t>
            </a:r>
          </a:p>
          <a:p>
            <a:pPr marL="285750" lvl="2" indent="-285750">
              <a:buFont typeface="Wingdings" panose="05000000000000000000" pitchFamily="2" charset="2"/>
              <a:buChar char="v"/>
            </a:pPr>
            <a:r>
              <a:rPr lang="de-DE" sz="1600" b="1" dirty="0" err="1">
                <a:solidFill>
                  <a:schemeClr val="accent1"/>
                </a:solidFill>
              </a:rPr>
              <a:t>Decision</a:t>
            </a:r>
            <a:r>
              <a:rPr lang="de-DE" sz="1600" b="1" dirty="0">
                <a:solidFill>
                  <a:schemeClr val="accent1"/>
                </a:solidFill>
              </a:rPr>
              <a:t> </a:t>
            </a:r>
            <a:r>
              <a:rPr lang="de-DE" sz="1600" b="1" dirty="0" err="1">
                <a:solidFill>
                  <a:schemeClr val="accent1"/>
                </a:solidFill>
              </a:rPr>
              <a:t>Tree</a:t>
            </a:r>
            <a:r>
              <a:rPr lang="de-DE" sz="1600" dirty="0">
                <a:solidFill>
                  <a:schemeClr val="accent1"/>
                </a:solidFill>
              </a:rPr>
              <a:t>  </a:t>
            </a:r>
            <a:r>
              <a:rPr lang="de-DE" sz="1600" dirty="0" err="1"/>
              <a:t>Classifier</a:t>
            </a:r>
            <a:endParaRPr lang="de-DE" sz="1600" dirty="0"/>
          </a:p>
          <a:p>
            <a:pPr marL="285750" lvl="2" indent="-285750">
              <a:buFont typeface="Wingdings" panose="05000000000000000000" pitchFamily="2" charset="2"/>
              <a:buChar char="v"/>
            </a:pPr>
            <a:r>
              <a:rPr lang="de-DE" sz="1600" b="1" dirty="0">
                <a:solidFill>
                  <a:schemeClr val="accent1"/>
                </a:solidFill>
              </a:rPr>
              <a:t>Random </a:t>
            </a:r>
            <a:r>
              <a:rPr lang="de-DE" sz="1600" b="1" dirty="0" err="1">
                <a:solidFill>
                  <a:schemeClr val="accent1"/>
                </a:solidFill>
              </a:rPr>
              <a:t>Forest</a:t>
            </a:r>
            <a:r>
              <a:rPr lang="de-DE" sz="1600" b="1" dirty="0">
                <a:solidFill>
                  <a:schemeClr val="accent1"/>
                </a:solidFill>
              </a:rPr>
              <a:t> </a:t>
            </a:r>
            <a:r>
              <a:rPr lang="de-DE" sz="1600" dirty="0"/>
              <a:t>(Ensemble Learning; </a:t>
            </a:r>
            <a:r>
              <a:rPr lang="de-DE" sz="1600" dirty="0" err="1"/>
              <a:t>Bagging</a:t>
            </a:r>
            <a:r>
              <a:rPr lang="de-DE" sz="1600" dirty="0"/>
              <a:t>)</a:t>
            </a:r>
          </a:p>
          <a:p>
            <a:pPr marL="285750" lvl="2" indent="-285750">
              <a:buFont typeface="Wingdings" panose="05000000000000000000" pitchFamily="2" charset="2"/>
              <a:buChar char="v"/>
            </a:pPr>
            <a:r>
              <a:rPr lang="de-DE" sz="1600" dirty="0"/>
              <a:t>Fallweise</a:t>
            </a:r>
            <a:r>
              <a:rPr lang="de-DE" sz="1600" b="1" dirty="0">
                <a:solidFill>
                  <a:schemeClr val="bg2"/>
                </a:solidFill>
              </a:rPr>
              <a:t> </a:t>
            </a:r>
            <a:r>
              <a:rPr lang="de-DE" sz="1600" b="1" dirty="0" err="1">
                <a:solidFill>
                  <a:schemeClr val="accent1"/>
                </a:solidFill>
              </a:rPr>
              <a:t>XGBoost</a:t>
            </a:r>
            <a:r>
              <a:rPr lang="de-DE" sz="1600" dirty="0"/>
              <a:t> (Ensemble Learning; </a:t>
            </a:r>
            <a:r>
              <a:rPr lang="de-DE" sz="1600" dirty="0" err="1"/>
              <a:t>Boosting</a:t>
            </a:r>
            <a:r>
              <a:rPr lang="de-DE" sz="1600" dirty="0"/>
              <a:t>)</a:t>
            </a:r>
            <a:br>
              <a:rPr lang="de-DE" sz="1600" dirty="0"/>
            </a:br>
            <a:endParaRPr lang="de-DE" dirty="0"/>
          </a:p>
          <a:p>
            <a:pPr marL="0" indent="0">
              <a:buNone/>
            </a:pPr>
            <a:endParaRPr lang="de-DE" b="1" dirty="0"/>
          </a:p>
          <a:p>
            <a:pPr marL="342900" indent="-342900">
              <a:buFont typeface="+mj-lt"/>
              <a:buAutoNum type="arabicPeriod"/>
            </a:pPr>
            <a:endParaRPr lang="de-DE" b="1" dirty="0"/>
          </a:p>
        </p:txBody>
      </p:sp>
      <p:sp>
        <p:nvSpPr>
          <p:cNvPr id="10" name="Rechteck 9">
            <a:extLst>
              <a:ext uri="{FF2B5EF4-FFF2-40B4-BE49-F238E27FC236}">
                <a16:creationId xmlns:a16="http://schemas.microsoft.com/office/drawing/2014/main" id="{8719688D-2D68-48E7-935C-5C247D071D8B}"/>
              </a:ext>
            </a:extLst>
          </p:cNvPr>
          <p:cNvSpPr/>
          <p:nvPr/>
        </p:nvSpPr>
        <p:spPr>
          <a:xfrm>
            <a:off x="6763136" y="2323986"/>
            <a:ext cx="4893936" cy="1577720"/>
          </a:xfrm>
          <a:prstGeom prst="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a:extLst>
              <a:ext uri="{FF2B5EF4-FFF2-40B4-BE49-F238E27FC236}">
                <a16:creationId xmlns:a16="http://schemas.microsoft.com/office/drawing/2014/main" id="{6AFF912E-E3FA-40BB-B6D3-8F3ABE01C72D}"/>
              </a:ext>
            </a:extLst>
          </p:cNvPr>
          <p:cNvSpPr/>
          <p:nvPr/>
        </p:nvSpPr>
        <p:spPr>
          <a:xfrm>
            <a:off x="6976615" y="4433786"/>
            <a:ext cx="4513013" cy="1256306"/>
          </a:xfrm>
          <a:prstGeom prst="rect">
            <a:avLst/>
          </a:prstGeom>
        </p:spPr>
        <p:txBody>
          <a:bodyPr wrap="square">
            <a:spAutoFit/>
          </a:bodyPr>
          <a:lstStyle/>
          <a:p>
            <a:pPr marL="0" lvl="2" indent="0">
              <a:lnSpc>
                <a:spcPct val="93000"/>
              </a:lnSpc>
              <a:spcAft>
                <a:spcPts val="600"/>
              </a:spcAft>
              <a:buClr>
                <a:srgbClr val="7F7F7F"/>
              </a:buClr>
              <a:buFont typeface="Wingdings" panose="05000000000000000000" pitchFamily="2" charset="2"/>
              <a:buNone/>
            </a:pPr>
            <a:r>
              <a:rPr lang="de-DE" sz="1600" b="1" dirty="0"/>
              <a:t>Zusätzliche </a:t>
            </a:r>
            <a:r>
              <a:rPr lang="de-DE" sz="1600" b="1" dirty="0" err="1"/>
              <a:t>Explainer</a:t>
            </a:r>
            <a:endParaRPr lang="de-DE" sz="1600" b="1" dirty="0"/>
          </a:p>
          <a:p>
            <a:pPr marL="285750" lvl="2" indent="-285750">
              <a:lnSpc>
                <a:spcPct val="93000"/>
              </a:lnSpc>
              <a:spcAft>
                <a:spcPts val="600"/>
              </a:spcAft>
              <a:buClr>
                <a:srgbClr val="7F7F7F"/>
              </a:buClr>
              <a:buFont typeface="Wingdings" panose="05000000000000000000" pitchFamily="2" charset="2"/>
              <a:buChar char="v"/>
            </a:pPr>
            <a:r>
              <a:rPr lang="de-DE" sz="1600" b="1" dirty="0">
                <a:solidFill>
                  <a:schemeClr val="accent1"/>
                </a:solidFill>
              </a:rPr>
              <a:t>Permutation </a:t>
            </a:r>
            <a:r>
              <a:rPr lang="de-DE" sz="1600" b="1" dirty="0" err="1">
                <a:solidFill>
                  <a:schemeClr val="accent1"/>
                </a:solidFill>
              </a:rPr>
              <a:t>Importance</a:t>
            </a:r>
            <a:r>
              <a:rPr lang="de-DE" sz="1200" b="1" dirty="0">
                <a:solidFill>
                  <a:schemeClr val="accent1"/>
                </a:solidFill>
              </a:rPr>
              <a:t>  </a:t>
            </a:r>
            <a:r>
              <a:rPr lang="de-DE" sz="1200" b="1" i="1" dirty="0">
                <a:solidFill>
                  <a:schemeClr val="accent1"/>
                </a:solidFill>
              </a:rPr>
              <a:t>aka Mean </a:t>
            </a:r>
            <a:r>
              <a:rPr lang="de-DE" sz="1200" b="1" i="1" dirty="0" err="1">
                <a:solidFill>
                  <a:schemeClr val="accent1"/>
                </a:solidFill>
              </a:rPr>
              <a:t>Decrease</a:t>
            </a:r>
            <a:r>
              <a:rPr lang="de-DE" sz="1200" b="1" i="1" dirty="0">
                <a:solidFill>
                  <a:schemeClr val="accent1"/>
                </a:solidFill>
              </a:rPr>
              <a:t> </a:t>
            </a:r>
            <a:r>
              <a:rPr lang="de-DE" sz="1200" b="1" i="1" dirty="0" err="1">
                <a:solidFill>
                  <a:schemeClr val="accent1"/>
                </a:solidFill>
              </a:rPr>
              <a:t>Accuracy</a:t>
            </a:r>
            <a:endParaRPr lang="de-DE" sz="1600" b="1" i="1" dirty="0">
              <a:solidFill>
                <a:schemeClr val="accent1"/>
              </a:solidFill>
            </a:endParaRPr>
          </a:p>
          <a:p>
            <a:pPr marL="285750" lvl="2" indent="-285750">
              <a:lnSpc>
                <a:spcPct val="93000"/>
              </a:lnSpc>
              <a:spcAft>
                <a:spcPts val="600"/>
              </a:spcAft>
              <a:buClr>
                <a:srgbClr val="7F7F7F"/>
              </a:buClr>
              <a:buFont typeface="Wingdings" panose="05000000000000000000" pitchFamily="2" charset="2"/>
              <a:buChar char="v"/>
            </a:pPr>
            <a:r>
              <a:rPr lang="de-DE" sz="1600" b="1" dirty="0">
                <a:solidFill>
                  <a:schemeClr val="accent1"/>
                </a:solidFill>
              </a:rPr>
              <a:t>Partial </a:t>
            </a:r>
            <a:r>
              <a:rPr lang="de-DE" sz="1600" b="1" dirty="0" err="1">
                <a:solidFill>
                  <a:schemeClr val="accent1"/>
                </a:solidFill>
              </a:rPr>
              <a:t>Dependency</a:t>
            </a:r>
            <a:r>
              <a:rPr lang="de-DE" sz="1600" b="1" dirty="0">
                <a:solidFill>
                  <a:schemeClr val="accent1"/>
                </a:solidFill>
              </a:rPr>
              <a:t> Plots</a:t>
            </a:r>
          </a:p>
          <a:p>
            <a:pPr marL="285750" lvl="2" indent="-285750">
              <a:buFont typeface="Wingdings" panose="05000000000000000000" pitchFamily="2" charset="2"/>
              <a:buChar char="v"/>
            </a:pPr>
            <a:r>
              <a:rPr lang="de-DE" sz="1600" b="1" dirty="0">
                <a:solidFill>
                  <a:schemeClr val="accent1"/>
                </a:solidFill>
              </a:rPr>
              <a:t>SHAP Values</a:t>
            </a:r>
            <a:endParaRPr lang="de-DE" sz="1600" dirty="0">
              <a:solidFill>
                <a:schemeClr val="accent1"/>
              </a:solidFill>
            </a:endParaRPr>
          </a:p>
        </p:txBody>
      </p:sp>
      <p:sp>
        <p:nvSpPr>
          <p:cNvPr id="18" name="Rechteck 17">
            <a:extLst>
              <a:ext uri="{FF2B5EF4-FFF2-40B4-BE49-F238E27FC236}">
                <a16:creationId xmlns:a16="http://schemas.microsoft.com/office/drawing/2014/main" id="{8B224E3E-E7EB-4E30-AE05-24888B87E1DC}"/>
              </a:ext>
            </a:extLst>
          </p:cNvPr>
          <p:cNvSpPr/>
          <p:nvPr/>
        </p:nvSpPr>
        <p:spPr>
          <a:xfrm>
            <a:off x="6763136" y="4236274"/>
            <a:ext cx="4893936" cy="1496960"/>
          </a:xfrm>
          <a:prstGeom prst="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41" name="Grafik 40">
            <a:extLst>
              <a:ext uri="{FF2B5EF4-FFF2-40B4-BE49-F238E27FC236}">
                <a16:creationId xmlns:a16="http://schemas.microsoft.com/office/drawing/2014/main" id="{46552D3B-850F-416D-9838-1E64220763B7}"/>
              </a:ext>
            </a:extLst>
          </p:cNvPr>
          <p:cNvPicPr>
            <a:picLocks noChangeAspect="1"/>
          </p:cNvPicPr>
          <p:nvPr/>
        </p:nvPicPr>
        <p:blipFill>
          <a:blip r:embed="rId3"/>
          <a:stretch>
            <a:fillRect/>
          </a:stretch>
        </p:blipFill>
        <p:spPr>
          <a:xfrm>
            <a:off x="10905043" y="2409605"/>
            <a:ext cx="637366" cy="545109"/>
          </a:xfrm>
          <a:prstGeom prst="rect">
            <a:avLst/>
          </a:prstGeom>
        </p:spPr>
      </p:pic>
      <p:pic>
        <p:nvPicPr>
          <p:cNvPr id="42" name="Grafik 41">
            <a:extLst>
              <a:ext uri="{FF2B5EF4-FFF2-40B4-BE49-F238E27FC236}">
                <a16:creationId xmlns:a16="http://schemas.microsoft.com/office/drawing/2014/main" id="{953B9E80-C35F-4C27-8A24-451B3BB0745B}"/>
              </a:ext>
            </a:extLst>
          </p:cNvPr>
          <p:cNvPicPr>
            <a:picLocks noChangeAspect="1"/>
          </p:cNvPicPr>
          <p:nvPr/>
        </p:nvPicPr>
        <p:blipFill>
          <a:blip r:embed="rId4"/>
          <a:stretch>
            <a:fillRect/>
          </a:stretch>
        </p:blipFill>
        <p:spPr>
          <a:xfrm>
            <a:off x="11071952" y="4293470"/>
            <a:ext cx="410071" cy="410071"/>
          </a:xfrm>
          <a:prstGeom prst="rect">
            <a:avLst/>
          </a:prstGeom>
        </p:spPr>
      </p:pic>
      <p:sp>
        <p:nvSpPr>
          <p:cNvPr id="16" name="Pfeil nach rechts 58">
            <a:extLst>
              <a:ext uri="{FF2B5EF4-FFF2-40B4-BE49-F238E27FC236}">
                <a16:creationId xmlns:a16="http://schemas.microsoft.com/office/drawing/2014/main" id="{42D1E3AE-D1A8-48FC-AB58-91C22DA916DA}"/>
              </a:ext>
            </a:extLst>
          </p:cNvPr>
          <p:cNvSpPr/>
          <p:nvPr/>
        </p:nvSpPr>
        <p:spPr>
          <a:xfrm rot="5400000">
            <a:off x="6863188" y="3724045"/>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92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sz="quarter" idx="15"/>
          </p:nvPr>
        </p:nvSpPr>
        <p:spPr>
          <a:xfrm>
            <a:off x="488947" y="937738"/>
            <a:ext cx="11224684" cy="5728238"/>
          </a:xfrm>
        </p:spPr>
        <p:txBody>
          <a:bodyPr/>
          <a:lstStyle/>
          <a:p>
            <a:pPr marL="342900" indent="-342900">
              <a:spcBef>
                <a:spcPts val="800"/>
              </a:spcBef>
              <a:spcAft>
                <a:spcPts val="800"/>
              </a:spcAft>
              <a:buFont typeface="+mj-lt"/>
              <a:buAutoNum type="romanUcPeriod"/>
            </a:pPr>
            <a:r>
              <a:rPr lang="de-DE" sz="1400" b="1" dirty="0"/>
              <a:t>Aufgabenstellung</a:t>
            </a:r>
          </a:p>
          <a:p>
            <a:pPr marL="342900" indent="-342900">
              <a:spcBef>
                <a:spcPts val="800"/>
              </a:spcBef>
              <a:spcAft>
                <a:spcPts val="400"/>
              </a:spcAft>
              <a:buFont typeface="+mj-lt"/>
              <a:buAutoNum type="romanUcPeriod"/>
            </a:pPr>
            <a:r>
              <a:rPr lang="de-DE" sz="1400" b="1" dirty="0" err="1"/>
              <a:t>Preprocessing</a:t>
            </a:r>
            <a:r>
              <a:rPr lang="de-DE" sz="1400" b="1" dirty="0"/>
              <a:t>: Ausgewählte Problemstellungen</a:t>
            </a:r>
          </a:p>
          <a:p>
            <a:pPr marL="357188" lvl="1" indent="-166688">
              <a:spcBef>
                <a:spcPts val="0"/>
              </a:spcBef>
              <a:spcAft>
                <a:spcPts val="400"/>
              </a:spcAft>
              <a:buFont typeface="Wingdings" panose="05000000000000000000" pitchFamily="2" charset="2"/>
              <a:buChar char="§"/>
            </a:pPr>
            <a:r>
              <a:rPr lang="de-DE" sz="1300" dirty="0"/>
              <a:t>Aufbau Master Data Table &amp; einfache </a:t>
            </a:r>
            <a:r>
              <a:rPr lang="de-DE" sz="1300" dirty="0" err="1"/>
              <a:t>PreProcessing</a:t>
            </a:r>
            <a:r>
              <a:rPr lang="de-DE" sz="1300" dirty="0"/>
              <a:t> Schritte auf dem MDT</a:t>
            </a:r>
          </a:p>
          <a:p>
            <a:pPr marL="357188" lvl="1" indent="-166688">
              <a:spcBef>
                <a:spcPts val="0"/>
              </a:spcBef>
              <a:spcAft>
                <a:spcPts val="400"/>
              </a:spcAft>
              <a:buFont typeface="Wingdings" panose="05000000000000000000" pitchFamily="2" charset="2"/>
              <a:buChar char="§"/>
            </a:pPr>
            <a:r>
              <a:rPr lang="de-DE" sz="1300" dirty="0"/>
              <a:t>Normalisierung des Datenextrakts T-Policy Rules</a:t>
            </a:r>
          </a:p>
          <a:p>
            <a:pPr marL="357188" lvl="1" indent="-166688">
              <a:spcBef>
                <a:spcPts val="0"/>
              </a:spcBef>
              <a:spcAft>
                <a:spcPts val="400"/>
              </a:spcAft>
              <a:buFont typeface="Wingdings" panose="05000000000000000000" pitchFamily="2" charset="2"/>
              <a:buChar char="§"/>
            </a:pPr>
            <a:r>
              <a:rPr lang="de-DE" sz="1300" dirty="0"/>
              <a:t>Custom Transformer für die Bearbeitung von kategoriellen Daten in Pipelines</a:t>
            </a:r>
          </a:p>
          <a:p>
            <a:pPr marL="357188" lvl="1" indent="-166688">
              <a:spcBef>
                <a:spcPts val="0"/>
              </a:spcBef>
              <a:spcAft>
                <a:spcPts val="400"/>
              </a:spcAft>
              <a:buFont typeface="Wingdings" panose="05000000000000000000" pitchFamily="2" charset="2"/>
              <a:buChar char="§"/>
            </a:pPr>
            <a:r>
              <a:rPr lang="de-DE" sz="1300" dirty="0"/>
              <a:t>Handling von </a:t>
            </a:r>
            <a:r>
              <a:rPr lang="de-DE" sz="1300" dirty="0" err="1"/>
              <a:t>kolinearen</a:t>
            </a:r>
            <a:r>
              <a:rPr lang="de-DE" sz="1300" dirty="0"/>
              <a:t> Features</a:t>
            </a:r>
          </a:p>
          <a:p>
            <a:pPr marL="342900" indent="-342900">
              <a:spcBef>
                <a:spcPts val="800"/>
              </a:spcBef>
              <a:spcAft>
                <a:spcPts val="400"/>
              </a:spcAft>
              <a:buFont typeface="+mj-lt"/>
              <a:buAutoNum type="romanUcPeriod"/>
            </a:pPr>
            <a:r>
              <a:rPr lang="de-DE" sz="1400" b="1" dirty="0"/>
              <a:t>Modellauswahl: Konzept &amp; Diskussion</a:t>
            </a:r>
          </a:p>
          <a:p>
            <a:pPr lvl="1">
              <a:spcBef>
                <a:spcPts val="0"/>
              </a:spcBef>
              <a:spcAft>
                <a:spcPts val="400"/>
              </a:spcAft>
              <a:buFont typeface="Wingdings" panose="05000000000000000000" pitchFamily="2" charset="2"/>
              <a:buChar char="§"/>
            </a:pPr>
            <a:r>
              <a:rPr lang="de-DE" sz="1300" dirty="0"/>
              <a:t>Trade-Off Performance (</a:t>
            </a:r>
            <a:r>
              <a:rPr lang="de-DE" sz="1300" dirty="0" err="1"/>
              <a:t>Accuracy</a:t>
            </a:r>
            <a:r>
              <a:rPr lang="de-DE" sz="1300" dirty="0"/>
              <a:t>) &amp; </a:t>
            </a:r>
            <a:r>
              <a:rPr lang="de-DE" sz="1300" dirty="0" err="1"/>
              <a:t>Explainability</a:t>
            </a:r>
            <a:endParaRPr lang="de-DE" sz="1300" dirty="0"/>
          </a:p>
          <a:p>
            <a:pPr lvl="1">
              <a:spcBef>
                <a:spcPts val="0"/>
              </a:spcBef>
              <a:spcAft>
                <a:spcPts val="400"/>
              </a:spcAft>
              <a:buFont typeface="Wingdings" panose="05000000000000000000" pitchFamily="2" charset="2"/>
              <a:buChar char="§"/>
            </a:pPr>
            <a:r>
              <a:rPr lang="de-DE" sz="1300" dirty="0"/>
              <a:t>Basismodelle: </a:t>
            </a:r>
            <a:r>
              <a:rPr lang="de-DE" sz="1300" dirty="0" err="1"/>
              <a:t>Decision</a:t>
            </a:r>
            <a:r>
              <a:rPr lang="de-DE" sz="1300" dirty="0"/>
              <a:t> </a:t>
            </a:r>
            <a:r>
              <a:rPr lang="de-DE" sz="1300" dirty="0" err="1"/>
              <a:t>Tree</a:t>
            </a:r>
            <a:r>
              <a:rPr lang="de-DE" sz="1300" dirty="0"/>
              <a:t>, Random Forest und XG Boost</a:t>
            </a:r>
          </a:p>
          <a:p>
            <a:pPr lvl="1">
              <a:spcBef>
                <a:spcPts val="0"/>
              </a:spcBef>
              <a:spcAft>
                <a:spcPts val="400"/>
              </a:spcAft>
              <a:buFont typeface="Wingdings" panose="05000000000000000000" pitchFamily="2" charset="2"/>
              <a:buChar char="§"/>
            </a:pPr>
            <a:r>
              <a:rPr lang="de-DE" sz="1300" dirty="0" err="1"/>
              <a:t>Explainer</a:t>
            </a:r>
            <a:r>
              <a:rPr lang="de-DE" sz="1300" dirty="0"/>
              <a:t> Methoden: Permutation </a:t>
            </a:r>
            <a:r>
              <a:rPr lang="de-DE" sz="1300" dirty="0" err="1"/>
              <a:t>Importance</a:t>
            </a:r>
            <a:r>
              <a:rPr lang="de-DE" sz="1300" dirty="0"/>
              <a:t>, PDP und SHAP-Values (Shapley)</a:t>
            </a:r>
          </a:p>
          <a:p>
            <a:pPr marL="342900" indent="-342900">
              <a:spcBef>
                <a:spcPts val="800"/>
              </a:spcBef>
              <a:spcAft>
                <a:spcPts val="400"/>
              </a:spcAft>
              <a:buFont typeface="+mj-lt"/>
              <a:buAutoNum type="romanUcPeriod"/>
            </a:pPr>
            <a:r>
              <a:rPr lang="de-DE" sz="1400" b="1" dirty="0"/>
              <a:t>Ergebnisse</a:t>
            </a:r>
          </a:p>
          <a:p>
            <a:pPr lvl="1">
              <a:spcBef>
                <a:spcPts val="0"/>
              </a:spcBef>
              <a:spcAft>
                <a:spcPts val="400"/>
              </a:spcAft>
              <a:buFont typeface="Wingdings" panose="05000000000000000000" pitchFamily="2" charset="2"/>
              <a:buChar char="§"/>
            </a:pPr>
            <a:r>
              <a:rPr lang="de-DE" sz="1300" dirty="0"/>
              <a:t>Automatische Entscheidungsquote</a:t>
            </a:r>
          </a:p>
          <a:p>
            <a:pPr lvl="1">
              <a:spcBef>
                <a:spcPts val="0"/>
              </a:spcBef>
              <a:spcAft>
                <a:spcPts val="400"/>
              </a:spcAft>
              <a:buFont typeface="Wingdings" panose="05000000000000000000" pitchFamily="2" charset="2"/>
              <a:buChar char="§"/>
            </a:pPr>
            <a:r>
              <a:rPr lang="de-DE" sz="1300" dirty="0"/>
              <a:t>Negative vs. Positive Entscheidungen</a:t>
            </a:r>
          </a:p>
          <a:p>
            <a:pPr lvl="1">
              <a:spcBef>
                <a:spcPts val="0"/>
              </a:spcBef>
              <a:spcAft>
                <a:spcPts val="400"/>
              </a:spcAft>
              <a:buFont typeface="Wingdings" panose="05000000000000000000" pitchFamily="2" charset="2"/>
              <a:buChar char="§"/>
            </a:pPr>
            <a:r>
              <a:rPr lang="de-DE" sz="1300" dirty="0"/>
              <a:t>Anzahl </a:t>
            </a:r>
            <a:r>
              <a:rPr lang="de-DE" sz="1300" dirty="0" err="1"/>
              <a:t>Resubmissions</a:t>
            </a:r>
            <a:endParaRPr lang="de-DE" sz="1300" dirty="0"/>
          </a:p>
          <a:p>
            <a:pPr lvl="1">
              <a:spcBef>
                <a:spcPts val="0"/>
              </a:spcBef>
              <a:spcAft>
                <a:spcPts val="400"/>
              </a:spcAft>
              <a:buFont typeface="Wingdings" panose="05000000000000000000" pitchFamily="2" charset="2"/>
              <a:buChar char="§"/>
            </a:pPr>
            <a:r>
              <a:rPr lang="de-DE" sz="1300" dirty="0"/>
              <a:t>Erfolg im Vertragsabschluss</a:t>
            </a:r>
          </a:p>
          <a:p>
            <a:pPr marL="342900" indent="-342900">
              <a:spcBef>
                <a:spcPts val="800"/>
              </a:spcBef>
              <a:spcAft>
                <a:spcPts val="400"/>
              </a:spcAft>
              <a:buFont typeface="+mj-lt"/>
              <a:buAutoNum type="romanUcPeriod"/>
            </a:pPr>
            <a:r>
              <a:rPr lang="de-DE" sz="1400" b="1" dirty="0"/>
              <a:t>Summary &amp; Ausblick</a:t>
            </a:r>
          </a:p>
          <a:p>
            <a:pPr marL="342900" indent="-342900">
              <a:spcBef>
                <a:spcPts val="800"/>
              </a:spcBef>
              <a:spcAft>
                <a:spcPts val="400"/>
              </a:spcAft>
              <a:buFont typeface="+mj-lt"/>
              <a:buAutoNum type="romanUcPeriod"/>
            </a:pPr>
            <a:r>
              <a:rPr lang="de-DE" sz="1400" b="1" dirty="0"/>
              <a:t>Quellenverzeichnis</a:t>
            </a:r>
          </a:p>
          <a:p>
            <a:pPr marL="342900" indent="-342900">
              <a:spcBef>
                <a:spcPts val="800"/>
              </a:spcBef>
              <a:spcAft>
                <a:spcPts val="400"/>
              </a:spcAft>
              <a:buFont typeface="+mj-lt"/>
              <a:buAutoNum type="romanUcPeriod"/>
            </a:pPr>
            <a:r>
              <a:rPr lang="de-DE" sz="1400" b="1" dirty="0"/>
              <a:t>Anhang</a:t>
            </a:r>
          </a:p>
          <a:p>
            <a:pPr marL="342900" indent="-342900">
              <a:buFont typeface="+mj-lt"/>
              <a:buAutoNum type="romanUcPeriod"/>
            </a:pPr>
            <a:endParaRPr lang="de-DE" sz="1400" dirty="0"/>
          </a:p>
          <a:p>
            <a:pPr marL="342900" indent="-342900">
              <a:buFont typeface="+mj-lt"/>
              <a:buAutoNum type="romanUcPeriod"/>
            </a:pPr>
            <a:endParaRPr lang="de-DE" sz="1400" dirty="0"/>
          </a:p>
          <a:p>
            <a:pPr marL="342900" indent="-342900">
              <a:buFont typeface="+mj-lt"/>
              <a:buAutoNum type="romanUcPeriod"/>
            </a:pPr>
            <a:endParaRPr lang="de-DE" sz="1400" dirty="0"/>
          </a:p>
        </p:txBody>
      </p:sp>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Tree>
    <p:extLst>
      <p:ext uri="{BB962C8B-B14F-4D97-AF65-F5344CB8AC3E}">
        <p14:creationId xmlns:p14="http://schemas.microsoft.com/office/powerpoint/2010/main" val="159953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Decision</a:t>
            </a:r>
            <a:r>
              <a:rPr lang="de-DE" dirty="0"/>
              <a:t> </a:t>
            </a:r>
            <a:r>
              <a:rPr lang="de-DE" dirty="0" err="1"/>
              <a:t>Tree</a:t>
            </a:r>
            <a:r>
              <a:rPr lang="de-DE" dirty="0"/>
              <a:t> / </a:t>
            </a:r>
            <a:r>
              <a:rPr lang="de-DE" dirty="0" err="1"/>
              <a:t>Entscheidungbaum</a:t>
            </a:r>
            <a:br>
              <a:rPr lang="de-DE" dirty="0"/>
            </a:br>
            <a:endParaRPr lang="de-DE" dirty="0"/>
          </a:p>
        </p:txBody>
      </p:sp>
      <p:sp>
        <p:nvSpPr>
          <p:cNvPr id="6" name="Textplatzhalter 5"/>
          <p:cNvSpPr>
            <a:spLocks noGrp="1"/>
          </p:cNvSpPr>
          <p:nvPr>
            <p:ph type="body" sz="quarter" idx="13"/>
          </p:nvPr>
        </p:nvSpPr>
        <p:spPr>
          <a:xfrm>
            <a:off x="478369" y="947028"/>
            <a:ext cx="10951631" cy="5334900"/>
          </a:xfrm>
        </p:spPr>
        <p:txBody>
          <a:bodyPr/>
          <a:lstStyle/>
          <a:p>
            <a:pPr>
              <a:tabLst>
                <a:tab pos="6103938" algn="r"/>
                <a:tab pos="11214100" algn="r"/>
              </a:tabLst>
            </a:pPr>
            <a:r>
              <a:rPr lang="de-DE" sz="1400" b="1" i="1" dirty="0"/>
              <a:t>„</a:t>
            </a:r>
            <a:r>
              <a:rPr lang="de-DE" sz="1400" b="1" i="1" dirty="0" err="1"/>
              <a:t>Tree</a:t>
            </a:r>
            <a:r>
              <a:rPr lang="de-DE" sz="1400" b="1" i="1" dirty="0"/>
              <a:t> </a:t>
            </a:r>
            <a:r>
              <a:rPr lang="de-DE" sz="1400" b="1" i="1" dirty="0" err="1"/>
              <a:t>models</a:t>
            </a:r>
            <a:r>
              <a:rPr lang="de-DE" sz="1400" b="1" i="1" dirty="0"/>
              <a:t>, also </a:t>
            </a:r>
            <a:r>
              <a:rPr lang="de-DE" sz="1400" b="1" i="1" dirty="0" err="1"/>
              <a:t>called</a:t>
            </a:r>
            <a:r>
              <a:rPr lang="de-DE" sz="1400" b="1" i="1" dirty="0"/>
              <a:t> Classification and Regression </a:t>
            </a:r>
            <a:r>
              <a:rPr lang="de-DE" sz="1400" b="1" i="1" dirty="0" err="1"/>
              <a:t>Trees</a:t>
            </a:r>
            <a:r>
              <a:rPr lang="de-DE" sz="1400" b="1" i="1" dirty="0"/>
              <a:t> (CART), </a:t>
            </a:r>
            <a:r>
              <a:rPr lang="de-DE" sz="1400" b="1" i="1" dirty="0" err="1"/>
              <a:t>decision</a:t>
            </a:r>
            <a:r>
              <a:rPr lang="de-DE" sz="1400" b="1" i="1" dirty="0"/>
              <a:t> </a:t>
            </a:r>
            <a:r>
              <a:rPr lang="de-DE" sz="1400" b="1" i="1" dirty="0" err="1"/>
              <a:t>trees</a:t>
            </a:r>
            <a:r>
              <a:rPr lang="de-DE" sz="1400" b="1" i="1" dirty="0"/>
              <a:t> </a:t>
            </a:r>
            <a:r>
              <a:rPr lang="de-DE" sz="1400" b="1" i="1" dirty="0" err="1"/>
              <a:t>or</a:t>
            </a:r>
            <a:r>
              <a:rPr lang="de-DE" sz="1400" b="1" i="1" dirty="0"/>
              <a:t> just </a:t>
            </a:r>
            <a:r>
              <a:rPr lang="de-DE" sz="1400" b="1" i="1" dirty="0" err="1"/>
              <a:t>trees</a:t>
            </a:r>
            <a:r>
              <a:rPr lang="de-DE" sz="1400" b="1" i="1" dirty="0"/>
              <a:t>, </a:t>
            </a:r>
            <a:r>
              <a:rPr lang="de-DE" sz="1400" b="1" i="1" dirty="0" err="1"/>
              <a:t>are</a:t>
            </a:r>
            <a:r>
              <a:rPr lang="de-DE" sz="1400" b="1" i="1" dirty="0"/>
              <a:t> an </a:t>
            </a:r>
            <a:r>
              <a:rPr lang="de-DE" sz="1400" b="1" i="1" dirty="0" err="1"/>
              <a:t>effective</a:t>
            </a:r>
            <a:r>
              <a:rPr lang="de-DE" sz="1400" b="1" i="1" dirty="0"/>
              <a:t> and </a:t>
            </a:r>
            <a:r>
              <a:rPr lang="de-DE" sz="1400" b="1" i="1" dirty="0" err="1"/>
              <a:t>popular</a:t>
            </a:r>
            <a:r>
              <a:rPr lang="de-DE" sz="1400" b="1" i="1" dirty="0"/>
              <a:t> </a:t>
            </a:r>
            <a:r>
              <a:rPr lang="de-DE" sz="1400" b="1" i="1" dirty="0" err="1"/>
              <a:t>classification</a:t>
            </a:r>
            <a:r>
              <a:rPr lang="de-DE" sz="1400" b="1" i="1" dirty="0"/>
              <a:t>  (and </a:t>
            </a:r>
            <a:r>
              <a:rPr lang="de-DE" sz="1400" b="1" i="1" dirty="0" err="1"/>
              <a:t>regression</a:t>
            </a:r>
            <a:r>
              <a:rPr lang="de-DE" sz="1400" b="1" i="1" dirty="0"/>
              <a:t>) </a:t>
            </a:r>
            <a:r>
              <a:rPr lang="de-DE" sz="1400" b="1" i="1" dirty="0" err="1"/>
              <a:t>method</a:t>
            </a:r>
            <a:r>
              <a:rPr lang="de-DE" sz="1400" b="1" i="1" dirty="0"/>
              <a:t> </a:t>
            </a:r>
            <a:r>
              <a:rPr lang="de-DE" sz="1400" b="1" i="1" dirty="0" err="1"/>
              <a:t>initially</a:t>
            </a:r>
            <a:r>
              <a:rPr lang="de-DE" sz="1400" b="1" i="1" dirty="0"/>
              <a:t> </a:t>
            </a:r>
            <a:r>
              <a:rPr lang="de-DE" sz="1400" b="1" i="1" dirty="0" err="1"/>
              <a:t>developed</a:t>
            </a:r>
            <a:r>
              <a:rPr lang="de-DE" sz="1400" b="1" i="1" dirty="0"/>
              <a:t> </a:t>
            </a:r>
            <a:r>
              <a:rPr lang="de-DE" sz="1400" b="1" i="1" dirty="0" err="1"/>
              <a:t>by</a:t>
            </a:r>
            <a:r>
              <a:rPr lang="de-DE" sz="1400" b="1" i="1" dirty="0"/>
              <a:t> Leo </a:t>
            </a:r>
            <a:r>
              <a:rPr lang="de-DE" sz="1400" b="1" i="1" dirty="0" err="1"/>
              <a:t>Breiman</a:t>
            </a:r>
            <a:r>
              <a:rPr lang="de-DE" sz="1400" b="1" i="1" dirty="0"/>
              <a:t> [*] and </a:t>
            </a:r>
            <a:r>
              <a:rPr lang="de-DE" sz="1400" b="1" i="1" dirty="0" err="1"/>
              <a:t>others</a:t>
            </a:r>
            <a:r>
              <a:rPr lang="de-DE" sz="1400" b="1" i="1" dirty="0"/>
              <a:t> in 1984“.</a:t>
            </a:r>
            <a:r>
              <a:rPr lang="de-DE" sz="1400" i="1" dirty="0"/>
              <a:t>	 </a:t>
            </a:r>
            <a:r>
              <a:rPr lang="de-DE" sz="1400" dirty="0"/>
              <a:t>(Bruce &amp; Bruce, 2017).</a:t>
            </a:r>
          </a:p>
          <a:p>
            <a:pPr>
              <a:tabLst>
                <a:tab pos="6103938" algn="r"/>
                <a:tab pos="11214100" algn="r"/>
              </a:tabLst>
            </a:pPr>
            <a:r>
              <a:rPr lang="de-DE" sz="1400" dirty="0"/>
              <a:t>Entscheidungsbäume sind „</a:t>
            </a:r>
            <a:r>
              <a:rPr lang="de-DE" sz="1400" dirty="0" err="1"/>
              <a:t>greedy</a:t>
            </a:r>
            <a:r>
              <a:rPr lang="de-DE" sz="1400" dirty="0"/>
              <a:t>“ Algorithmen, die im rekursiven Top-Down-Verfahren ein Set an „Wenn Dann“ Entscheidungsregeln entwickeln,</a:t>
            </a:r>
            <a:br>
              <a:rPr lang="de-DE" sz="1400" dirty="0"/>
            </a:br>
            <a:r>
              <a:rPr lang="de-DE" sz="1400" dirty="0"/>
              <a:t>mit dem gelabelte Inputdaten bestmöglich partitioniert werden können, bis alle Datensätze einer Zielklasse zugeordnet sind</a:t>
            </a:r>
            <a:br>
              <a:rPr lang="de-DE" sz="1400" dirty="0"/>
            </a:br>
            <a:r>
              <a:rPr lang="de-DE" sz="1400" dirty="0"/>
              <a:t>(vgl. Bishop, 2009; Tan et al, 2014).:</a:t>
            </a:r>
          </a:p>
          <a:p>
            <a:pPr marL="342900" indent="-342900">
              <a:buFont typeface="+mj-lt"/>
              <a:buAutoNum type="arabicParenBoth"/>
            </a:pPr>
            <a:r>
              <a:rPr lang="de-DE" sz="1400" dirty="0"/>
              <a:t>Der Algorithmus startet (oben im Baum) und ermittelt denjenigen „Splitting Point“ für jede Inputvariable, mit dem sich das Datenset bestmöglich, bezogen auf die Zielvariable splitten lässt.  Als Reinheitsmaß wird der </a:t>
            </a:r>
            <a:r>
              <a:rPr lang="de-DE" sz="1400" dirty="0" err="1"/>
              <a:t>Gini</a:t>
            </a:r>
            <a:r>
              <a:rPr lang="de-DE" sz="1400" dirty="0"/>
              <a:t>-Koeffizient oder die Entropie des Datensets (nach dem Split) verwendet. Es wird der Split verwendet, der die „Unordnung“ in der Eingangspartition des Entscheidungsknotens am stärksten reduziert („</a:t>
            </a:r>
            <a:r>
              <a:rPr lang="de-DE" sz="1400" dirty="0" err="1"/>
              <a:t>Gini</a:t>
            </a:r>
            <a:r>
              <a:rPr lang="de-DE" sz="1400" dirty="0"/>
              <a:t> Index“ bzw. „Information </a:t>
            </a:r>
            <a:r>
              <a:rPr lang="de-DE" sz="1400" dirty="0" err="1"/>
              <a:t>Gain</a:t>
            </a:r>
            <a:r>
              <a:rPr lang="de-DE" sz="1400" dirty="0"/>
              <a:t>“ bei Verwendung von Entropie als Kriterium).</a:t>
            </a:r>
          </a:p>
          <a:p>
            <a:pPr marL="342900" indent="-342900">
              <a:buFont typeface="+mj-lt"/>
              <a:buAutoNum type="arabicParenBoth"/>
            </a:pPr>
            <a:r>
              <a:rPr lang="de-DE" sz="1400" dirty="0"/>
              <a:t>Das Splitting wird rekursiv auf den Subpartitionen fortgeführt, bis das Datenset nicht mehr gesplittet werden kann bzw. bis über Hyperparameter definierte Stopp-Kriterien erreicht werden.</a:t>
            </a:r>
          </a:p>
          <a:p>
            <a:pPr marL="342900" indent="-342900">
              <a:buFont typeface="+mj-lt"/>
              <a:buAutoNum type="arabicParenBoth"/>
            </a:pPr>
            <a:r>
              <a:rPr lang="de-DE" sz="1400" dirty="0"/>
              <a:t>Alle Dateninstanzen innerhalb eines (finalen) Blattknotens werden der mehrheitlichen Klasse dieses Knotens zugeordnet.</a:t>
            </a:r>
            <a:br>
              <a:rPr lang="de-DE" sz="1400" dirty="0"/>
            </a:br>
            <a:endParaRPr lang="de-DE" sz="1400" dirty="0"/>
          </a:p>
          <a:p>
            <a:r>
              <a:rPr lang="de-DE" sz="1400" b="1" dirty="0"/>
              <a:t>Vorteile:</a:t>
            </a:r>
          </a:p>
          <a:p>
            <a:pPr marL="171450" indent="-171450">
              <a:buFont typeface="Arial" panose="020B0604020202020204" pitchFamily="34" charset="0"/>
              <a:buChar char="•"/>
            </a:pPr>
            <a:r>
              <a:rPr lang="de-DE" sz="1400" dirty="0"/>
              <a:t>Mit Entscheidungsbäumen können auch </a:t>
            </a:r>
            <a:r>
              <a:rPr lang="de-DE" sz="1400" dirty="0" err="1"/>
              <a:t>nonlineare</a:t>
            </a:r>
            <a:r>
              <a:rPr lang="de-DE" sz="1400" dirty="0"/>
              <a:t> Muster in den Daten gefunden werden.</a:t>
            </a:r>
          </a:p>
          <a:p>
            <a:pPr marL="171450" indent="-171450">
              <a:buFont typeface="Arial" panose="020B0604020202020204" pitchFamily="34" charset="0"/>
              <a:buChar char="•"/>
            </a:pPr>
            <a:r>
              <a:rPr lang="de-DE" sz="1400" dirty="0"/>
              <a:t>Die (als Baum visualisierten) Entscheidungsregeln sind gut verständlich und könne mit Fachabteilungen und Domain-Experten diskutiert werden.</a:t>
            </a:r>
          </a:p>
          <a:p>
            <a:r>
              <a:rPr lang="de-DE" sz="1400" b="1" dirty="0"/>
              <a:t>Nachteile:</a:t>
            </a:r>
          </a:p>
          <a:p>
            <a:pPr marL="171450" indent="-171450">
              <a:buFont typeface="Arial" panose="020B0604020202020204" pitchFamily="34" charset="0"/>
              <a:buChar char="•"/>
            </a:pPr>
            <a:r>
              <a:rPr lang="de-DE" sz="1400" dirty="0" err="1"/>
              <a:t>Trees</a:t>
            </a:r>
            <a:r>
              <a:rPr lang="de-DE" sz="1400" dirty="0"/>
              <a:t> neigen stark zum „</a:t>
            </a:r>
            <a:r>
              <a:rPr lang="de-DE" sz="1400" dirty="0" err="1"/>
              <a:t>Overfitten</a:t>
            </a:r>
            <a:r>
              <a:rPr lang="de-DE" sz="1400" dirty="0"/>
              <a:t>“ der Daten. Es werden so lange Entscheidungsregeln induziert, bis alle Daten getrennt werden können. Das „Rauschen“ im Datenset wird dadurch mitgelernt und führt zu einer schlechten Generalisierungsleistung des </a:t>
            </a:r>
            <a:r>
              <a:rPr lang="de-DE" sz="1400" dirty="0" err="1"/>
              <a:t>Classifier</a:t>
            </a:r>
            <a:r>
              <a:rPr lang="de-DE" sz="1400" dirty="0"/>
              <a:t>.</a:t>
            </a:r>
          </a:p>
          <a:p>
            <a:pPr marL="171450" indent="-171450">
              <a:buFont typeface="Arial" panose="020B0604020202020204" pitchFamily="34" charset="0"/>
              <a:buChar char="•"/>
            </a:pPr>
            <a:r>
              <a:rPr lang="de-DE" sz="1400" dirty="0"/>
              <a:t>Bäume sind relativ instabile Strukturen. Geringfügige Variationen in den Lerndaten können schnell zu komplett veränderten Regeln führen (vgl. Bruce &amp; Bruce, 2017), die dann ein erneutes Training des Modells erfordern.</a:t>
            </a:r>
          </a:p>
          <a:p>
            <a:pPr marL="171450" indent="-171450">
              <a:buFont typeface="Arial" panose="020B0604020202020204" pitchFamily="34" charset="0"/>
              <a:buChar char="•"/>
            </a:pPr>
            <a:endParaRPr lang="de-DE" sz="1400" dirty="0"/>
          </a:p>
        </p:txBody>
      </p:sp>
    </p:spTree>
    <p:extLst>
      <p:ext uri="{BB962C8B-B14F-4D97-AF65-F5344CB8AC3E}">
        <p14:creationId xmlns:p14="http://schemas.microsoft.com/office/powerpoint/2010/main" val="291218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Decision</a:t>
            </a:r>
            <a:r>
              <a:rPr lang="de-DE" dirty="0"/>
              <a:t> </a:t>
            </a:r>
            <a:r>
              <a:rPr lang="de-DE" dirty="0" err="1"/>
              <a:t>Tree</a:t>
            </a:r>
            <a:r>
              <a:rPr lang="de-DE" dirty="0"/>
              <a:t>  | Fallbeispiel aus dem Projekt (mit </a:t>
            </a:r>
            <a:r>
              <a:rPr lang="de-DE" dirty="0" err="1"/>
              <a:t>Graphviz</a:t>
            </a:r>
            <a:r>
              <a:rPr lang="de-DE" dirty="0"/>
              <a:t> </a:t>
            </a:r>
            <a:r>
              <a:rPr lang="de-DE" dirty="0" err="1"/>
              <a:t>tool</a:t>
            </a:r>
            <a:r>
              <a:rPr lang="de-DE" dirty="0"/>
              <a:t>)</a:t>
            </a:r>
          </a:p>
        </p:txBody>
      </p:sp>
      <p:sp>
        <p:nvSpPr>
          <p:cNvPr id="20" name="Rechteck 19">
            <a:extLst>
              <a:ext uri="{FF2B5EF4-FFF2-40B4-BE49-F238E27FC236}">
                <a16:creationId xmlns:a16="http://schemas.microsoft.com/office/drawing/2014/main" id="{D11161C8-B21E-4F3D-B416-BCE87EB79930}"/>
              </a:ext>
            </a:extLst>
          </p:cNvPr>
          <p:cNvSpPr/>
          <p:nvPr/>
        </p:nvSpPr>
        <p:spPr>
          <a:xfrm>
            <a:off x="4596270" y="1202097"/>
            <a:ext cx="7595730" cy="523220"/>
          </a:xfrm>
          <a:prstGeom prst="rect">
            <a:avLst/>
          </a:prstGeom>
        </p:spPr>
        <p:txBody>
          <a:bodyPr wrap="square">
            <a:spAutoFit/>
          </a:bodyPr>
          <a:lstStyle/>
          <a:p>
            <a:r>
              <a:rPr lang="de-DE" sz="1400" b="1" dirty="0">
                <a:solidFill>
                  <a:schemeClr val="accent1">
                    <a:lumMod val="75000"/>
                  </a:schemeClr>
                </a:solidFill>
                <a:latin typeface="BMW Group Light" pitchFamily="2" charset="0"/>
              </a:rPr>
              <a:t>Eigene Darstellung: Ausschnitt eines </a:t>
            </a:r>
            <a:r>
              <a:rPr lang="de-DE" sz="1400" b="1" dirty="0" err="1">
                <a:solidFill>
                  <a:schemeClr val="accent1">
                    <a:lumMod val="75000"/>
                  </a:schemeClr>
                </a:solidFill>
                <a:latin typeface="BMW Group Light" pitchFamily="2" charset="0"/>
              </a:rPr>
              <a:t>Decision</a:t>
            </a:r>
            <a:r>
              <a:rPr lang="de-DE" sz="1400" b="1" dirty="0">
                <a:solidFill>
                  <a:schemeClr val="accent1">
                    <a:lumMod val="75000"/>
                  </a:schemeClr>
                </a:solidFill>
                <a:latin typeface="BMW Group Light" pitchFamily="2" charset="0"/>
              </a:rPr>
              <a:t> </a:t>
            </a:r>
            <a:r>
              <a:rPr lang="de-DE" sz="1400" b="1" dirty="0" err="1">
                <a:solidFill>
                  <a:schemeClr val="accent1">
                    <a:lumMod val="75000"/>
                  </a:schemeClr>
                </a:solidFill>
                <a:latin typeface="BMW Group Light" pitchFamily="2" charset="0"/>
              </a:rPr>
              <a:t>Tree</a:t>
            </a:r>
            <a:r>
              <a:rPr lang="de-DE" sz="1400" b="1" dirty="0">
                <a:solidFill>
                  <a:schemeClr val="accent1">
                    <a:lumMod val="75000"/>
                  </a:schemeClr>
                </a:solidFill>
                <a:latin typeface="BMW Group Light" pitchFamily="2" charset="0"/>
              </a:rPr>
              <a:t>; angewandt auf die Fragestellung #1 im Projekt: „Manuelle vs. Systemische Entscheidung“ bei der Kundengruppe Privatpersonen (WUPP)</a:t>
            </a:r>
          </a:p>
        </p:txBody>
      </p:sp>
      <p:pic>
        <p:nvPicPr>
          <p:cNvPr id="5" name="Grafik 4">
            <a:extLst>
              <a:ext uri="{FF2B5EF4-FFF2-40B4-BE49-F238E27FC236}">
                <a16:creationId xmlns:a16="http://schemas.microsoft.com/office/drawing/2014/main" id="{504C75D6-C4A3-46D0-8157-E08308AE7F55}"/>
              </a:ext>
            </a:extLst>
          </p:cNvPr>
          <p:cNvPicPr>
            <a:picLocks noChangeAspect="1"/>
          </p:cNvPicPr>
          <p:nvPr/>
        </p:nvPicPr>
        <p:blipFill rotWithShape="1">
          <a:blip r:embed="rId3"/>
          <a:srcRect r="1670"/>
          <a:stretch/>
        </p:blipFill>
        <p:spPr>
          <a:xfrm>
            <a:off x="488947" y="2054414"/>
            <a:ext cx="6088490" cy="4209142"/>
          </a:xfrm>
          <a:prstGeom prst="rect">
            <a:avLst/>
          </a:prstGeom>
        </p:spPr>
      </p:pic>
      <p:pic>
        <p:nvPicPr>
          <p:cNvPr id="11" name="Grafik 10">
            <a:extLst>
              <a:ext uri="{FF2B5EF4-FFF2-40B4-BE49-F238E27FC236}">
                <a16:creationId xmlns:a16="http://schemas.microsoft.com/office/drawing/2014/main" id="{15FBDBEB-846C-4036-8A6B-524E000C9F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 r="-410"/>
          <a:stretch/>
        </p:blipFill>
        <p:spPr>
          <a:xfrm>
            <a:off x="395928" y="1234225"/>
            <a:ext cx="3861547" cy="573589"/>
          </a:xfrm>
          <a:prstGeom prst="rect">
            <a:avLst/>
          </a:prstGeom>
        </p:spPr>
      </p:pic>
      <p:sp>
        <p:nvSpPr>
          <p:cNvPr id="13" name="Rechteck 12">
            <a:extLst>
              <a:ext uri="{FF2B5EF4-FFF2-40B4-BE49-F238E27FC236}">
                <a16:creationId xmlns:a16="http://schemas.microsoft.com/office/drawing/2014/main" id="{8B9BE342-3494-44FB-9A54-BF2AB58737E8}"/>
              </a:ext>
            </a:extLst>
          </p:cNvPr>
          <p:cNvSpPr/>
          <p:nvPr/>
        </p:nvSpPr>
        <p:spPr>
          <a:xfrm>
            <a:off x="859709" y="1234225"/>
            <a:ext cx="1440610" cy="6667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7" name="Grafik 6">
            <a:extLst>
              <a:ext uri="{FF2B5EF4-FFF2-40B4-BE49-F238E27FC236}">
                <a16:creationId xmlns:a16="http://schemas.microsoft.com/office/drawing/2014/main" id="{04C299E2-A573-486E-89FC-6AB772702DA3}"/>
              </a:ext>
            </a:extLst>
          </p:cNvPr>
          <p:cNvPicPr>
            <a:picLocks noChangeAspect="1"/>
          </p:cNvPicPr>
          <p:nvPr/>
        </p:nvPicPr>
        <p:blipFill>
          <a:blip r:embed="rId5"/>
          <a:stretch>
            <a:fillRect/>
          </a:stretch>
        </p:blipFill>
        <p:spPr>
          <a:xfrm>
            <a:off x="6705338" y="1678155"/>
            <a:ext cx="5334937" cy="4585401"/>
          </a:xfrm>
          <a:prstGeom prst="rect">
            <a:avLst/>
          </a:prstGeom>
        </p:spPr>
      </p:pic>
      <p:sp>
        <p:nvSpPr>
          <p:cNvPr id="14" name="Pfeil nach rechts 58">
            <a:extLst>
              <a:ext uri="{FF2B5EF4-FFF2-40B4-BE49-F238E27FC236}">
                <a16:creationId xmlns:a16="http://schemas.microsoft.com/office/drawing/2014/main" id="{1721596E-3D1F-4AC1-9812-12B09EC3EE71}"/>
              </a:ext>
            </a:extLst>
          </p:cNvPr>
          <p:cNvSpPr/>
          <p:nvPr/>
        </p:nvSpPr>
        <p:spPr>
          <a:xfrm rot="10800000">
            <a:off x="6145212" y="3450794"/>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10419D8C-DA9F-44E7-90E1-42B14A549EE6}"/>
              </a:ext>
            </a:extLst>
          </p:cNvPr>
          <p:cNvSpPr/>
          <p:nvPr/>
        </p:nvSpPr>
        <p:spPr>
          <a:xfrm>
            <a:off x="6705338" y="2963682"/>
            <a:ext cx="4559562" cy="16591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579506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Decision</a:t>
            </a:r>
            <a:r>
              <a:rPr lang="de-DE" dirty="0"/>
              <a:t> </a:t>
            </a:r>
            <a:r>
              <a:rPr lang="de-DE" dirty="0" err="1"/>
              <a:t>Tree</a:t>
            </a:r>
            <a:r>
              <a:rPr lang="de-DE" dirty="0"/>
              <a:t> | Fallbeispiel aus dem Projekt (ELI5 Library)</a:t>
            </a:r>
            <a:br>
              <a:rPr lang="de-DE" dirty="0"/>
            </a:br>
            <a:endParaRPr lang="de-DE" dirty="0"/>
          </a:p>
        </p:txBody>
      </p:sp>
      <p:sp>
        <p:nvSpPr>
          <p:cNvPr id="20" name="Rechteck 19">
            <a:extLst>
              <a:ext uri="{FF2B5EF4-FFF2-40B4-BE49-F238E27FC236}">
                <a16:creationId xmlns:a16="http://schemas.microsoft.com/office/drawing/2014/main" id="{D11161C8-B21E-4F3D-B416-BCE87EB79930}"/>
              </a:ext>
            </a:extLst>
          </p:cNvPr>
          <p:cNvSpPr/>
          <p:nvPr/>
        </p:nvSpPr>
        <p:spPr>
          <a:xfrm>
            <a:off x="478369" y="906348"/>
            <a:ext cx="11713631" cy="523220"/>
          </a:xfrm>
          <a:prstGeom prst="rect">
            <a:avLst/>
          </a:prstGeom>
        </p:spPr>
        <p:txBody>
          <a:bodyPr wrap="square">
            <a:spAutoFit/>
          </a:bodyPr>
          <a:lstStyle/>
          <a:p>
            <a:r>
              <a:rPr lang="de-DE" sz="1400" dirty="0">
                <a:solidFill>
                  <a:schemeClr val="accent1">
                    <a:lumMod val="75000"/>
                  </a:schemeClr>
                </a:solidFill>
                <a:latin typeface="BMW Group Light" pitchFamily="2" charset="0"/>
              </a:rPr>
              <a:t>Eigene Darstellung: Textliche Ausgabe eines </a:t>
            </a:r>
            <a:r>
              <a:rPr lang="de-DE" sz="1400" dirty="0" err="1">
                <a:solidFill>
                  <a:schemeClr val="accent1">
                    <a:lumMod val="75000"/>
                  </a:schemeClr>
                </a:solidFill>
                <a:latin typeface="BMW Group Light" pitchFamily="2" charset="0"/>
              </a:rPr>
              <a:t>Decision</a:t>
            </a:r>
            <a:r>
              <a:rPr lang="de-DE" sz="1400" dirty="0">
                <a:solidFill>
                  <a:schemeClr val="accent1">
                    <a:lumMod val="75000"/>
                  </a:schemeClr>
                </a:solidFill>
                <a:latin typeface="BMW Group Light" pitchFamily="2" charset="0"/>
              </a:rPr>
              <a:t> </a:t>
            </a:r>
            <a:r>
              <a:rPr lang="de-DE" sz="1400" dirty="0" err="1">
                <a:solidFill>
                  <a:schemeClr val="accent1">
                    <a:lumMod val="75000"/>
                  </a:schemeClr>
                </a:solidFill>
                <a:latin typeface="BMW Group Light" pitchFamily="2" charset="0"/>
              </a:rPr>
              <a:t>Tree</a:t>
            </a:r>
            <a:r>
              <a:rPr lang="de-DE" sz="1400" dirty="0">
                <a:solidFill>
                  <a:schemeClr val="accent1">
                    <a:lumMod val="75000"/>
                  </a:schemeClr>
                </a:solidFill>
                <a:latin typeface="BMW Group Light" pitchFamily="2" charset="0"/>
              </a:rPr>
              <a:t>; angewandt auf die Fragestellung #1 im Projekt:</a:t>
            </a:r>
            <a:br>
              <a:rPr lang="de-DE" sz="1400" dirty="0">
                <a:solidFill>
                  <a:schemeClr val="accent1">
                    <a:lumMod val="75000"/>
                  </a:schemeClr>
                </a:solidFill>
                <a:latin typeface="BMW Group Light" pitchFamily="2" charset="0"/>
              </a:rPr>
            </a:br>
            <a:r>
              <a:rPr lang="de-DE" sz="1400" dirty="0">
                <a:solidFill>
                  <a:schemeClr val="accent1">
                    <a:lumMod val="75000"/>
                  </a:schemeClr>
                </a:solidFill>
                <a:latin typeface="BMW Group Light" pitchFamily="2" charset="0"/>
              </a:rPr>
              <a:t> „Manuelle vs. Systemische Entscheidung“ bei der Kundengruppe Privatpersonen (WUPP)</a:t>
            </a:r>
          </a:p>
        </p:txBody>
      </p:sp>
      <p:pic>
        <p:nvPicPr>
          <p:cNvPr id="7" name="Grafik 6">
            <a:extLst>
              <a:ext uri="{FF2B5EF4-FFF2-40B4-BE49-F238E27FC236}">
                <a16:creationId xmlns:a16="http://schemas.microsoft.com/office/drawing/2014/main" id="{04C299E2-A573-486E-89FC-6AB772702DA3}"/>
              </a:ext>
            </a:extLst>
          </p:cNvPr>
          <p:cNvPicPr>
            <a:picLocks noChangeAspect="1"/>
          </p:cNvPicPr>
          <p:nvPr/>
        </p:nvPicPr>
        <p:blipFill>
          <a:blip r:embed="rId3"/>
          <a:stretch>
            <a:fillRect/>
          </a:stretch>
        </p:blipFill>
        <p:spPr>
          <a:xfrm>
            <a:off x="488947" y="1429568"/>
            <a:ext cx="5334937" cy="4585401"/>
          </a:xfrm>
          <a:prstGeom prst="rect">
            <a:avLst/>
          </a:prstGeom>
        </p:spPr>
      </p:pic>
      <p:pic>
        <p:nvPicPr>
          <p:cNvPr id="3" name="Grafik 2">
            <a:extLst>
              <a:ext uri="{FF2B5EF4-FFF2-40B4-BE49-F238E27FC236}">
                <a16:creationId xmlns:a16="http://schemas.microsoft.com/office/drawing/2014/main" id="{531AAB59-5F42-45F0-8A57-A246AAA4BEED}"/>
              </a:ext>
            </a:extLst>
          </p:cNvPr>
          <p:cNvPicPr>
            <a:picLocks noChangeAspect="1"/>
          </p:cNvPicPr>
          <p:nvPr/>
        </p:nvPicPr>
        <p:blipFill>
          <a:blip r:embed="rId4"/>
          <a:stretch>
            <a:fillRect/>
          </a:stretch>
        </p:blipFill>
        <p:spPr>
          <a:xfrm>
            <a:off x="6625079" y="1588855"/>
            <a:ext cx="3839256" cy="4585401"/>
          </a:xfrm>
          <a:prstGeom prst="rect">
            <a:avLst/>
          </a:prstGeom>
          <a:solidFill>
            <a:schemeClr val="bg1"/>
          </a:solidFill>
          <a:ln w="19050">
            <a:solidFill>
              <a:schemeClr val="accent1"/>
            </a:solidFill>
          </a:ln>
        </p:spPr>
      </p:pic>
      <p:sp>
        <p:nvSpPr>
          <p:cNvPr id="9" name="Pfeil nach rechts 58">
            <a:extLst>
              <a:ext uri="{FF2B5EF4-FFF2-40B4-BE49-F238E27FC236}">
                <a16:creationId xmlns:a16="http://schemas.microsoft.com/office/drawing/2014/main" id="{49745B10-C067-4666-83F3-9CFD2742C7ED}"/>
              </a:ext>
            </a:extLst>
          </p:cNvPr>
          <p:cNvSpPr/>
          <p:nvPr/>
        </p:nvSpPr>
        <p:spPr>
          <a:xfrm>
            <a:off x="5892972" y="4831314"/>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 name="Rechteck 9">
            <a:extLst>
              <a:ext uri="{FF2B5EF4-FFF2-40B4-BE49-F238E27FC236}">
                <a16:creationId xmlns:a16="http://schemas.microsoft.com/office/drawing/2014/main" id="{80204ED2-A1F3-4EE8-B0FD-D70236085001}"/>
              </a:ext>
            </a:extLst>
          </p:cNvPr>
          <p:cNvSpPr/>
          <p:nvPr/>
        </p:nvSpPr>
        <p:spPr>
          <a:xfrm>
            <a:off x="488946" y="4355851"/>
            <a:ext cx="5345515" cy="16591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451782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947" y="347184"/>
            <a:ext cx="11224684" cy="701474"/>
          </a:xfrm>
        </p:spPr>
        <p:txBody>
          <a:bodyPr/>
          <a:lstStyle/>
          <a:p>
            <a:r>
              <a:rPr lang="de-DE" dirty="0"/>
              <a:t>Random Forest</a:t>
            </a:r>
          </a:p>
        </p:txBody>
      </p:sp>
      <p:sp>
        <p:nvSpPr>
          <p:cNvPr id="6" name="Textplatzhalter 5"/>
          <p:cNvSpPr>
            <a:spLocks noGrp="1"/>
          </p:cNvSpPr>
          <p:nvPr>
            <p:ph type="body" sz="quarter" idx="13"/>
          </p:nvPr>
        </p:nvSpPr>
        <p:spPr>
          <a:xfrm>
            <a:off x="478368" y="939063"/>
            <a:ext cx="11104031" cy="2070838"/>
          </a:xfrm>
        </p:spPr>
        <p:txBody>
          <a:bodyPr/>
          <a:lstStyle/>
          <a:p>
            <a:pPr>
              <a:tabLst>
                <a:tab pos="6372225" algn="r"/>
              </a:tabLst>
            </a:pPr>
            <a:r>
              <a:rPr lang="de-DE" sz="1400" b="1" i="1" dirty="0"/>
              <a:t>„</a:t>
            </a:r>
            <a:r>
              <a:rPr lang="de-DE" sz="1400" b="1" i="1" dirty="0" err="1"/>
              <a:t>Compared</a:t>
            </a:r>
            <a:r>
              <a:rPr lang="de-DE" sz="1400" b="1" i="1" dirty="0"/>
              <a:t> to </a:t>
            </a:r>
            <a:r>
              <a:rPr lang="de-DE" sz="1400" b="1" i="1" dirty="0" err="1"/>
              <a:t>the</a:t>
            </a:r>
            <a:r>
              <a:rPr lang="de-DE" sz="1400" b="1" i="1" dirty="0"/>
              <a:t> </a:t>
            </a:r>
            <a:r>
              <a:rPr lang="de-DE" sz="1400" b="1" i="1" dirty="0" err="1"/>
              <a:t>basic</a:t>
            </a:r>
            <a:r>
              <a:rPr lang="de-DE" sz="1400" b="1" i="1" dirty="0"/>
              <a:t> </a:t>
            </a:r>
            <a:r>
              <a:rPr lang="de-DE" sz="1400" b="1" i="1" dirty="0" err="1"/>
              <a:t>tree</a:t>
            </a:r>
            <a:r>
              <a:rPr lang="de-DE" sz="1400" b="1" i="1" dirty="0"/>
              <a:t> </a:t>
            </a:r>
            <a:r>
              <a:rPr lang="de-DE" sz="1400" b="1" i="1" dirty="0" err="1"/>
              <a:t>algorithm</a:t>
            </a:r>
            <a:r>
              <a:rPr lang="de-DE" sz="1400" b="1" i="1" dirty="0"/>
              <a:t> [… ] </a:t>
            </a:r>
            <a:r>
              <a:rPr lang="de-DE" sz="1400" b="1" i="1" dirty="0" err="1"/>
              <a:t>the</a:t>
            </a:r>
            <a:r>
              <a:rPr lang="de-DE" sz="1400" b="1" i="1" dirty="0"/>
              <a:t> </a:t>
            </a:r>
            <a:r>
              <a:rPr lang="de-DE" sz="1400" b="1" i="1" dirty="0" err="1"/>
              <a:t>random</a:t>
            </a:r>
            <a:r>
              <a:rPr lang="de-DE" sz="1400" b="1" i="1" dirty="0"/>
              <a:t> </a:t>
            </a:r>
            <a:r>
              <a:rPr lang="de-DE" sz="1400" b="1" i="1" dirty="0" err="1"/>
              <a:t>forest</a:t>
            </a:r>
            <a:r>
              <a:rPr lang="de-DE" sz="1400" b="1" i="1" dirty="0"/>
              <a:t> </a:t>
            </a:r>
            <a:r>
              <a:rPr lang="de-DE" sz="1400" b="1" i="1" dirty="0" err="1"/>
              <a:t>algorithm</a:t>
            </a:r>
            <a:r>
              <a:rPr lang="de-DE" sz="1400" b="1" i="1" dirty="0"/>
              <a:t> </a:t>
            </a:r>
            <a:r>
              <a:rPr lang="de-DE" sz="1400" b="1" i="1" dirty="0" err="1"/>
              <a:t>adds</a:t>
            </a:r>
            <a:r>
              <a:rPr lang="de-DE" sz="1400" b="1" i="1" dirty="0"/>
              <a:t> </a:t>
            </a:r>
            <a:r>
              <a:rPr lang="de-DE" sz="1400" b="1" i="1" dirty="0" err="1"/>
              <a:t>two</a:t>
            </a:r>
            <a:r>
              <a:rPr lang="de-DE" sz="1400" b="1" i="1" dirty="0"/>
              <a:t> </a:t>
            </a:r>
            <a:r>
              <a:rPr lang="de-DE" sz="1400" b="1" i="1" dirty="0" err="1"/>
              <a:t>more</a:t>
            </a:r>
            <a:r>
              <a:rPr lang="de-DE" sz="1400" b="1" i="1" dirty="0"/>
              <a:t> </a:t>
            </a:r>
            <a:r>
              <a:rPr lang="de-DE" sz="1400" b="1" i="1" dirty="0" err="1"/>
              <a:t>steps</a:t>
            </a:r>
            <a:r>
              <a:rPr lang="de-DE" sz="1400" b="1" i="1" dirty="0"/>
              <a:t>: </a:t>
            </a:r>
            <a:r>
              <a:rPr lang="de-DE" sz="1400" b="1" i="1" dirty="0" err="1"/>
              <a:t>the</a:t>
            </a:r>
            <a:r>
              <a:rPr lang="de-DE" sz="1400" b="1" i="1" dirty="0"/>
              <a:t> </a:t>
            </a:r>
            <a:r>
              <a:rPr lang="de-DE" sz="1400" b="1" i="1" dirty="0" err="1"/>
              <a:t>bagging</a:t>
            </a:r>
            <a:r>
              <a:rPr lang="de-DE" sz="1400" b="1" i="1" dirty="0"/>
              <a:t> […]</a:t>
            </a:r>
            <a:br>
              <a:rPr lang="de-DE" sz="1400" b="1" i="1" dirty="0"/>
            </a:br>
            <a:r>
              <a:rPr lang="de-DE" sz="1400" b="1" i="1" dirty="0"/>
              <a:t>and </a:t>
            </a:r>
            <a:r>
              <a:rPr lang="de-DE" sz="1400" b="1" i="1" dirty="0" err="1"/>
              <a:t>bootstrap</a:t>
            </a:r>
            <a:r>
              <a:rPr lang="de-DE" sz="1400" b="1" i="1" dirty="0"/>
              <a:t> </a:t>
            </a:r>
            <a:r>
              <a:rPr lang="de-DE" sz="1400" b="1" i="1" dirty="0" err="1"/>
              <a:t>sampling</a:t>
            </a:r>
            <a:r>
              <a:rPr lang="de-DE" sz="1400" b="1" i="1" dirty="0"/>
              <a:t> </a:t>
            </a:r>
            <a:r>
              <a:rPr lang="de-DE" sz="1400" b="1" i="1" dirty="0" err="1"/>
              <a:t>of</a:t>
            </a:r>
            <a:r>
              <a:rPr lang="de-DE" sz="1400" b="1" i="1" dirty="0"/>
              <a:t> variables at </a:t>
            </a:r>
            <a:r>
              <a:rPr lang="de-DE" sz="1400" b="1" i="1" dirty="0" err="1"/>
              <a:t>each</a:t>
            </a:r>
            <a:r>
              <a:rPr lang="de-DE" sz="1400" b="1" i="1" dirty="0"/>
              <a:t> </a:t>
            </a:r>
            <a:r>
              <a:rPr lang="de-DE" sz="1400" b="1" i="1" dirty="0" err="1"/>
              <a:t>split</a:t>
            </a:r>
            <a:r>
              <a:rPr lang="de-DE" sz="1400" b="1" i="1" dirty="0"/>
              <a:t>“. </a:t>
            </a:r>
            <a:r>
              <a:rPr lang="de-DE" sz="1400" dirty="0"/>
              <a:t>(Bruce &amp; Bruce, 2017)</a:t>
            </a:r>
          </a:p>
          <a:p>
            <a:r>
              <a:rPr lang="de-DE" sz="1400" dirty="0"/>
              <a:t>Der Random Forest Algorithmus zählt zur Gruppe der </a:t>
            </a:r>
            <a:r>
              <a:rPr lang="de-DE" sz="1400" b="1" dirty="0">
                <a:solidFill>
                  <a:schemeClr val="accent1"/>
                </a:solidFill>
              </a:rPr>
              <a:t>Ensemble </a:t>
            </a:r>
            <a:r>
              <a:rPr lang="de-DE" sz="1400" b="1" dirty="0" err="1">
                <a:solidFill>
                  <a:schemeClr val="accent1"/>
                </a:solidFill>
              </a:rPr>
              <a:t>Learner</a:t>
            </a:r>
            <a:r>
              <a:rPr lang="de-DE" sz="1400" dirty="0"/>
              <a:t>. Er mindert die Nachteile des </a:t>
            </a:r>
            <a:r>
              <a:rPr lang="de-DE" sz="1400" dirty="0" err="1"/>
              <a:t>Decision</a:t>
            </a:r>
            <a:r>
              <a:rPr lang="de-DE" sz="1400" dirty="0"/>
              <a:t> </a:t>
            </a:r>
            <a:r>
              <a:rPr lang="de-DE" sz="1400" dirty="0" err="1"/>
              <a:t>Tree</a:t>
            </a:r>
            <a:r>
              <a:rPr lang="de-DE" sz="1400" dirty="0"/>
              <a:t> Verfahrens, indem nicht ein einzelner, sondern eine (große) Vielzahl an Bäumen parallel generiert wird. Die Klassifizierungsentscheidung pro Datensatz wird dann konkludierend durch Voting über alle Bäume ermittelt (vgl. Bishop, 2009; Tan et al 2014).</a:t>
            </a:r>
          </a:p>
          <a:p>
            <a:r>
              <a:rPr lang="de-DE" sz="1400" dirty="0"/>
              <a:t>Die Struktur jedes einzelnen Baumes variiert, weil in der Entstehung ein </a:t>
            </a:r>
            <a:r>
              <a:rPr lang="de-DE" sz="1400" b="1" dirty="0">
                <a:solidFill>
                  <a:schemeClr val="accent1"/>
                </a:solidFill>
              </a:rPr>
              <a:t>per Bootstrapping generiertes Sample </a:t>
            </a:r>
            <a:r>
              <a:rPr lang="de-DE" sz="1400" dirty="0"/>
              <a:t>des Trainingsdatensets verwendet wird. Außerdem stehen dem Algorithmus an jedem Entscheidungsknoten nur eine zufällig ausgewählte, d.h. eine </a:t>
            </a:r>
            <a:r>
              <a:rPr lang="de-DE" sz="1400" b="1" dirty="0">
                <a:solidFill>
                  <a:schemeClr val="accent1"/>
                </a:solidFill>
              </a:rPr>
              <a:t>eingeschränkte Anzahl der Features </a:t>
            </a:r>
            <a:r>
              <a:rPr lang="de-DE" sz="1400" dirty="0"/>
              <a:t>zur Verfügung. Das Verfahren folgt damit der Idee der </a:t>
            </a:r>
            <a:r>
              <a:rPr lang="de-DE" sz="1400" b="1" dirty="0">
                <a:solidFill>
                  <a:schemeClr val="accent1"/>
                </a:solidFill>
              </a:rPr>
              <a:t>„Wisdom </a:t>
            </a:r>
            <a:r>
              <a:rPr lang="de-DE" sz="1400" b="1" dirty="0" err="1">
                <a:solidFill>
                  <a:schemeClr val="accent1"/>
                </a:solidFill>
              </a:rPr>
              <a:t>of</a:t>
            </a:r>
            <a:r>
              <a:rPr lang="de-DE" sz="1400" b="1" dirty="0">
                <a:solidFill>
                  <a:schemeClr val="accent1"/>
                </a:solidFill>
              </a:rPr>
              <a:t> </a:t>
            </a:r>
            <a:r>
              <a:rPr lang="de-DE" sz="1400" b="1" dirty="0" err="1">
                <a:solidFill>
                  <a:schemeClr val="accent1"/>
                </a:solidFill>
              </a:rPr>
              <a:t>the</a:t>
            </a:r>
            <a:r>
              <a:rPr lang="de-DE" sz="1400" b="1" dirty="0">
                <a:solidFill>
                  <a:schemeClr val="accent1"/>
                </a:solidFill>
              </a:rPr>
              <a:t> </a:t>
            </a:r>
            <a:r>
              <a:rPr lang="de-DE" sz="1400" b="1" dirty="0" err="1">
                <a:solidFill>
                  <a:schemeClr val="accent1"/>
                </a:solidFill>
              </a:rPr>
              <a:t>Crowd</a:t>
            </a:r>
            <a:r>
              <a:rPr lang="de-DE" sz="1400" b="1" dirty="0">
                <a:solidFill>
                  <a:schemeClr val="accent1"/>
                </a:solidFill>
              </a:rPr>
              <a:t>“</a:t>
            </a:r>
            <a:r>
              <a:rPr lang="de-DE" sz="1400" dirty="0"/>
              <a:t>: Bei hinreichend vielen Bäume, werden lokale Lernschwächen einzelner Bäume durch das abschließende Majority-Voting ob der Klassenzugehörigkeit eines Datensatzes gemildert bzw. ausgeräumt (vgl. Bruce &amp; Bruce, 2017).</a:t>
            </a:r>
          </a:p>
          <a:p>
            <a:endParaRPr lang="de-DE" sz="1400" dirty="0"/>
          </a:p>
        </p:txBody>
      </p:sp>
      <p:sp>
        <p:nvSpPr>
          <p:cNvPr id="8" name="Textplatzhalter 5">
            <a:extLst>
              <a:ext uri="{FF2B5EF4-FFF2-40B4-BE49-F238E27FC236}">
                <a16:creationId xmlns:a16="http://schemas.microsoft.com/office/drawing/2014/main" id="{ABE30FFD-99FA-4C53-B25A-D07A9C188ABD}"/>
              </a:ext>
            </a:extLst>
          </p:cNvPr>
          <p:cNvSpPr txBox="1">
            <a:spLocks/>
          </p:cNvSpPr>
          <p:nvPr/>
        </p:nvSpPr>
        <p:spPr>
          <a:xfrm>
            <a:off x="488947" y="3009901"/>
            <a:ext cx="6864353" cy="3111499"/>
          </a:xfrm>
          <a:prstGeom prst="rect">
            <a:avLst/>
          </a:prstGeom>
        </p:spPr>
        <p:txBody>
          <a:bodyPr vert="horz" lIns="0" tIns="0" rIns="0" bIns="0" rtlCol="0">
            <a:noAutofit/>
          </a:bodyPr>
          <a:lstStyle>
            <a:lvl1pPr marL="0" indent="0" algn="l" defTabSz="914400" rtl="0" eaLnBrk="1" latinLnBrk="0" hangingPunct="1">
              <a:lnSpc>
                <a:spcPct val="93000"/>
              </a:lnSpc>
              <a:spcBef>
                <a:spcPts val="0"/>
              </a:spcBef>
              <a:spcAft>
                <a:spcPts val="600"/>
              </a:spcAft>
              <a:buClr>
                <a:srgbClr val="7F7F7F"/>
              </a:buClr>
              <a:buFont typeface="Wingdings" panose="05000000000000000000" pitchFamily="2" charset="2"/>
              <a:buNone/>
              <a:defRPr sz="1200" kern="1200" baseline="0">
                <a:solidFill>
                  <a:schemeClr val="tx1"/>
                </a:solidFill>
                <a:latin typeface="+mn-lt"/>
                <a:ea typeface="+mn-ea"/>
                <a:cs typeface="+mn-cs"/>
              </a:defRPr>
            </a:lvl1pPr>
            <a:lvl2pPr marL="1908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2pPr>
            <a:lvl3pPr marL="3816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3pPr>
            <a:lvl4pPr marL="5724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4pPr>
            <a:lvl5pPr marL="7632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b="1" dirty="0"/>
              <a:t>Vorteile:</a:t>
            </a:r>
          </a:p>
          <a:p>
            <a:pPr marL="171450" indent="-171450">
              <a:buFont typeface="Arial" panose="020B0604020202020204" pitchFamily="34" charset="0"/>
              <a:buChar char="•"/>
            </a:pPr>
            <a:r>
              <a:rPr lang="de-DE" sz="1400" dirty="0"/>
              <a:t>„Wisdom </a:t>
            </a:r>
            <a:r>
              <a:rPr lang="de-DE" sz="1400" dirty="0" err="1"/>
              <a:t>of</a:t>
            </a:r>
            <a:r>
              <a:rPr lang="de-DE" sz="1400" dirty="0"/>
              <a:t> </a:t>
            </a:r>
            <a:r>
              <a:rPr lang="de-DE" sz="1400" dirty="0" err="1"/>
              <a:t>the</a:t>
            </a:r>
            <a:r>
              <a:rPr lang="de-DE" sz="1400" dirty="0"/>
              <a:t> </a:t>
            </a:r>
            <a:r>
              <a:rPr lang="de-DE" sz="1400" dirty="0" err="1"/>
              <a:t>Crowd</a:t>
            </a:r>
            <a:r>
              <a:rPr lang="de-DE" sz="1400" dirty="0"/>
              <a:t>“: Ensemble Modelle kombinieren die Stärken einzelner trainierter Teilmodelle. Die Realität kann besser approximiert werden:</a:t>
            </a:r>
            <a:br>
              <a:rPr lang="de-DE" sz="1400" dirty="0"/>
            </a:br>
            <a:r>
              <a:rPr lang="de-DE" sz="1400" b="1" dirty="0" err="1">
                <a:solidFill>
                  <a:schemeClr val="accent1"/>
                </a:solidFill>
              </a:rPr>
              <a:t>Accuracy</a:t>
            </a:r>
            <a:r>
              <a:rPr lang="de-DE" sz="1400" b="1" dirty="0">
                <a:solidFill>
                  <a:schemeClr val="accent1"/>
                </a:solidFill>
              </a:rPr>
              <a:t> und Generalisierung verbessern sich.</a:t>
            </a:r>
          </a:p>
          <a:p>
            <a:pPr marL="171450" indent="-171450">
              <a:buFont typeface="Arial" panose="020B0604020202020204" pitchFamily="34" charset="0"/>
              <a:buChar char="•"/>
            </a:pPr>
            <a:r>
              <a:rPr lang="de-DE" sz="1400" dirty="0"/>
              <a:t>Bestimmte Implementierungen (z.B. </a:t>
            </a:r>
            <a:r>
              <a:rPr lang="de-DE" sz="1400" dirty="0" err="1"/>
              <a:t>Scikit-Learn</a:t>
            </a:r>
            <a:r>
              <a:rPr lang="de-DE" sz="1400" dirty="0"/>
              <a:t>) ermöglichen das </a:t>
            </a:r>
            <a:r>
              <a:rPr lang="de-DE" sz="1400" b="1" dirty="0">
                <a:solidFill>
                  <a:schemeClr val="accent1"/>
                </a:solidFill>
              </a:rPr>
              <a:t>direkte Auslesen der Feature </a:t>
            </a:r>
            <a:r>
              <a:rPr lang="de-DE" sz="1400" b="1" dirty="0" err="1">
                <a:solidFill>
                  <a:schemeClr val="accent1"/>
                </a:solidFill>
              </a:rPr>
              <a:t>Importance</a:t>
            </a:r>
            <a:r>
              <a:rPr lang="de-DE" sz="1400" dirty="0"/>
              <a:t> über die trainierte Modellinstanz (z.B. </a:t>
            </a:r>
            <a:r>
              <a:rPr lang="de-DE" sz="1400" i="1" dirty="0" err="1"/>
              <a:t>estimator.feature_importances</a:t>
            </a:r>
            <a:r>
              <a:rPr lang="de-DE" sz="1400" i="1" dirty="0"/>
              <a:t>_</a:t>
            </a:r>
            <a:r>
              <a:rPr lang="de-DE" sz="1400" dirty="0"/>
              <a:t>).</a:t>
            </a:r>
          </a:p>
          <a:p>
            <a:pPr marL="171450" indent="-171450">
              <a:buFont typeface="Arial" panose="020B0604020202020204" pitchFamily="34" charset="0"/>
              <a:buChar char="•"/>
            </a:pPr>
            <a:r>
              <a:rPr lang="de-DE" sz="1400" dirty="0"/>
              <a:t>RF verhalten sich invariant bezogen auf die Skalengrößen der verschiedenen Features . Deswegen kann auf eine explizite Normalisierung der </a:t>
            </a:r>
            <a:r>
              <a:rPr lang="de-DE" sz="1400" dirty="0" err="1"/>
              <a:t>Predictors</a:t>
            </a:r>
            <a:r>
              <a:rPr lang="de-DE" sz="1400" dirty="0"/>
              <a:t> verzichtet werden.</a:t>
            </a:r>
          </a:p>
          <a:p>
            <a:r>
              <a:rPr lang="de-DE" sz="1400" b="1" dirty="0"/>
              <a:t>Nachteile:</a:t>
            </a:r>
          </a:p>
          <a:p>
            <a:pPr marL="171450" indent="-171450">
              <a:buFont typeface="Arial" panose="020B0604020202020204" pitchFamily="34" charset="0"/>
              <a:buChar char="•"/>
            </a:pPr>
            <a:r>
              <a:rPr lang="de-DE" sz="1400" dirty="0"/>
              <a:t>RF sind </a:t>
            </a:r>
            <a:r>
              <a:rPr lang="de-DE" sz="1400" b="1" dirty="0">
                <a:solidFill>
                  <a:schemeClr val="accent1"/>
                </a:solidFill>
              </a:rPr>
              <a:t>Black-Box Modelle</a:t>
            </a:r>
            <a:r>
              <a:rPr lang="de-DE" sz="1400" dirty="0"/>
              <a:t>, d.h. nicht mehr einfach und direkt interpretierbar bzw. visualisierbar</a:t>
            </a:r>
          </a:p>
          <a:p>
            <a:pPr marL="171450" indent="-171450">
              <a:buFont typeface="Arial" panose="020B0604020202020204" pitchFamily="34" charset="0"/>
              <a:buChar char="•"/>
            </a:pPr>
            <a:r>
              <a:rPr lang="de-DE" sz="1400" dirty="0"/>
              <a:t>RF tendieren dazu</a:t>
            </a:r>
            <a:r>
              <a:rPr lang="de-DE" sz="1400" b="1" dirty="0">
                <a:solidFill>
                  <a:schemeClr val="accent1"/>
                </a:solidFill>
              </a:rPr>
              <a:t>, kategorielle Features zu bevorzugen</a:t>
            </a:r>
            <a:r>
              <a:rPr lang="de-DE" sz="1400" dirty="0"/>
              <a:t>, wenn diese eine hohe Anzahl von verschiedenen </a:t>
            </a:r>
            <a:r>
              <a:rPr lang="de-DE" sz="1400" dirty="0" err="1"/>
              <a:t>Kategoriewerten</a:t>
            </a:r>
            <a:r>
              <a:rPr lang="de-DE" sz="1400" dirty="0"/>
              <a:t> aufweisen (vgl. Parr, 2018; Becker, 2019).</a:t>
            </a:r>
          </a:p>
        </p:txBody>
      </p:sp>
      <p:pic>
        <p:nvPicPr>
          <p:cNvPr id="4" name="Grafik 3">
            <a:extLst>
              <a:ext uri="{FF2B5EF4-FFF2-40B4-BE49-F238E27FC236}">
                <a16:creationId xmlns:a16="http://schemas.microsoft.com/office/drawing/2014/main" id="{B2BF4195-0645-40A9-8DEF-12538E67B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6782" y="2949956"/>
            <a:ext cx="4136196" cy="3262883"/>
          </a:xfrm>
          <a:prstGeom prst="rect">
            <a:avLst/>
          </a:prstGeom>
        </p:spPr>
      </p:pic>
      <p:sp>
        <p:nvSpPr>
          <p:cNvPr id="7" name="Rechteck 6">
            <a:extLst>
              <a:ext uri="{FF2B5EF4-FFF2-40B4-BE49-F238E27FC236}">
                <a16:creationId xmlns:a16="http://schemas.microsoft.com/office/drawing/2014/main" id="{28178CD7-24F4-44C6-9B78-904730B1A6EE}"/>
              </a:ext>
            </a:extLst>
          </p:cNvPr>
          <p:cNvSpPr/>
          <p:nvPr/>
        </p:nvSpPr>
        <p:spPr>
          <a:xfrm>
            <a:off x="7616952" y="5950433"/>
            <a:ext cx="4367526" cy="246221"/>
          </a:xfrm>
          <a:prstGeom prst="rect">
            <a:avLst/>
          </a:prstGeom>
        </p:spPr>
        <p:txBody>
          <a:bodyPr wrap="square">
            <a:spAutoFit/>
          </a:bodyPr>
          <a:lstStyle/>
          <a:p>
            <a:pPr algn="r"/>
            <a:r>
              <a:rPr lang="de-DE" sz="1000" dirty="0">
                <a:solidFill>
                  <a:schemeClr val="accent1">
                    <a:lumMod val="75000"/>
                  </a:schemeClr>
                </a:solidFill>
                <a:latin typeface="BMW Group Light" pitchFamily="2" charset="0"/>
              </a:rPr>
              <a:t>Darstellung</a:t>
            </a:r>
            <a:r>
              <a:rPr lang="en-US" sz="1000" dirty="0">
                <a:solidFill>
                  <a:schemeClr val="accent1">
                    <a:lumMod val="75000"/>
                  </a:schemeClr>
                </a:solidFill>
                <a:latin typeface="BMW Group Light" pitchFamily="2" charset="0"/>
                <a:sym typeface="Wingdings" panose="05000000000000000000" pitchFamily="2" charset="2"/>
              </a:rPr>
              <a:t>: </a:t>
            </a:r>
            <a:r>
              <a:rPr lang="en-US" sz="1000" dirty="0">
                <a:sym typeface="Wingdings" panose="05000000000000000000" pitchFamily="2" charset="2"/>
              </a:rPr>
              <a:t>Tan et al (2014) </a:t>
            </a:r>
            <a:endParaRPr lang="de-DE" sz="1000" dirty="0">
              <a:solidFill>
                <a:schemeClr val="accent1">
                  <a:lumMod val="75000"/>
                </a:schemeClr>
              </a:solidFill>
              <a:latin typeface="BMW Group Light" pitchFamily="2" charset="0"/>
            </a:endParaRPr>
          </a:p>
        </p:txBody>
      </p:sp>
    </p:spTree>
    <p:extLst>
      <p:ext uri="{BB962C8B-B14F-4D97-AF65-F5344CB8AC3E}">
        <p14:creationId xmlns:p14="http://schemas.microsoft.com/office/powerpoint/2010/main" val="171015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946" y="347184"/>
            <a:ext cx="11588753" cy="701474"/>
          </a:xfrm>
        </p:spPr>
        <p:txBody>
          <a:bodyPr/>
          <a:lstStyle/>
          <a:p>
            <a:r>
              <a:rPr lang="de-DE" dirty="0"/>
              <a:t>Random </a:t>
            </a:r>
            <a:r>
              <a:rPr lang="de-DE" dirty="0" err="1"/>
              <a:t>forest</a:t>
            </a:r>
            <a:r>
              <a:rPr lang="de-DE" dirty="0"/>
              <a:t> | Fallbeispiel aus dem Projekt</a:t>
            </a:r>
          </a:p>
        </p:txBody>
      </p:sp>
      <p:pic>
        <p:nvPicPr>
          <p:cNvPr id="7" name="Grafik 6">
            <a:extLst>
              <a:ext uri="{FF2B5EF4-FFF2-40B4-BE49-F238E27FC236}">
                <a16:creationId xmlns:a16="http://schemas.microsoft.com/office/drawing/2014/main" id="{23B353BF-04F4-4A6B-9361-DEACF1312A23}"/>
              </a:ext>
            </a:extLst>
          </p:cNvPr>
          <p:cNvPicPr>
            <a:picLocks noChangeAspect="1"/>
          </p:cNvPicPr>
          <p:nvPr/>
        </p:nvPicPr>
        <p:blipFill rotWithShape="1">
          <a:blip r:embed="rId3"/>
          <a:srcRect t="1" b="1373"/>
          <a:stretch/>
        </p:blipFill>
        <p:spPr>
          <a:xfrm>
            <a:off x="592668" y="860425"/>
            <a:ext cx="4804832" cy="5393962"/>
          </a:xfrm>
          <a:prstGeom prst="rect">
            <a:avLst/>
          </a:prstGeom>
        </p:spPr>
      </p:pic>
      <p:sp>
        <p:nvSpPr>
          <p:cNvPr id="9" name="Pfeil nach rechts 58">
            <a:extLst>
              <a:ext uri="{FF2B5EF4-FFF2-40B4-BE49-F238E27FC236}">
                <a16:creationId xmlns:a16="http://schemas.microsoft.com/office/drawing/2014/main" id="{2D71810B-BF58-4E26-8EC1-B9BF2ADAC093}"/>
              </a:ext>
            </a:extLst>
          </p:cNvPr>
          <p:cNvSpPr/>
          <p:nvPr/>
        </p:nvSpPr>
        <p:spPr>
          <a:xfrm>
            <a:off x="5687533" y="3297427"/>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 name="Rechteck 9">
            <a:extLst>
              <a:ext uri="{FF2B5EF4-FFF2-40B4-BE49-F238E27FC236}">
                <a16:creationId xmlns:a16="http://schemas.microsoft.com/office/drawing/2014/main" id="{2AA8E1C5-029C-4260-971F-9BDAEFC75CF7}"/>
              </a:ext>
            </a:extLst>
          </p:cNvPr>
          <p:cNvSpPr/>
          <p:nvPr/>
        </p:nvSpPr>
        <p:spPr>
          <a:xfrm>
            <a:off x="541869" y="4228851"/>
            <a:ext cx="5025054" cy="2025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11" name="Grafik 10">
            <a:extLst>
              <a:ext uri="{FF2B5EF4-FFF2-40B4-BE49-F238E27FC236}">
                <a16:creationId xmlns:a16="http://schemas.microsoft.com/office/drawing/2014/main" id="{363A021C-DC09-47A8-8C90-261BC5FEFCE3}"/>
              </a:ext>
            </a:extLst>
          </p:cNvPr>
          <p:cNvPicPr>
            <a:picLocks noChangeAspect="1"/>
          </p:cNvPicPr>
          <p:nvPr/>
        </p:nvPicPr>
        <p:blipFill>
          <a:blip r:embed="rId4"/>
          <a:stretch>
            <a:fillRect/>
          </a:stretch>
        </p:blipFill>
        <p:spPr>
          <a:xfrm>
            <a:off x="6396479" y="860425"/>
            <a:ext cx="4124325" cy="5362575"/>
          </a:xfrm>
          <a:prstGeom prst="rect">
            <a:avLst/>
          </a:prstGeom>
          <a:solidFill>
            <a:schemeClr val="bg1"/>
          </a:solidFill>
          <a:ln w="19050">
            <a:solidFill>
              <a:schemeClr val="accent1"/>
            </a:solidFill>
          </a:ln>
        </p:spPr>
      </p:pic>
    </p:spTree>
    <p:extLst>
      <p:ext uri="{BB962C8B-B14F-4D97-AF65-F5344CB8AC3E}">
        <p14:creationId xmlns:p14="http://schemas.microsoft.com/office/powerpoint/2010/main" val="130662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stretch>
            <a:fillRect/>
          </a:stretch>
        </p:blipFill>
        <p:spPr>
          <a:xfrm>
            <a:off x="1528387" y="1514649"/>
            <a:ext cx="9954723" cy="4583731"/>
          </a:xfrm>
          <a:prstGeom prst="rect">
            <a:avLst/>
          </a:prstGeom>
        </p:spPr>
      </p:pic>
      <p:sp>
        <p:nvSpPr>
          <p:cNvPr id="8" name="Rechteck 7"/>
          <p:cNvSpPr/>
          <p:nvPr/>
        </p:nvSpPr>
        <p:spPr>
          <a:xfrm>
            <a:off x="584203" y="2865714"/>
            <a:ext cx="1564852" cy="600164"/>
          </a:xfrm>
          <a:prstGeom prst="rect">
            <a:avLst/>
          </a:prstGeom>
          <a:solidFill>
            <a:srgbClr val="D8E1D8"/>
          </a:solidFill>
        </p:spPr>
        <p:txBody>
          <a:bodyPr wrap="none">
            <a:spAutoFit/>
          </a:bodyPr>
          <a:lstStyle/>
          <a:p>
            <a:pPr algn="r"/>
            <a:r>
              <a:rPr lang="de-DE" sz="1100" b="1" dirty="0" err="1">
                <a:solidFill>
                  <a:srgbClr val="3D6A3C"/>
                </a:solidFill>
                <a:latin typeface="BMWTypeCondensedLight" panose="020B0306020202020204" pitchFamily="34" charset="0"/>
              </a:rPr>
              <a:t>Classification</a:t>
            </a:r>
            <a:r>
              <a:rPr lang="de-DE" sz="1100" b="1" dirty="0">
                <a:solidFill>
                  <a:srgbClr val="3D6A3C"/>
                </a:solidFill>
                <a:latin typeface="BMWTypeCondensedLight" panose="020B0306020202020204" pitchFamily="34" charset="0"/>
              </a:rPr>
              <a:t> Report: </a:t>
            </a:r>
          </a:p>
          <a:p>
            <a:pPr algn="r"/>
            <a:r>
              <a:rPr lang="de-DE" sz="1100" b="1" dirty="0">
                <a:solidFill>
                  <a:srgbClr val="3D6A3C"/>
                </a:solidFill>
                <a:latin typeface="BMWTypeCondensedLight" panose="020B0306020202020204" pitchFamily="34" charset="0"/>
              </a:rPr>
              <a:t>KPIs zur Prognose- u.</a:t>
            </a:r>
            <a:br>
              <a:rPr lang="de-DE" sz="1100" b="1" dirty="0">
                <a:solidFill>
                  <a:srgbClr val="3D6A3C"/>
                </a:solidFill>
                <a:latin typeface="BMWTypeCondensedLight" panose="020B0306020202020204" pitchFamily="34" charset="0"/>
              </a:rPr>
            </a:br>
            <a:r>
              <a:rPr lang="de-DE" sz="1100" b="1" dirty="0">
                <a:solidFill>
                  <a:srgbClr val="3D6A3C"/>
                </a:solidFill>
                <a:latin typeface="BMWTypeCondensedLight" panose="020B0306020202020204" pitchFamily="34" charset="0"/>
              </a:rPr>
              <a:t>Klassifizierungsleistung</a:t>
            </a:r>
          </a:p>
        </p:txBody>
      </p:sp>
      <p:sp>
        <p:nvSpPr>
          <p:cNvPr id="11" name="Rechteck 10"/>
          <p:cNvSpPr/>
          <p:nvPr/>
        </p:nvSpPr>
        <p:spPr>
          <a:xfrm>
            <a:off x="1260031" y="5735914"/>
            <a:ext cx="2048958" cy="600164"/>
          </a:xfrm>
          <a:prstGeom prst="rect">
            <a:avLst/>
          </a:prstGeom>
          <a:solidFill>
            <a:srgbClr val="D8E1D8"/>
          </a:solidFill>
        </p:spPr>
        <p:txBody>
          <a:bodyPr wrap="none">
            <a:spAutoFit/>
          </a:bodyPr>
          <a:lstStyle/>
          <a:p>
            <a:pPr algn="r"/>
            <a:r>
              <a:rPr lang="de-DE" sz="1100" b="1" dirty="0">
                <a:solidFill>
                  <a:srgbClr val="3D6A3C"/>
                </a:solidFill>
                <a:latin typeface="BMWTypeCondensedLight" panose="020B0306020202020204" pitchFamily="34" charset="0"/>
              </a:rPr>
              <a:t>Feature </a:t>
            </a:r>
            <a:r>
              <a:rPr lang="de-DE" sz="1100" b="1" dirty="0" err="1">
                <a:solidFill>
                  <a:srgbClr val="3D6A3C"/>
                </a:solidFill>
                <a:latin typeface="BMWTypeCondensedLight" panose="020B0306020202020204" pitchFamily="34" charset="0"/>
              </a:rPr>
              <a:t>Importance</a:t>
            </a:r>
            <a:endParaRPr lang="de-DE" sz="1100" b="1" dirty="0">
              <a:solidFill>
                <a:srgbClr val="3D6A3C"/>
              </a:solidFill>
              <a:latin typeface="BMWTypeCondensedLight" panose="020B0306020202020204" pitchFamily="34" charset="0"/>
            </a:endParaRPr>
          </a:p>
          <a:p>
            <a:pPr algn="r"/>
            <a:r>
              <a:rPr lang="de-DE" sz="1100" b="1" dirty="0">
                <a:solidFill>
                  <a:srgbClr val="3D6A3C"/>
                </a:solidFill>
                <a:latin typeface="BMWTypeCondensedLight" panose="020B0306020202020204" pitchFamily="34" charset="0"/>
              </a:rPr>
              <a:t>aus dem angewendeten Modell</a:t>
            </a:r>
            <a:br>
              <a:rPr lang="de-DE" sz="1100" b="1" dirty="0">
                <a:solidFill>
                  <a:srgbClr val="3D6A3C"/>
                </a:solidFill>
                <a:latin typeface="BMWTypeCondensedLight" panose="020B0306020202020204" pitchFamily="34" charset="0"/>
              </a:rPr>
            </a:br>
            <a:r>
              <a:rPr lang="de-DE" sz="1100" b="1" dirty="0">
                <a:solidFill>
                  <a:srgbClr val="3D6A3C"/>
                </a:solidFill>
                <a:latin typeface="BMWTypeCondensedLight" panose="020B0306020202020204" pitchFamily="34" charset="0"/>
              </a:rPr>
              <a:t>(Auslesen aus </a:t>
            </a:r>
            <a:r>
              <a:rPr lang="de-DE" sz="1100" b="1" dirty="0" err="1">
                <a:solidFill>
                  <a:srgbClr val="3D6A3C"/>
                </a:solidFill>
                <a:latin typeface="BMWTypeCondensedLight" panose="020B0306020202020204" pitchFamily="34" charset="0"/>
              </a:rPr>
              <a:t>Classifier</a:t>
            </a:r>
            <a:r>
              <a:rPr lang="de-DE" sz="1100" b="1" dirty="0">
                <a:solidFill>
                  <a:srgbClr val="3D6A3C"/>
                </a:solidFill>
                <a:latin typeface="BMWTypeCondensedLight" panose="020B0306020202020204" pitchFamily="34" charset="0"/>
              </a:rPr>
              <a:t>-Instanz)</a:t>
            </a:r>
          </a:p>
        </p:txBody>
      </p:sp>
      <p:sp>
        <p:nvSpPr>
          <p:cNvPr id="13" name="Rechteck 12"/>
          <p:cNvSpPr/>
          <p:nvPr/>
        </p:nvSpPr>
        <p:spPr>
          <a:xfrm>
            <a:off x="6876476" y="1036914"/>
            <a:ext cx="1952779" cy="430887"/>
          </a:xfrm>
          <a:prstGeom prst="rect">
            <a:avLst/>
          </a:prstGeom>
          <a:solidFill>
            <a:srgbClr val="D8E1D8"/>
          </a:solidFill>
        </p:spPr>
        <p:txBody>
          <a:bodyPr wrap="none">
            <a:spAutoFit/>
          </a:bodyPr>
          <a:lstStyle/>
          <a:p>
            <a:pPr algn="r"/>
            <a:r>
              <a:rPr lang="de-DE" sz="1100" b="1" dirty="0" err="1">
                <a:solidFill>
                  <a:srgbClr val="3D6A3C"/>
                </a:solidFill>
                <a:latin typeface="BMWTypeCondensedLight" panose="020B0306020202020204" pitchFamily="34" charset="0"/>
              </a:rPr>
              <a:t>Confusion</a:t>
            </a:r>
            <a:r>
              <a:rPr lang="de-DE" sz="1100" b="1" dirty="0">
                <a:solidFill>
                  <a:srgbClr val="3D6A3C"/>
                </a:solidFill>
                <a:latin typeface="BMWTypeCondensedLight" panose="020B0306020202020204" pitchFamily="34" charset="0"/>
              </a:rPr>
              <a:t> Matrix:</a:t>
            </a:r>
          </a:p>
          <a:p>
            <a:pPr algn="r"/>
            <a:r>
              <a:rPr lang="de-DE" sz="1100" b="1" dirty="0">
                <a:solidFill>
                  <a:srgbClr val="3D6A3C"/>
                </a:solidFill>
                <a:latin typeface="BMWTypeCondensedLight" panose="020B0306020202020204" pitchFamily="34" charset="0"/>
              </a:rPr>
              <a:t>Wo macht der </a:t>
            </a:r>
            <a:r>
              <a:rPr lang="de-DE" sz="1100" b="1" dirty="0" err="1">
                <a:solidFill>
                  <a:srgbClr val="3D6A3C"/>
                </a:solidFill>
                <a:latin typeface="BMWTypeCondensedLight" panose="020B0306020202020204" pitchFamily="34" charset="0"/>
              </a:rPr>
              <a:t>Classfier</a:t>
            </a:r>
            <a:r>
              <a:rPr lang="de-DE" sz="1100" b="1" dirty="0">
                <a:solidFill>
                  <a:srgbClr val="3D6A3C"/>
                </a:solidFill>
                <a:latin typeface="BMWTypeCondensedLight" panose="020B0306020202020204" pitchFamily="34" charset="0"/>
              </a:rPr>
              <a:t> Fehler?</a:t>
            </a:r>
          </a:p>
        </p:txBody>
      </p:sp>
      <p:cxnSp>
        <p:nvCxnSpPr>
          <p:cNvPr id="15" name="Gerade Verbindung mit Pfeil 14"/>
          <p:cNvCxnSpPr/>
          <p:nvPr/>
        </p:nvCxnSpPr>
        <p:spPr>
          <a:xfrm flipH="1">
            <a:off x="6896253" y="1365514"/>
            <a:ext cx="16934" cy="601133"/>
          </a:xfrm>
          <a:prstGeom prst="straightConnector1">
            <a:avLst/>
          </a:prstGeom>
          <a:ln w="57150">
            <a:solidFill>
              <a:srgbClr val="3D6A3C"/>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a:xfrm>
            <a:off x="10800390" y="2078313"/>
            <a:ext cx="788999" cy="430887"/>
          </a:xfrm>
          <a:prstGeom prst="rect">
            <a:avLst/>
          </a:prstGeom>
          <a:solidFill>
            <a:srgbClr val="D8E1D8"/>
          </a:solidFill>
        </p:spPr>
        <p:txBody>
          <a:bodyPr wrap="none">
            <a:spAutoFit/>
          </a:bodyPr>
          <a:lstStyle/>
          <a:p>
            <a:r>
              <a:rPr lang="de-DE" sz="1100" b="1" dirty="0">
                <a:solidFill>
                  <a:srgbClr val="3D6A3C"/>
                </a:solidFill>
                <a:latin typeface="BMWTypeCondensedLight" panose="020B0306020202020204" pitchFamily="34" charset="0"/>
              </a:rPr>
              <a:t>Modell</a:t>
            </a:r>
            <a:br>
              <a:rPr lang="de-DE" sz="1100" b="1" dirty="0">
                <a:solidFill>
                  <a:srgbClr val="3D6A3C"/>
                </a:solidFill>
                <a:latin typeface="BMWTypeCondensedLight" panose="020B0306020202020204" pitchFamily="34" charset="0"/>
              </a:rPr>
            </a:br>
            <a:r>
              <a:rPr lang="de-DE" sz="1100" b="1" dirty="0">
                <a:solidFill>
                  <a:srgbClr val="3D6A3C"/>
                </a:solidFill>
                <a:latin typeface="BMWTypeCondensedLight" panose="020B0306020202020204" pitchFamily="34" charset="0"/>
              </a:rPr>
              <a:t>Parameter</a:t>
            </a:r>
          </a:p>
        </p:txBody>
      </p:sp>
      <p:sp>
        <p:nvSpPr>
          <p:cNvPr id="19" name="Rechteck 18"/>
          <p:cNvSpPr/>
          <p:nvPr/>
        </p:nvSpPr>
        <p:spPr>
          <a:xfrm>
            <a:off x="7695817" y="3517646"/>
            <a:ext cx="1167307" cy="261610"/>
          </a:xfrm>
          <a:prstGeom prst="rect">
            <a:avLst/>
          </a:prstGeom>
          <a:solidFill>
            <a:srgbClr val="D8E1D8"/>
          </a:solidFill>
        </p:spPr>
        <p:txBody>
          <a:bodyPr wrap="none">
            <a:spAutoFit/>
          </a:bodyPr>
          <a:lstStyle/>
          <a:p>
            <a:pPr algn="r"/>
            <a:r>
              <a:rPr lang="de-DE" sz="1100" b="1" dirty="0">
                <a:solidFill>
                  <a:srgbClr val="3D6A3C"/>
                </a:solidFill>
                <a:latin typeface="BMWTypeCondensedLight" panose="020B0306020202020204" pitchFamily="34" charset="0"/>
              </a:rPr>
              <a:t>Verteilung </a:t>
            </a:r>
            <a:r>
              <a:rPr lang="de-DE" sz="1100" b="1" dirty="0" err="1">
                <a:solidFill>
                  <a:srgbClr val="3D6A3C"/>
                </a:solidFill>
                <a:latin typeface="BMWTypeCondensedLight" panose="020B0306020202020204" pitchFamily="34" charset="0"/>
              </a:rPr>
              <a:t>W‘keit</a:t>
            </a:r>
            <a:endParaRPr lang="de-DE" sz="1100" b="1" dirty="0">
              <a:solidFill>
                <a:srgbClr val="3D6A3C"/>
              </a:solidFill>
              <a:latin typeface="BMWTypeCondensedLight" panose="020B0306020202020204" pitchFamily="34" charset="0"/>
            </a:endParaRPr>
          </a:p>
        </p:txBody>
      </p:sp>
      <p:cxnSp>
        <p:nvCxnSpPr>
          <p:cNvPr id="17" name="Gerade Verbindung mit Pfeil 16"/>
          <p:cNvCxnSpPr/>
          <p:nvPr/>
        </p:nvCxnSpPr>
        <p:spPr>
          <a:xfrm flipH="1">
            <a:off x="8284787" y="3753114"/>
            <a:ext cx="16934" cy="601133"/>
          </a:xfrm>
          <a:prstGeom prst="straightConnector1">
            <a:avLst/>
          </a:prstGeom>
          <a:ln w="57150">
            <a:solidFill>
              <a:srgbClr val="3D6A3C"/>
            </a:solidFill>
            <a:tailEnd type="triangle"/>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9774920" y="3297513"/>
            <a:ext cx="1600854" cy="600164"/>
          </a:xfrm>
          <a:prstGeom prst="rect">
            <a:avLst/>
          </a:prstGeom>
          <a:solidFill>
            <a:srgbClr val="D8E1D8"/>
          </a:solidFill>
        </p:spPr>
        <p:txBody>
          <a:bodyPr wrap="square">
            <a:spAutoFit/>
          </a:bodyPr>
          <a:lstStyle/>
          <a:p>
            <a:r>
              <a:rPr lang="de-DE" sz="1100" b="1" dirty="0">
                <a:solidFill>
                  <a:srgbClr val="3D6A3C"/>
                </a:solidFill>
                <a:latin typeface="BMWTypeCondensedLight" panose="020B0306020202020204" pitchFamily="34" charset="0"/>
              </a:rPr>
              <a:t>ROC Kurve &amp; AUC:</a:t>
            </a:r>
          </a:p>
          <a:p>
            <a:r>
              <a:rPr lang="de-DE" sz="1100" b="1" dirty="0">
                <a:solidFill>
                  <a:srgbClr val="3D6A3C"/>
                </a:solidFill>
                <a:latin typeface="BMWTypeCondensedLight" panose="020B0306020202020204" pitchFamily="34" charset="0"/>
              </a:rPr>
              <a:t>Visualisierung der</a:t>
            </a:r>
          </a:p>
          <a:p>
            <a:r>
              <a:rPr lang="de-DE" sz="1100" b="1" dirty="0">
                <a:solidFill>
                  <a:srgbClr val="3D6A3C"/>
                </a:solidFill>
                <a:latin typeface="BMWTypeCondensedLight" panose="020B0306020202020204" pitchFamily="34" charset="0"/>
              </a:rPr>
              <a:t>Klassifizierungsleistung</a:t>
            </a:r>
          </a:p>
        </p:txBody>
      </p:sp>
      <p:cxnSp>
        <p:nvCxnSpPr>
          <p:cNvPr id="20" name="Gerade Verbindung mit Pfeil 19"/>
          <p:cNvCxnSpPr/>
          <p:nvPr/>
        </p:nvCxnSpPr>
        <p:spPr>
          <a:xfrm>
            <a:off x="9801167" y="3713320"/>
            <a:ext cx="8466" cy="516467"/>
          </a:xfrm>
          <a:prstGeom prst="straightConnector1">
            <a:avLst/>
          </a:prstGeom>
          <a:ln w="57150">
            <a:solidFill>
              <a:srgbClr val="3D6A3C"/>
            </a:solidFill>
            <a:tailEnd type="triangle"/>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p:nvPicPr>
        <p:blipFill>
          <a:blip r:embed="rId4"/>
          <a:stretch>
            <a:fillRect/>
          </a:stretch>
        </p:blipFill>
        <p:spPr>
          <a:xfrm>
            <a:off x="1562252" y="1319125"/>
            <a:ext cx="4961461" cy="318698"/>
          </a:xfrm>
          <a:prstGeom prst="rect">
            <a:avLst/>
          </a:prstGeom>
        </p:spPr>
      </p:pic>
      <p:sp>
        <p:nvSpPr>
          <p:cNvPr id="14" name="Rechteck 13">
            <a:extLst>
              <a:ext uri="{FF2B5EF4-FFF2-40B4-BE49-F238E27FC236}">
                <a16:creationId xmlns:a16="http://schemas.microsoft.com/office/drawing/2014/main" id="{A1B999D1-18E1-4981-BD34-7E726A6C3414}"/>
              </a:ext>
            </a:extLst>
          </p:cNvPr>
          <p:cNvSpPr/>
          <p:nvPr/>
        </p:nvSpPr>
        <p:spPr>
          <a:xfrm>
            <a:off x="9697284" y="6098380"/>
            <a:ext cx="1838965"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Darstellungen</a:t>
            </a:r>
            <a:endParaRPr lang="de-DE" sz="1100" dirty="0">
              <a:latin typeface="BMW Group Light" pitchFamily="2" charset="0"/>
              <a:cs typeface="BMW Group Light" pitchFamily="2" charset="0"/>
            </a:endParaRPr>
          </a:p>
        </p:txBody>
      </p:sp>
      <p:sp>
        <p:nvSpPr>
          <p:cNvPr id="22" name="Titel 1">
            <a:extLst>
              <a:ext uri="{FF2B5EF4-FFF2-40B4-BE49-F238E27FC236}">
                <a16:creationId xmlns:a16="http://schemas.microsoft.com/office/drawing/2014/main" id="{64CA1B57-B051-47DF-A479-23D9A0F1DD33}"/>
              </a:ext>
            </a:extLst>
          </p:cNvPr>
          <p:cNvSpPr>
            <a:spLocks noGrp="1"/>
          </p:cNvSpPr>
          <p:nvPr>
            <p:ph type="title"/>
          </p:nvPr>
        </p:nvSpPr>
        <p:spPr>
          <a:xfrm>
            <a:off x="488950" y="347663"/>
            <a:ext cx="11225213" cy="701675"/>
          </a:xfrm>
        </p:spPr>
        <p:txBody>
          <a:bodyPr/>
          <a:lstStyle/>
          <a:p>
            <a:r>
              <a:rPr lang="de-DE" dirty="0"/>
              <a:t>Random </a:t>
            </a:r>
            <a:r>
              <a:rPr lang="de-DE" dirty="0" err="1"/>
              <a:t>forest</a:t>
            </a:r>
            <a:r>
              <a:rPr lang="de-DE" dirty="0"/>
              <a:t> | Fallbeispiel aus dem Projekt (</a:t>
            </a:r>
            <a:r>
              <a:rPr lang="de-DE" dirty="0" err="1"/>
              <a:t>model</a:t>
            </a:r>
            <a:r>
              <a:rPr lang="de-DE" dirty="0"/>
              <a:t> </a:t>
            </a:r>
            <a:r>
              <a:rPr lang="de-DE" dirty="0" err="1"/>
              <a:t>setcard</a:t>
            </a:r>
            <a:r>
              <a:rPr lang="de-DE" dirty="0"/>
              <a:t>)</a:t>
            </a:r>
          </a:p>
        </p:txBody>
      </p:sp>
    </p:spTree>
    <p:extLst>
      <p:ext uri="{BB962C8B-B14F-4D97-AF65-F5344CB8AC3E}">
        <p14:creationId xmlns:p14="http://schemas.microsoft.com/office/powerpoint/2010/main" val="224276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947" y="347184"/>
            <a:ext cx="11224684" cy="364067"/>
          </a:xfrm>
        </p:spPr>
        <p:txBody>
          <a:bodyPr/>
          <a:lstStyle/>
          <a:p>
            <a:r>
              <a:rPr lang="de-DE" dirty="0"/>
              <a:t>XG Boost (extreme </a:t>
            </a:r>
            <a:r>
              <a:rPr lang="de-DE" dirty="0" err="1"/>
              <a:t>gradient</a:t>
            </a:r>
            <a:r>
              <a:rPr lang="de-DE" dirty="0"/>
              <a:t> </a:t>
            </a:r>
            <a:r>
              <a:rPr lang="de-DE" dirty="0" err="1"/>
              <a:t>boosting</a:t>
            </a:r>
            <a:r>
              <a:rPr lang="de-DE" dirty="0"/>
              <a:t>)</a:t>
            </a:r>
          </a:p>
        </p:txBody>
      </p:sp>
      <p:sp>
        <p:nvSpPr>
          <p:cNvPr id="6" name="Textplatzhalter 5"/>
          <p:cNvSpPr>
            <a:spLocks noGrp="1"/>
          </p:cNvSpPr>
          <p:nvPr>
            <p:ph type="body" sz="quarter" idx="13"/>
          </p:nvPr>
        </p:nvSpPr>
        <p:spPr>
          <a:xfrm>
            <a:off x="488947" y="771812"/>
            <a:ext cx="11486387" cy="1892814"/>
          </a:xfrm>
        </p:spPr>
        <p:txBody>
          <a:bodyPr/>
          <a:lstStyle/>
          <a:p>
            <a:pPr>
              <a:tabLst>
                <a:tab pos="7620000" algn="r"/>
              </a:tabLst>
            </a:pPr>
            <a:r>
              <a:rPr lang="de-DE" sz="1400" dirty="0" err="1">
                <a:latin typeface="+mj-lt"/>
              </a:rPr>
              <a:t>XGBoost</a:t>
            </a:r>
            <a:r>
              <a:rPr lang="de-DE" sz="1400" dirty="0">
                <a:latin typeface="+mj-lt"/>
              </a:rPr>
              <a:t> ist eine hoch performante Implementierung des </a:t>
            </a:r>
            <a:r>
              <a:rPr lang="de-DE" sz="1400" b="1" dirty="0" err="1">
                <a:solidFill>
                  <a:schemeClr val="accent1"/>
                </a:solidFill>
                <a:latin typeface="+mj-lt"/>
              </a:rPr>
              <a:t>Stochastic</a:t>
            </a:r>
            <a:r>
              <a:rPr lang="de-DE" sz="1400" b="1" dirty="0">
                <a:solidFill>
                  <a:schemeClr val="accent1"/>
                </a:solidFill>
                <a:latin typeface="+mj-lt"/>
              </a:rPr>
              <a:t> Gradient </a:t>
            </a:r>
            <a:r>
              <a:rPr lang="de-DE" sz="1400" b="1" dirty="0" err="1">
                <a:solidFill>
                  <a:schemeClr val="accent1"/>
                </a:solidFill>
                <a:latin typeface="+mj-lt"/>
              </a:rPr>
              <a:t>Boosting</a:t>
            </a:r>
            <a:r>
              <a:rPr lang="de-DE" sz="1400" b="1" dirty="0">
                <a:solidFill>
                  <a:schemeClr val="accent1"/>
                </a:solidFill>
                <a:latin typeface="+mj-lt"/>
              </a:rPr>
              <a:t> Algorithmus (SGD), </a:t>
            </a:r>
            <a:r>
              <a:rPr lang="de-DE" sz="1400" dirty="0">
                <a:latin typeface="+mj-lt"/>
              </a:rPr>
              <a:t>ebenfalls ein Ensemble </a:t>
            </a:r>
            <a:r>
              <a:rPr lang="de-DE" sz="1400" dirty="0" err="1">
                <a:latin typeface="+mj-lt"/>
              </a:rPr>
              <a:t>Learner</a:t>
            </a:r>
            <a:r>
              <a:rPr lang="de-DE" sz="1400" dirty="0">
                <a:latin typeface="+mj-lt"/>
              </a:rPr>
              <a:t>. Wie beim RF werden mehrere Bäume (Modelle) trainiert, aber nicht parallel sondern </a:t>
            </a:r>
            <a:r>
              <a:rPr lang="de-DE" sz="1400" b="1" dirty="0">
                <a:solidFill>
                  <a:schemeClr val="accent1"/>
                </a:solidFill>
                <a:latin typeface="+mj-lt"/>
              </a:rPr>
              <a:t>sequentiell</a:t>
            </a:r>
            <a:r>
              <a:rPr lang="de-DE" sz="1400" dirty="0">
                <a:latin typeface="+mj-lt"/>
              </a:rPr>
              <a:t>. </a:t>
            </a:r>
            <a:r>
              <a:rPr lang="de-DE" sz="1400" dirty="0" err="1">
                <a:latin typeface="+mj-lt"/>
              </a:rPr>
              <a:t>Boosting</a:t>
            </a:r>
            <a:r>
              <a:rPr lang="de-DE" sz="1400" dirty="0">
                <a:latin typeface="+mj-lt"/>
              </a:rPr>
              <a:t> folgt der Idee, </a:t>
            </a:r>
            <a:r>
              <a:rPr lang="de-DE" sz="1400" b="1" dirty="0">
                <a:solidFill>
                  <a:schemeClr val="accent1"/>
                </a:solidFill>
                <a:latin typeface="+mj-lt"/>
              </a:rPr>
              <a:t>mehrere „schwache“ </a:t>
            </a:r>
            <a:r>
              <a:rPr lang="de-DE" sz="1400" b="1" dirty="0" err="1">
                <a:solidFill>
                  <a:schemeClr val="accent1"/>
                </a:solidFill>
                <a:latin typeface="+mj-lt"/>
              </a:rPr>
              <a:t>Learner</a:t>
            </a:r>
            <a:r>
              <a:rPr lang="de-DE" sz="1400" b="1" dirty="0">
                <a:solidFill>
                  <a:schemeClr val="accent1"/>
                </a:solidFill>
                <a:latin typeface="+mj-lt"/>
              </a:rPr>
              <a:t> zu einem „starken“ </a:t>
            </a:r>
            <a:r>
              <a:rPr lang="de-DE" sz="1400" b="1" dirty="0" err="1">
                <a:solidFill>
                  <a:schemeClr val="accent1"/>
                </a:solidFill>
                <a:latin typeface="+mj-lt"/>
              </a:rPr>
              <a:t>Learner</a:t>
            </a:r>
            <a:r>
              <a:rPr lang="de-DE" sz="1400" b="1" dirty="0">
                <a:solidFill>
                  <a:schemeClr val="accent1"/>
                </a:solidFill>
                <a:latin typeface="+mj-lt"/>
              </a:rPr>
              <a:t> zu kombinieren</a:t>
            </a:r>
            <a:r>
              <a:rPr lang="de-DE" sz="1400" dirty="0">
                <a:latin typeface="+mj-lt"/>
              </a:rPr>
              <a:t>, indem nachfolgende Modelle (sequentiell!), von den Fehlern der vorhergehenden Iteration lernen und diese mindern bzw. korrigieren (vgl. Bruce &amp; Bruce, 2017).</a:t>
            </a:r>
          </a:p>
          <a:p>
            <a:pPr>
              <a:tabLst>
                <a:tab pos="7620000" algn="r"/>
              </a:tabLst>
            </a:pPr>
            <a:r>
              <a:rPr lang="en-US" sz="1400" b="1" i="1" dirty="0">
                <a:latin typeface="+mj-lt"/>
              </a:rPr>
              <a:t>“Now, gradient boosting […] instead of assigning different weights to the classifiers after every iteration, this method fits the new model to new residuals of the previous prediction and then minimizes the loss when adding the latest prediction. So, in the end, you are updating your model using gradient descent and hence the name, gradient boosting.”  </a:t>
            </a:r>
            <a:r>
              <a:rPr lang="en-US" sz="1400" dirty="0">
                <a:latin typeface="+mj-lt"/>
              </a:rPr>
              <a:t>(</a:t>
            </a:r>
            <a:r>
              <a:rPr lang="en-US" sz="1400" dirty="0" err="1">
                <a:latin typeface="+mj-lt"/>
              </a:rPr>
              <a:t>Reinstein</a:t>
            </a:r>
            <a:r>
              <a:rPr lang="en-US" sz="1400" dirty="0">
                <a:latin typeface="+mj-lt"/>
              </a:rPr>
              <a:t>, 2017)</a:t>
            </a:r>
            <a:endParaRPr lang="de-DE" sz="1400" dirty="0">
              <a:latin typeface="+mj-lt"/>
            </a:endParaRPr>
          </a:p>
        </p:txBody>
      </p:sp>
      <p:sp>
        <p:nvSpPr>
          <p:cNvPr id="8" name="Textplatzhalter 5">
            <a:extLst>
              <a:ext uri="{FF2B5EF4-FFF2-40B4-BE49-F238E27FC236}">
                <a16:creationId xmlns:a16="http://schemas.microsoft.com/office/drawing/2014/main" id="{51153CF1-BC7D-4DD1-8D5F-7F371E03FD19}"/>
              </a:ext>
            </a:extLst>
          </p:cNvPr>
          <p:cNvSpPr txBox="1">
            <a:spLocks/>
          </p:cNvSpPr>
          <p:nvPr/>
        </p:nvSpPr>
        <p:spPr>
          <a:xfrm>
            <a:off x="488947" y="2425964"/>
            <a:ext cx="7207254" cy="3838631"/>
          </a:xfrm>
          <a:prstGeom prst="rect">
            <a:avLst/>
          </a:prstGeom>
        </p:spPr>
        <p:txBody>
          <a:bodyPr vert="horz" lIns="0" tIns="0" rIns="0" bIns="0" rtlCol="0">
            <a:noAutofit/>
          </a:bodyPr>
          <a:lstStyle>
            <a:lvl1pPr marL="0" indent="0" algn="l" defTabSz="914400" rtl="0" eaLnBrk="1" latinLnBrk="0" hangingPunct="1">
              <a:lnSpc>
                <a:spcPct val="93000"/>
              </a:lnSpc>
              <a:spcBef>
                <a:spcPts val="0"/>
              </a:spcBef>
              <a:spcAft>
                <a:spcPts val="600"/>
              </a:spcAft>
              <a:buClr>
                <a:srgbClr val="7F7F7F"/>
              </a:buClr>
              <a:buFont typeface="Wingdings" panose="05000000000000000000" pitchFamily="2" charset="2"/>
              <a:buNone/>
              <a:defRPr sz="1200" kern="1200" baseline="0">
                <a:solidFill>
                  <a:schemeClr val="tx1"/>
                </a:solidFill>
                <a:latin typeface="+mn-lt"/>
                <a:ea typeface="+mn-ea"/>
                <a:cs typeface="+mn-cs"/>
              </a:defRPr>
            </a:lvl1pPr>
            <a:lvl2pPr marL="1908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2pPr>
            <a:lvl3pPr marL="3816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3pPr>
            <a:lvl4pPr marL="5724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4pPr>
            <a:lvl5pPr marL="763200" indent="0" algn="l" defTabSz="914400" rtl="0" eaLnBrk="1" latinLnBrk="0" hangingPunct="1">
              <a:lnSpc>
                <a:spcPct val="93000"/>
              </a:lnSpc>
              <a:spcBef>
                <a:spcPts val="20"/>
              </a:spcBef>
              <a:spcAft>
                <a:spcPts val="600"/>
              </a:spcAft>
              <a:buClr>
                <a:srgbClr val="7F7F7F"/>
              </a:buClr>
              <a:buFont typeface="BMW Group Condensed" panose="020B0606020202020204" pitchFamily="34" charset="0"/>
              <a:buNone/>
              <a:defRPr lang="de-DE"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dirty="0">
                <a:latin typeface="+mj-lt"/>
              </a:rPr>
              <a:t>XG Boost durchläuft eine vorgegebene Anzahl an Runden. Bei jeder Iteration wird ein </a:t>
            </a:r>
            <a:r>
              <a:rPr lang="de-DE" sz="1400" b="1" dirty="0">
                <a:solidFill>
                  <a:schemeClr val="accent1"/>
                </a:solidFill>
                <a:latin typeface="+mj-lt"/>
              </a:rPr>
              <a:t>Gradienten-abstieg</a:t>
            </a:r>
            <a:r>
              <a:rPr lang="de-DE" sz="1400" dirty="0">
                <a:latin typeface="+mj-lt"/>
              </a:rPr>
              <a:t> auf einer </a:t>
            </a:r>
            <a:r>
              <a:rPr lang="de-DE" sz="1400" b="1" dirty="0">
                <a:solidFill>
                  <a:schemeClr val="accent1"/>
                </a:solidFill>
                <a:latin typeface="+mj-lt"/>
              </a:rPr>
              <a:t>Fehler-Funktion</a:t>
            </a:r>
            <a:r>
              <a:rPr lang="de-DE" sz="1400" dirty="0">
                <a:latin typeface="+mj-lt"/>
              </a:rPr>
              <a:t> (‚Loss-</a:t>
            </a:r>
            <a:r>
              <a:rPr lang="de-DE" sz="1400" dirty="0" err="1">
                <a:latin typeface="+mj-lt"/>
              </a:rPr>
              <a:t>Function</a:t>
            </a:r>
            <a:r>
              <a:rPr lang="de-DE" sz="1400" dirty="0">
                <a:latin typeface="+mj-lt"/>
              </a:rPr>
              <a:t>‘) durchgeführt und auf die „Pseudo-Residuen“ des Vorgängers optimiert (vgl. Abbildung rechts). Zusätzlich wird bei jedem Durchgang die Auswahl der Variablen und Datensätze randomisiert (vgl. Chen, 2014).</a:t>
            </a:r>
            <a:br>
              <a:rPr lang="de-DE" sz="1400" dirty="0">
                <a:latin typeface="+mj-lt"/>
              </a:rPr>
            </a:br>
            <a:r>
              <a:rPr lang="de-DE" sz="1400" dirty="0">
                <a:latin typeface="+mj-lt"/>
              </a:rPr>
              <a:t>Der Master besteht letztlich aus einer Anzahl von Teilmodellen, die jeder für sich evtl. global schlecht, lokal aber gut funktionieren. Die Klassifikation eines Datensatzes wird dann über die mittels </a:t>
            </a:r>
            <a:r>
              <a:rPr lang="de-DE" sz="1400" dirty="0" err="1">
                <a:latin typeface="+mj-lt"/>
              </a:rPr>
              <a:t>Lernrate</a:t>
            </a:r>
            <a:r>
              <a:rPr lang="de-DE" sz="1400" dirty="0">
                <a:latin typeface="+mj-lt"/>
              </a:rPr>
              <a:t> (!) </a:t>
            </a:r>
            <a:r>
              <a:rPr lang="de-DE" sz="1400" dirty="0">
                <a:latin typeface="+mj-lt"/>
                <a:cs typeface="Arial" panose="020B0604020202020204" pitchFamily="34" charset="0"/>
              </a:rPr>
              <a:t> </a:t>
            </a:r>
            <a:r>
              <a:rPr lang="de-DE" sz="1400" dirty="0">
                <a:latin typeface="+mj-lt"/>
              </a:rPr>
              <a:t>gewichtete Summation über alle erstellten Teilmodelle vorgenommen.</a:t>
            </a:r>
          </a:p>
          <a:p>
            <a:r>
              <a:rPr lang="de-DE" sz="1400" b="1" dirty="0">
                <a:latin typeface="+mj-lt"/>
              </a:rPr>
              <a:t>Vorteile:</a:t>
            </a:r>
          </a:p>
          <a:p>
            <a:pPr marL="171450" indent="-171450">
              <a:buFont typeface="Arial" panose="020B0604020202020204" pitchFamily="34" charset="0"/>
              <a:buChar char="•"/>
            </a:pPr>
            <a:r>
              <a:rPr lang="de-DE" sz="1400" b="1" dirty="0">
                <a:solidFill>
                  <a:schemeClr val="accent1"/>
                </a:solidFill>
                <a:latin typeface="+mj-lt"/>
              </a:rPr>
              <a:t>„Wisdom </a:t>
            </a:r>
            <a:r>
              <a:rPr lang="de-DE" sz="1400" b="1" dirty="0" err="1">
                <a:solidFill>
                  <a:schemeClr val="accent1"/>
                </a:solidFill>
                <a:latin typeface="+mj-lt"/>
              </a:rPr>
              <a:t>of</a:t>
            </a:r>
            <a:r>
              <a:rPr lang="de-DE" sz="1400" b="1" dirty="0">
                <a:solidFill>
                  <a:schemeClr val="accent1"/>
                </a:solidFill>
                <a:latin typeface="+mj-lt"/>
              </a:rPr>
              <a:t> </a:t>
            </a:r>
            <a:r>
              <a:rPr lang="de-DE" sz="1400" b="1" dirty="0" err="1">
                <a:solidFill>
                  <a:schemeClr val="accent1"/>
                </a:solidFill>
                <a:latin typeface="+mj-lt"/>
              </a:rPr>
              <a:t>the</a:t>
            </a:r>
            <a:r>
              <a:rPr lang="de-DE" sz="1400" b="1" dirty="0">
                <a:solidFill>
                  <a:schemeClr val="accent1"/>
                </a:solidFill>
                <a:latin typeface="+mj-lt"/>
              </a:rPr>
              <a:t> </a:t>
            </a:r>
            <a:r>
              <a:rPr lang="de-DE" sz="1400" b="1" dirty="0" err="1">
                <a:solidFill>
                  <a:schemeClr val="accent1"/>
                </a:solidFill>
                <a:latin typeface="+mj-lt"/>
              </a:rPr>
              <a:t>Crowd</a:t>
            </a:r>
            <a:r>
              <a:rPr lang="de-DE" sz="1400" b="1" dirty="0">
                <a:solidFill>
                  <a:schemeClr val="accent1"/>
                </a:solidFill>
                <a:latin typeface="+mj-lt"/>
              </a:rPr>
              <a:t> </a:t>
            </a:r>
            <a:r>
              <a:rPr lang="de-DE" sz="1400" b="1" dirty="0" err="1">
                <a:solidFill>
                  <a:schemeClr val="accent1"/>
                </a:solidFill>
                <a:latin typeface="+mj-lt"/>
              </a:rPr>
              <a:t>of</a:t>
            </a:r>
            <a:r>
              <a:rPr lang="de-DE" sz="1400" b="1" dirty="0">
                <a:solidFill>
                  <a:schemeClr val="accent1"/>
                </a:solidFill>
                <a:latin typeface="+mj-lt"/>
              </a:rPr>
              <a:t> </a:t>
            </a:r>
            <a:r>
              <a:rPr lang="de-DE" sz="1400" b="1" dirty="0" err="1">
                <a:solidFill>
                  <a:schemeClr val="accent1"/>
                </a:solidFill>
                <a:latin typeface="+mj-lt"/>
              </a:rPr>
              <a:t>Experts</a:t>
            </a:r>
            <a:r>
              <a:rPr lang="de-DE" sz="1400" b="1" dirty="0">
                <a:solidFill>
                  <a:schemeClr val="accent1"/>
                </a:solidFill>
                <a:latin typeface="+mj-lt"/>
              </a:rPr>
              <a:t>“: </a:t>
            </a:r>
            <a:r>
              <a:rPr lang="de-DE" sz="1400" dirty="0">
                <a:latin typeface="+mj-lt"/>
              </a:rPr>
              <a:t>Jeder nachfolgende </a:t>
            </a:r>
            <a:r>
              <a:rPr lang="de-DE" sz="1400" dirty="0" err="1">
                <a:latin typeface="+mj-lt"/>
              </a:rPr>
              <a:t>Learner</a:t>
            </a:r>
            <a:r>
              <a:rPr lang="de-DE" sz="1400" dirty="0">
                <a:latin typeface="+mj-lt"/>
              </a:rPr>
              <a:t> baut auf den Fehlern des Vorgängers auf und versucht diese zu korrigieren</a:t>
            </a:r>
          </a:p>
          <a:p>
            <a:pPr marL="171450" indent="-171450">
              <a:buFont typeface="Arial" panose="020B0604020202020204" pitchFamily="34" charset="0"/>
              <a:buChar char="•"/>
            </a:pPr>
            <a:r>
              <a:rPr lang="de-DE" sz="1400" dirty="0">
                <a:latin typeface="+mj-lt"/>
              </a:rPr>
              <a:t>Durch Parallelisierung und Speicheroptimierung, </a:t>
            </a:r>
            <a:r>
              <a:rPr lang="de-DE" sz="1400" b="1" dirty="0">
                <a:solidFill>
                  <a:schemeClr val="accent1"/>
                </a:solidFill>
                <a:latin typeface="+mj-lt"/>
              </a:rPr>
              <a:t>sehr hohe Performance</a:t>
            </a:r>
            <a:br>
              <a:rPr lang="de-DE" sz="1400" b="1" dirty="0">
                <a:solidFill>
                  <a:schemeClr val="accent1"/>
                </a:solidFill>
                <a:latin typeface="+mj-lt"/>
              </a:rPr>
            </a:br>
            <a:r>
              <a:rPr lang="de-DE" sz="1400" b="1" dirty="0">
                <a:solidFill>
                  <a:schemeClr val="accent1"/>
                </a:solidFill>
                <a:latin typeface="+mj-lt"/>
              </a:rPr>
              <a:t>und Ergebnisqualität in der Praxis </a:t>
            </a:r>
            <a:r>
              <a:rPr lang="de-DE" sz="1400" dirty="0">
                <a:latin typeface="+mj-lt"/>
              </a:rPr>
              <a:t>(</a:t>
            </a:r>
            <a:r>
              <a:rPr lang="de-DE" sz="1400" dirty="0" err="1">
                <a:latin typeface="+mj-lt"/>
              </a:rPr>
              <a:t>Geinner-Algorhitmus</a:t>
            </a:r>
            <a:r>
              <a:rPr lang="de-DE" sz="1400" dirty="0">
                <a:latin typeface="+mj-lt"/>
              </a:rPr>
              <a:t> in sehr vielen </a:t>
            </a:r>
            <a:r>
              <a:rPr lang="de-DE" sz="1400" dirty="0" err="1">
                <a:latin typeface="+mj-lt"/>
              </a:rPr>
              <a:t>Kaggle</a:t>
            </a:r>
            <a:r>
              <a:rPr lang="de-DE" sz="1400" dirty="0">
                <a:latin typeface="+mj-lt"/>
              </a:rPr>
              <a:t> Competitions). </a:t>
            </a:r>
          </a:p>
          <a:p>
            <a:pPr marL="171450" indent="-171450">
              <a:buFont typeface="Arial" panose="020B0604020202020204" pitchFamily="34" charset="0"/>
              <a:buChar char="•"/>
            </a:pPr>
            <a:r>
              <a:rPr lang="de-DE" sz="1400" dirty="0">
                <a:latin typeface="+mj-lt"/>
              </a:rPr>
              <a:t>Plattformübergreifend in sehr vielen Programmiersprachen implementiert (z.B. via </a:t>
            </a:r>
            <a:r>
              <a:rPr lang="de-DE" sz="1400" dirty="0" err="1">
                <a:latin typeface="+mj-lt"/>
              </a:rPr>
              <a:t>Scikit-Learn</a:t>
            </a:r>
            <a:r>
              <a:rPr lang="de-DE" sz="1400" dirty="0">
                <a:latin typeface="+mj-lt"/>
              </a:rPr>
              <a:t> Wrapper auch in Python, oder auch als native Variante für Python)</a:t>
            </a:r>
          </a:p>
          <a:p>
            <a:r>
              <a:rPr lang="de-DE" sz="1400" b="1" dirty="0">
                <a:latin typeface="+mj-lt"/>
              </a:rPr>
              <a:t>Nachteile:</a:t>
            </a:r>
          </a:p>
          <a:p>
            <a:pPr marL="171450" indent="-171450">
              <a:buFont typeface="Arial" panose="020B0604020202020204" pitchFamily="34" charset="0"/>
              <a:buChar char="•"/>
            </a:pPr>
            <a:r>
              <a:rPr lang="de-DE" sz="1400" dirty="0">
                <a:latin typeface="+mj-lt"/>
              </a:rPr>
              <a:t>Sequentielles Lernen ist u.U. laufzeitintensiver, XG Boost gleicht dies aber durch eine sehr performante Programmierung und Hardwarenutzung aus (s.o.).</a:t>
            </a:r>
          </a:p>
        </p:txBody>
      </p:sp>
      <p:pic>
        <p:nvPicPr>
          <p:cNvPr id="9" name="Grafik 8">
            <a:extLst>
              <a:ext uri="{FF2B5EF4-FFF2-40B4-BE49-F238E27FC236}">
                <a16:creationId xmlns:a16="http://schemas.microsoft.com/office/drawing/2014/main" id="{55B95F1D-A39A-46E7-9069-41D221305F6F}"/>
              </a:ext>
            </a:extLst>
          </p:cNvPr>
          <p:cNvPicPr>
            <a:picLocks noChangeAspect="1"/>
          </p:cNvPicPr>
          <p:nvPr/>
        </p:nvPicPr>
        <p:blipFill rotWithShape="1">
          <a:blip r:embed="rId3"/>
          <a:srcRect t="1679"/>
          <a:stretch/>
        </p:blipFill>
        <p:spPr>
          <a:xfrm>
            <a:off x="7928381" y="2085396"/>
            <a:ext cx="3774672" cy="4215958"/>
          </a:xfrm>
          <a:prstGeom prst="rect">
            <a:avLst/>
          </a:prstGeom>
        </p:spPr>
      </p:pic>
      <p:sp>
        <p:nvSpPr>
          <p:cNvPr id="10" name="Rechteck 9">
            <a:extLst>
              <a:ext uri="{FF2B5EF4-FFF2-40B4-BE49-F238E27FC236}">
                <a16:creationId xmlns:a16="http://schemas.microsoft.com/office/drawing/2014/main" id="{E58F389A-70B3-49EE-A94F-F64621525EE9}"/>
              </a:ext>
            </a:extLst>
          </p:cNvPr>
          <p:cNvSpPr/>
          <p:nvPr/>
        </p:nvSpPr>
        <p:spPr>
          <a:xfrm>
            <a:off x="9097964" y="5864485"/>
            <a:ext cx="2877370" cy="246221"/>
          </a:xfrm>
          <a:prstGeom prst="rect">
            <a:avLst/>
          </a:prstGeom>
        </p:spPr>
        <p:txBody>
          <a:bodyPr wrap="square">
            <a:spAutoFit/>
          </a:bodyPr>
          <a:lstStyle/>
          <a:p>
            <a:pPr algn="r"/>
            <a:r>
              <a:rPr lang="de-DE" sz="1000" dirty="0">
                <a:solidFill>
                  <a:schemeClr val="accent1">
                    <a:lumMod val="75000"/>
                  </a:schemeClr>
                </a:solidFill>
                <a:latin typeface="BMW Group Light" pitchFamily="2" charset="0"/>
              </a:rPr>
              <a:t>Darstellung: </a:t>
            </a:r>
            <a:r>
              <a:rPr lang="en-US" sz="1000" dirty="0">
                <a:sym typeface="Wingdings" panose="05000000000000000000" pitchFamily="2" charset="2"/>
              </a:rPr>
              <a:t>Zhang et al (2018)</a:t>
            </a:r>
            <a:endParaRPr lang="de-DE" sz="1000" dirty="0">
              <a:solidFill>
                <a:schemeClr val="accent1">
                  <a:lumMod val="75000"/>
                </a:schemeClr>
              </a:solidFill>
              <a:latin typeface="BMW Group Light" pitchFamily="2" charset="0"/>
            </a:endParaRPr>
          </a:p>
        </p:txBody>
      </p:sp>
    </p:spTree>
    <p:extLst>
      <p:ext uri="{BB962C8B-B14F-4D97-AF65-F5344CB8AC3E}">
        <p14:creationId xmlns:p14="http://schemas.microsoft.com/office/powerpoint/2010/main" val="356736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XG Boost| Fallbeispiel aus dem Projekt</a:t>
            </a:r>
          </a:p>
        </p:txBody>
      </p:sp>
      <p:pic>
        <p:nvPicPr>
          <p:cNvPr id="7" name="Grafik 6">
            <a:extLst>
              <a:ext uri="{FF2B5EF4-FFF2-40B4-BE49-F238E27FC236}">
                <a16:creationId xmlns:a16="http://schemas.microsoft.com/office/drawing/2014/main" id="{66D3BBA1-E2C2-4760-9494-317C77F97623}"/>
              </a:ext>
            </a:extLst>
          </p:cNvPr>
          <p:cNvPicPr>
            <a:picLocks noChangeAspect="1"/>
          </p:cNvPicPr>
          <p:nvPr/>
        </p:nvPicPr>
        <p:blipFill rotWithShape="1">
          <a:blip r:embed="rId3"/>
          <a:srcRect t="1" b="25302"/>
          <a:stretch/>
        </p:blipFill>
        <p:spPr>
          <a:xfrm>
            <a:off x="303558" y="920668"/>
            <a:ext cx="4216399" cy="5310584"/>
          </a:xfrm>
          <a:prstGeom prst="rect">
            <a:avLst/>
          </a:prstGeom>
        </p:spPr>
      </p:pic>
      <p:pic>
        <p:nvPicPr>
          <p:cNvPr id="8" name="Grafik 7">
            <a:extLst>
              <a:ext uri="{FF2B5EF4-FFF2-40B4-BE49-F238E27FC236}">
                <a16:creationId xmlns:a16="http://schemas.microsoft.com/office/drawing/2014/main" id="{5F8EAA9E-EE06-47E7-8D1B-8D842C117D70}"/>
              </a:ext>
            </a:extLst>
          </p:cNvPr>
          <p:cNvPicPr>
            <a:picLocks noChangeAspect="1"/>
          </p:cNvPicPr>
          <p:nvPr/>
        </p:nvPicPr>
        <p:blipFill>
          <a:blip r:embed="rId4"/>
          <a:stretch>
            <a:fillRect/>
          </a:stretch>
        </p:blipFill>
        <p:spPr>
          <a:xfrm>
            <a:off x="5312644" y="3429000"/>
            <a:ext cx="3562619" cy="2802252"/>
          </a:xfrm>
          <a:prstGeom prst="rect">
            <a:avLst/>
          </a:prstGeom>
          <a:ln w="19050">
            <a:solidFill>
              <a:schemeClr val="accent1"/>
            </a:solidFill>
          </a:ln>
        </p:spPr>
      </p:pic>
      <p:sp>
        <p:nvSpPr>
          <p:cNvPr id="10" name="Pfeil nach rechts 58">
            <a:extLst>
              <a:ext uri="{FF2B5EF4-FFF2-40B4-BE49-F238E27FC236}">
                <a16:creationId xmlns:a16="http://schemas.microsoft.com/office/drawing/2014/main" id="{10FDA6B3-E4F7-4A50-B760-566F0BEEC0AE}"/>
              </a:ext>
            </a:extLst>
          </p:cNvPr>
          <p:cNvSpPr/>
          <p:nvPr/>
        </p:nvSpPr>
        <p:spPr>
          <a:xfrm>
            <a:off x="4662257" y="4318487"/>
            <a:ext cx="508087" cy="708191"/>
          </a:xfrm>
          <a:prstGeom prst="rightArrow">
            <a:avLst>
              <a:gd name="adj1" fmla="val 43026"/>
              <a:gd name="adj2" fmla="val 61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platzhalter 5">
            <a:extLst>
              <a:ext uri="{FF2B5EF4-FFF2-40B4-BE49-F238E27FC236}">
                <a16:creationId xmlns:a16="http://schemas.microsoft.com/office/drawing/2014/main" id="{D6973C4B-B5C7-4561-8132-7D6E9870A631}"/>
              </a:ext>
            </a:extLst>
          </p:cNvPr>
          <p:cNvSpPr txBox="1">
            <a:spLocks/>
          </p:cNvSpPr>
          <p:nvPr/>
        </p:nvSpPr>
        <p:spPr>
          <a:xfrm>
            <a:off x="4757186" y="920668"/>
            <a:ext cx="7269988" cy="2508332"/>
          </a:xfrm>
          <a:prstGeom prst="rect">
            <a:avLst/>
          </a:prstGeom>
        </p:spPr>
        <p:txBody>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7620000" algn="r"/>
              </a:tabLst>
            </a:pPr>
            <a:r>
              <a:rPr lang="de-DE" sz="1400" dirty="0" err="1">
                <a:latin typeface="+mj-lt"/>
              </a:rPr>
              <a:t>XGBoost</a:t>
            </a:r>
            <a:r>
              <a:rPr lang="de-DE" sz="1400" dirty="0">
                <a:latin typeface="+mj-lt"/>
              </a:rPr>
              <a:t> kann in Python direkt (native API) oder über einen </a:t>
            </a:r>
            <a:r>
              <a:rPr lang="de-DE" sz="1400" dirty="0" err="1">
                <a:latin typeface="+mj-lt"/>
              </a:rPr>
              <a:t>Scikit-Learn</a:t>
            </a:r>
            <a:r>
              <a:rPr lang="de-DE" sz="1400" dirty="0">
                <a:latin typeface="+mj-lt"/>
              </a:rPr>
              <a:t> Wrapper genutzt werden. Im Projekt wurde aus Performancegründen die native API verwendet. Die Trainings-, Validierungs- und Testdaten müssen dafür in eine </a:t>
            </a:r>
            <a:r>
              <a:rPr lang="de-DE" sz="1400" dirty="0" err="1">
                <a:latin typeface="+mj-lt"/>
              </a:rPr>
              <a:t>XGBoost</a:t>
            </a:r>
            <a:r>
              <a:rPr lang="de-DE" sz="1400" dirty="0">
                <a:latin typeface="+mj-lt"/>
              </a:rPr>
              <a:t> D-Matrix überführt werden.</a:t>
            </a:r>
          </a:p>
          <a:p>
            <a:pPr marL="0" indent="0">
              <a:buNone/>
              <a:tabLst>
                <a:tab pos="7620000" algn="r"/>
              </a:tabLst>
            </a:pPr>
            <a:r>
              <a:rPr lang="de-DE" sz="1400" dirty="0">
                <a:latin typeface="+mj-lt"/>
              </a:rPr>
              <a:t>Für binäre Klassifizierung bietet sich die „</a:t>
            </a:r>
            <a:r>
              <a:rPr lang="de-DE" sz="1400" dirty="0" err="1">
                <a:latin typeface="+mj-lt"/>
              </a:rPr>
              <a:t>binary:logistic</a:t>
            </a:r>
            <a:r>
              <a:rPr lang="de-DE" sz="1400" dirty="0">
                <a:latin typeface="+mj-lt"/>
              </a:rPr>
              <a:t>“ Fehlerfunktion an, die als Parameter gesetzt werden muss. Wichtige zusätzliche </a:t>
            </a:r>
            <a:r>
              <a:rPr lang="de-DE" sz="1400" dirty="0" err="1">
                <a:latin typeface="+mj-lt"/>
              </a:rPr>
              <a:t>XGBoost</a:t>
            </a:r>
            <a:r>
              <a:rPr lang="de-DE" sz="1400" dirty="0">
                <a:latin typeface="+mj-lt"/>
              </a:rPr>
              <a:t> Parameter zur Optimierung:</a:t>
            </a:r>
          </a:p>
          <a:p>
            <a:pPr>
              <a:buFont typeface="Arial" panose="020B0604020202020204" pitchFamily="34" charset="0"/>
              <a:buChar char="•"/>
              <a:tabLst>
                <a:tab pos="7620000" algn="r"/>
              </a:tabLst>
            </a:pPr>
            <a:r>
              <a:rPr lang="de-DE" sz="1400" b="1" dirty="0" err="1">
                <a:latin typeface="+mj-lt"/>
              </a:rPr>
              <a:t>Lernrate</a:t>
            </a:r>
            <a:r>
              <a:rPr lang="de-DE" sz="1400" b="1" dirty="0">
                <a:latin typeface="+mj-lt"/>
              </a:rPr>
              <a:t> Eta  </a:t>
            </a:r>
            <a:r>
              <a:rPr lang="de-DE" sz="1400" dirty="0">
                <a:latin typeface="+mj-lt"/>
              </a:rPr>
              <a:t>=&gt; definiert die Größe der inkrementalen Lernschritte auf das Modell</a:t>
            </a:r>
          </a:p>
          <a:p>
            <a:pPr>
              <a:buFont typeface="Arial" panose="020B0604020202020204" pitchFamily="34" charset="0"/>
              <a:buChar char="•"/>
              <a:tabLst>
                <a:tab pos="7620000" algn="r"/>
              </a:tabLst>
            </a:pPr>
            <a:r>
              <a:rPr lang="de-DE" sz="1400" b="1" dirty="0" err="1">
                <a:latin typeface="+mj-lt"/>
              </a:rPr>
              <a:t>Objective</a:t>
            </a:r>
            <a:r>
              <a:rPr lang="de-DE" sz="1400" dirty="0">
                <a:latin typeface="+mj-lt"/>
              </a:rPr>
              <a:t> (Ziel- bzw. Fehlerfunktion) =&gt; Hier </a:t>
            </a:r>
            <a:r>
              <a:rPr lang="de-DE" sz="1400" dirty="0" err="1">
                <a:latin typeface="+mj-lt"/>
              </a:rPr>
              <a:t>binary:logistic</a:t>
            </a:r>
            <a:r>
              <a:rPr lang="de-DE" sz="1400" dirty="0">
                <a:latin typeface="+mj-lt"/>
              </a:rPr>
              <a:t> für binäres Klassifizierungsproblem</a:t>
            </a:r>
          </a:p>
          <a:p>
            <a:pPr>
              <a:buFont typeface="Arial" panose="020B0604020202020204" pitchFamily="34" charset="0"/>
              <a:buChar char="•"/>
              <a:tabLst>
                <a:tab pos="7620000" algn="r"/>
              </a:tabLst>
            </a:pPr>
            <a:r>
              <a:rPr lang="de-DE" sz="1400" b="1" dirty="0" err="1">
                <a:latin typeface="+mj-lt"/>
              </a:rPr>
              <a:t>Number</a:t>
            </a:r>
            <a:r>
              <a:rPr lang="de-DE" sz="1400" b="1" dirty="0">
                <a:latin typeface="+mj-lt"/>
              </a:rPr>
              <a:t> </a:t>
            </a:r>
            <a:r>
              <a:rPr lang="de-DE" sz="1400" b="1" dirty="0" err="1">
                <a:latin typeface="+mj-lt"/>
              </a:rPr>
              <a:t>of</a:t>
            </a:r>
            <a:r>
              <a:rPr lang="de-DE" sz="1400" b="1" dirty="0">
                <a:latin typeface="+mj-lt"/>
              </a:rPr>
              <a:t> </a:t>
            </a:r>
            <a:r>
              <a:rPr lang="de-DE" sz="1400" b="1" dirty="0" err="1">
                <a:latin typeface="+mj-lt"/>
              </a:rPr>
              <a:t>Boosting</a:t>
            </a:r>
            <a:r>
              <a:rPr lang="de-DE" sz="1400" b="1" dirty="0">
                <a:latin typeface="+mj-lt"/>
              </a:rPr>
              <a:t> </a:t>
            </a:r>
            <a:r>
              <a:rPr lang="de-DE" sz="1400" b="1" dirty="0" err="1">
                <a:latin typeface="+mj-lt"/>
              </a:rPr>
              <a:t>Rounds</a:t>
            </a:r>
            <a:r>
              <a:rPr lang="de-DE" sz="1400" b="1" dirty="0">
                <a:latin typeface="+mj-lt"/>
              </a:rPr>
              <a:t> </a:t>
            </a:r>
            <a:r>
              <a:rPr lang="de-DE" sz="1400" dirty="0">
                <a:latin typeface="+mj-lt"/>
              </a:rPr>
              <a:t>=&gt; Anzahl der maximalen Iterationen (</a:t>
            </a:r>
            <a:r>
              <a:rPr lang="de-DE" sz="1400" dirty="0" err="1">
                <a:latin typeface="+mj-lt"/>
              </a:rPr>
              <a:t>nbr</a:t>
            </a:r>
            <a:r>
              <a:rPr lang="de-DE" sz="1400" dirty="0">
                <a:latin typeface="+mj-lt"/>
              </a:rPr>
              <a:t> im Code)</a:t>
            </a:r>
          </a:p>
          <a:p>
            <a:pPr>
              <a:buFont typeface="Arial" panose="020B0604020202020204" pitchFamily="34" charset="0"/>
              <a:buChar char="•"/>
              <a:tabLst>
                <a:tab pos="7620000" algn="r"/>
              </a:tabLst>
            </a:pPr>
            <a:r>
              <a:rPr lang="de-DE" sz="1400" b="1" dirty="0">
                <a:latin typeface="+mj-lt"/>
              </a:rPr>
              <a:t>Early </a:t>
            </a:r>
            <a:r>
              <a:rPr lang="de-DE" sz="1400" b="1" dirty="0" err="1">
                <a:latin typeface="+mj-lt"/>
              </a:rPr>
              <a:t>Stopping</a:t>
            </a:r>
            <a:r>
              <a:rPr lang="de-DE" sz="1400" b="1" dirty="0">
                <a:latin typeface="+mj-lt"/>
              </a:rPr>
              <a:t> </a:t>
            </a:r>
            <a:r>
              <a:rPr lang="de-DE" sz="1400" b="1" dirty="0" err="1">
                <a:latin typeface="+mj-lt"/>
              </a:rPr>
              <a:t>Rounds</a:t>
            </a:r>
            <a:r>
              <a:rPr lang="de-DE" sz="1400" b="1" dirty="0">
                <a:latin typeface="+mj-lt"/>
              </a:rPr>
              <a:t> </a:t>
            </a:r>
            <a:r>
              <a:rPr lang="de-DE" sz="1400" dirty="0">
                <a:latin typeface="+mj-lt"/>
              </a:rPr>
              <a:t>=&gt; Abbruchkriterium, wenn innerhalb der definierten Anzahl an Iterationen keine Verbesserung der Evaluation Metrik (hier AUC) erzielt wird</a:t>
            </a:r>
          </a:p>
          <a:p>
            <a:pPr>
              <a:buFont typeface="Arial" panose="020B0604020202020204" pitchFamily="34" charset="0"/>
              <a:buChar char="•"/>
              <a:tabLst>
                <a:tab pos="7620000" algn="r"/>
              </a:tabLst>
            </a:pPr>
            <a:endParaRPr lang="de-DE" sz="1400" dirty="0">
              <a:latin typeface="+mj-lt"/>
            </a:endParaRPr>
          </a:p>
          <a:p>
            <a:pPr>
              <a:buFont typeface="Arial" panose="020B0604020202020204" pitchFamily="34" charset="0"/>
              <a:buChar char="•"/>
              <a:tabLst>
                <a:tab pos="7620000" algn="r"/>
              </a:tabLst>
            </a:pPr>
            <a:endParaRPr lang="de-DE" sz="1400" dirty="0">
              <a:latin typeface="+mj-lt"/>
            </a:endParaRPr>
          </a:p>
        </p:txBody>
      </p:sp>
      <p:sp>
        <p:nvSpPr>
          <p:cNvPr id="3" name="Rechteck 2">
            <a:extLst>
              <a:ext uri="{FF2B5EF4-FFF2-40B4-BE49-F238E27FC236}">
                <a16:creationId xmlns:a16="http://schemas.microsoft.com/office/drawing/2014/main" id="{4069CB33-5BC1-42D9-AD04-54FFB6974B97}"/>
              </a:ext>
            </a:extLst>
          </p:cNvPr>
          <p:cNvSpPr/>
          <p:nvPr/>
        </p:nvSpPr>
        <p:spPr>
          <a:xfrm>
            <a:off x="7414816" y="4011016"/>
            <a:ext cx="4207208" cy="2031325"/>
          </a:xfrm>
          <a:prstGeom prst="rect">
            <a:avLst/>
          </a:prstGeom>
          <a:solidFill>
            <a:schemeClr val="accent1"/>
          </a:solidFill>
        </p:spPr>
        <p:txBody>
          <a:bodyPr wrap="square">
            <a:spAutoFit/>
          </a:bodyPr>
          <a:lstStyle/>
          <a:p>
            <a:r>
              <a:rPr lang="de-DE" sz="1400" dirty="0" err="1">
                <a:solidFill>
                  <a:schemeClr val="bg1"/>
                </a:solidFill>
              </a:rPr>
              <a:t>XGBoost</a:t>
            </a:r>
            <a:r>
              <a:rPr lang="de-DE" sz="1400" dirty="0">
                <a:solidFill>
                  <a:schemeClr val="bg1"/>
                </a:solidFill>
              </a:rPr>
              <a:t> startet mit einer initialen Runde [0], </a:t>
            </a:r>
            <a:br>
              <a:rPr lang="de-DE" sz="1400" dirty="0">
                <a:solidFill>
                  <a:schemeClr val="bg1"/>
                </a:solidFill>
              </a:rPr>
            </a:br>
            <a:r>
              <a:rPr lang="de-DE" sz="1400" dirty="0">
                <a:solidFill>
                  <a:schemeClr val="bg1"/>
                </a:solidFill>
              </a:rPr>
              <a:t>steigert die Ergebnisqualität auf dem Validierungsset</a:t>
            </a:r>
            <a:br>
              <a:rPr lang="de-DE" sz="1400" dirty="0">
                <a:solidFill>
                  <a:schemeClr val="bg1"/>
                </a:solidFill>
              </a:rPr>
            </a:br>
            <a:r>
              <a:rPr lang="de-DE" sz="1400" dirty="0">
                <a:solidFill>
                  <a:schemeClr val="bg1"/>
                </a:solidFill>
              </a:rPr>
              <a:t>sehr schnell (vgl. [20]) und konvergiert dann.</a:t>
            </a:r>
          </a:p>
          <a:p>
            <a:endParaRPr lang="de-DE" sz="1400" dirty="0">
              <a:solidFill>
                <a:schemeClr val="bg1"/>
              </a:solidFill>
            </a:endParaRPr>
          </a:p>
          <a:p>
            <a:r>
              <a:rPr lang="de-DE" sz="1400" dirty="0">
                <a:solidFill>
                  <a:schemeClr val="bg1"/>
                </a:solidFill>
              </a:rPr>
              <a:t>Nach 150 Iterationen wird das Abbruch-Kriterium</a:t>
            </a:r>
            <a:br>
              <a:rPr lang="de-DE" sz="1400" dirty="0">
                <a:solidFill>
                  <a:schemeClr val="bg1"/>
                </a:solidFill>
              </a:rPr>
            </a:br>
            <a:r>
              <a:rPr lang="de-DE" sz="1400" dirty="0">
                <a:solidFill>
                  <a:schemeClr val="bg1"/>
                </a:solidFill>
              </a:rPr>
              <a:t>(Early-</a:t>
            </a:r>
            <a:r>
              <a:rPr lang="de-DE" sz="1400" dirty="0" err="1">
                <a:solidFill>
                  <a:schemeClr val="bg1"/>
                </a:solidFill>
              </a:rPr>
              <a:t>Stopping</a:t>
            </a:r>
            <a:r>
              <a:rPr lang="de-DE" sz="1400" dirty="0">
                <a:solidFill>
                  <a:schemeClr val="bg1"/>
                </a:solidFill>
              </a:rPr>
              <a:t>-</a:t>
            </a:r>
            <a:r>
              <a:rPr lang="de-DE" sz="1400" dirty="0" err="1">
                <a:solidFill>
                  <a:schemeClr val="bg1"/>
                </a:solidFill>
              </a:rPr>
              <a:t>Rounds</a:t>
            </a:r>
            <a:r>
              <a:rPr lang="de-DE" sz="1400" dirty="0">
                <a:solidFill>
                  <a:schemeClr val="bg1"/>
                </a:solidFill>
              </a:rPr>
              <a:t> = 15) erreicht.</a:t>
            </a:r>
          </a:p>
          <a:p>
            <a:endParaRPr lang="de-DE" sz="1400" dirty="0">
              <a:solidFill>
                <a:schemeClr val="bg1"/>
              </a:solidFill>
            </a:endParaRPr>
          </a:p>
          <a:p>
            <a:r>
              <a:rPr lang="de-DE" sz="1400" dirty="0">
                <a:solidFill>
                  <a:schemeClr val="bg1"/>
                </a:solidFill>
              </a:rPr>
              <a:t>Der beste AUC-Wert (0.979)</a:t>
            </a:r>
            <a:br>
              <a:rPr lang="de-DE" sz="1400" dirty="0">
                <a:solidFill>
                  <a:schemeClr val="bg1"/>
                </a:solidFill>
              </a:rPr>
            </a:br>
            <a:r>
              <a:rPr lang="de-DE" sz="1400" dirty="0">
                <a:solidFill>
                  <a:schemeClr val="bg1"/>
                </a:solidFill>
              </a:rPr>
              <a:t>wird mit 139 Iterationen erreicht.</a:t>
            </a:r>
            <a:endParaRPr lang="de-DE" dirty="0">
              <a:solidFill>
                <a:schemeClr val="bg1"/>
              </a:solidFill>
            </a:endParaRPr>
          </a:p>
        </p:txBody>
      </p:sp>
    </p:spTree>
    <p:extLst>
      <p:ext uri="{BB962C8B-B14F-4D97-AF65-F5344CB8AC3E}">
        <p14:creationId xmlns:p14="http://schemas.microsoft.com/office/powerpoint/2010/main" val="300131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305858" y="1398355"/>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rotWithShape="1">
          <a:blip r:embed="rId3"/>
          <a:srcRect t="32710" b="35344"/>
          <a:stretch/>
        </p:blipFill>
        <p:spPr>
          <a:xfrm>
            <a:off x="7833784" y="1144354"/>
            <a:ext cx="1238250" cy="397934"/>
          </a:xfrm>
          <a:prstGeom prst="rect">
            <a:avLst/>
          </a:prstGeom>
        </p:spPr>
      </p:pic>
      <p:pic>
        <p:nvPicPr>
          <p:cNvPr id="4" name="Grafik 3"/>
          <p:cNvPicPr>
            <a:picLocks noChangeAspect="1"/>
          </p:cNvPicPr>
          <p:nvPr/>
        </p:nvPicPr>
        <p:blipFill rotWithShape="1">
          <a:blip r:embed="rId4"/>
          <a:srcRect l="1827" t="987" r="50751" b="67284"/>
          <a:stretch/>
        </p:blipFill>
        <p:spPr>
          <a:xfrm>
            <a:off x="5557309" y="1567687"/>
            <a:ext cx="2675467" cy="2175934"/>
          </a:xfrm>
          <a:prstGeom prst="rect">
            <a:avLst/>
          </a:prstGeom>
        </p:spPr>
      </p:pic>
      <p:pic>
        <p:nvPicPr>
          <p:cNvPr id="17" name="Grafik 16"/>
          <p:cNvPicPr>
            <a:picLocks noChangeAspect="1"/>
          </p:cNvPicPr>
          <p:nvPr/>
        </p:nvPicPr>
        <p:blipFill rotWithShape="1">
          <a:blip r:embed="rId4"/>
          <a:srcRect l="2153" t="33827" r="9781" b="34568"/>
          <a:stretch/>
        </p:blipFill>
        <p:spPr>
          <a:xfrm>
            <a:off x="385677" y="3769023"/>
            <a:ext cx="5019232" cy="2489200"/>
          </a:xfrm>
          <a:prstGeom prst="rect">
            <a:avLst/>
          </a:prstGeom>
        </p:spPr>
      </p:pic>
      <p:pic>
        <p:nvPicPr>
          <p:cNvPr id="18" name="Grafik 17"/>
          <p:cNvPicPr>
            <a:picLocks noChangeAspect="1"/>
          </p:cNvPicPr>
          <p:nvPr/>
        </p:nvPicPr>
        <p:blipFill rotWithShape="1">
          <a:blip r:embed="rId4"/>
          <a:srcRect l="1977" t="66790" r="41446" b="1975"/>
          <a:stretch/>
        </p:blipFill>
        <p:spPr>
          <a:xfrm>
            <a:off x="5574242" y="3760555"/>
            <a:ext cx="3065772" cy="2421469"/>
          </a:xfrm>
          <a:prstGeom prst="rect">
            <a:avLst/>
          </a:prstGeom>
        </p:spPr>
      </p:pic>
      <p:sp>
        <p:nvSpPr>
          <p:cNvPr id="26" name="Ellipse 25"/>
          <p:cNvSpPr/>
          <p:nvPr/>
        </p:nvSpPr>
        <p:spPr>
          <a:xfrm>
            <a:off x="6865412" y="1956096"/>
            <a:ext cx="584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5"/>
          <a:stretch>
            <a:fillRect/>
          </a:stretch>
        </p:blipFill>
        <p:spPr>
          <a:xfrm>
            <a:off x="8783436" y="3794422"/>
            <a:ext cx="2942898" cy="2418820"/>
          </a:xfrm>
          <a:prstGeom prst="rect">
            <a:avLst/>
          </a:prstGeom>
        </p:spPr>
      </p:pic>
      <p:sp>
        <p:nvSpPr>
          <p:cNvPr id="6" name="Rechteck 5"/>
          <p:cNvSpPr/>
          <p:nvPr/>
        </p:nvSpPr>
        <p:spPr>
          <a:xfrm>
            <a:off x="9612841" y="1577630"/>
            <a:ext cx="2294467" cy="1954381"/>
          </a:xfrm>
          <a:prstGeom prst="rect">
            <a:avLst/>
          </a:prstGeom>
        </p:spPr>
        <p:txBody>
          <a:bodyPr wrap="square">
            <a:spAutoFit/>
          </a:bodyPr>
          <a:lstStyle/>
          <a:p>
            <a:r>
              <a:rPr lang="de-DE" sz="1100" dirty="0" err="1"/>
              <a:t>params</a:t>
            </a:r>
            <a:r>
              <a:rPr lang="de-DE" sz="1100" dirty="0"/>
              <a:t> = {'max_depth':6,</a:t>
            </a:r>
          </a:p>
          <a:p>
            <a:r>
              <a:rPr lang="de-DE" sz="1100" dirty="0"/>
              <a:t>    '</a:t>
            </a:r>
            <a:r>
              <a:rPr lang="de-DE" sz="1100" dirty="0" err="1"/>
              <a:t>min_child_weight</a:t>
            </a:r>
            <a:r>
              <a:rPr lang="de-DE" sz="1100" dirty="0"/>
              <a:t>': 1,</a:t>
            </a:r>
          </a:p>
          <a:p>
            <a:r>
              <a:rPr lang="de-DE" sz="1100" dirty="0"/>
              <a:t>    'eta':.3,</a:t>
            </a:r>
          </a:p>
          <a:p>
            <a:r>
              <a:rPr lang="de-DE" sz="1100" dirty="0"/>
              <a:t>    'subsample': 0.7,</a:t>
            </a:r>
          </a:p>
          <a:p>
            <a:r>
              <a:rPr lang="de-DE" sz="1100" dirty="0"/>
              <a:t>    '</a:t>
            </a:r>
            <a:r>
              <a:rPr lang="de-DE" sz="1100" dirty="0" err="1"/>
              <a:t>colsample_bytree</a:t>
            </a:r>
            <a:r>
              <a:rPr lang="de-DE" sz="1100" dirty="0"/>
              <a:t>': 0.7,</a:t>
            </a:r>
          </a:p>
          <a:p>
            <a:r>
              <a:rPr lang="de-DE" sz="1100" dirty="0"/>
              <a:t>    '</a:t>
            </a:r>
            <a:r>
              <a:rPr lang="de-DE" sz="1100" dirty="0" err="1"/>
              <a:t>objective</a:t>
            </a:r>
            <a:r>
              <a:rPr lang="de-DE" sz="1100" dirty="0"/>
              <a:t>':'</a:t>
            </a:r>
            <a:r>
              <a:rPr lang="de-DE" sz="1100" dirty="0" err="1"/>
              <a:t>binary:logistic</a:t>
            </a:r>
            <a:r>
              <a:rPr lang="de-DE" sz="1100" dirty="0"/>
              <a:t>',</a:t>
            </a:r>
          </a:p>
          <a:p>
            <a:r>
              <a:rPr lang="de-DE" sz="1100" dirty="0"/>
              <a:t>    '</a:t>
            </a:r>
            <a:r>
              <a:rPr lang="de-DE" sz="1100" dirty="0" err="1"/>
              <a:t>scale_pos_weight</a:t>
            </a:r>
            <a:r>
              <a:rPr lang="de-DE" sz="1100" dirty="0"/>
              <a:t>' : 2.094,</a:t>
            </a:r>
          </a:p>
          <a:p>
            <a:r>
              <a:rPr lang="de-DE" sz="1100" dirty="0" err="1"/>
              <a:t>params</a:t>
            </a:r>
            <a:r>
              <a:rPr lang="de-DE" sz="1100" dirty="0"/>
              <a:t>['</a:t>
            </a:r>
            <a:r>
              <a:rPr lang="de-DE" sz="1100" dirty="0" err="1"/>
              <a:t>eval_metric</a:t>
            </a:r>
            <a:r>
              <a:rPr lang="de-DE" sz="1100" dirty="0"/>
              <a:t>'] = "</a:t>
            </a:r>
            <a:r>
              <a:rPr lang="de-DE" sz="1100" dirty="0" err="1"/>
              <a:t>auc</a:t>
            </a:r>
            <a:r>
              <a:rPr lang="de-DE" sz="1100" dirty="0"/>
              <a:t>"</a:t>
            </a:r>
          </a:p>
          <a:p>
            <a:r>
              <a:rPr lang="de-DE" sz="1100" dirty="0" err="1"/>
              <a:t>params</a:t>
            </a:r>
            <a:r>
              <a:rPr lang="de-DE" sz="1100" dirty="0"/>
              <a:t>['</a:t>
            </a:r>
            <a:r>
              <a:rPr lang="de-DE" sz="1100" dirty="0" err="1"/>
              <a:t>nthread</a:t>
            </a:r>
            <a:r>
              <a:rPr lang="de-DE" sz="1100" dirty="0"/>
              <a:t>'] = 4</a:t>
            </a:r>
          </a:p>
          <a:p>
            <a:r>
              <a:rPr lang="de-DE" sz="1100" b="1" dirty="0" err="1"/>
              <a:t>Number</a:t>
            </a:r>
            <a:r>
              <a:rPr lang="de-DE" sz="1100" b="1" dirty="0"/>
              <a:t> </a:t>
            </a:r>
            <a:r>
              <a:rPr lang="de-DE" sz="1100" b="1" dirty="0" err="1"/>
              <a:t>of</a:t>
            </a:r>
            <a:r>
              <a:rPr lang="de-DE" sz="1100" b="1" dirty="0"/>
              <a:t> </a:t>
            </a:r>
            <a:r>
              <a:rPr lang="de-DE" sz="1100" b="1" dirty="0" err="1"/>
              <a:t>Boosting</a:t>
            </a:r>
            <a:r>
              <a:rPr lang="de-DE" sz="1100" b="1" dirty="0"/>
              <a:t> </a:t>
            </a:r>
            <a:r>
              <a:rPr lang="de-DE" sz="1100" b="1" dirty="0" err="1"/>
              <a:t>Rounds</a:t>
            </a:r>
            <a:r>
              <a:rPr lang="de-DE" sz="1100" b="1" dirty="0"/>
              <a:t> = 139</a:t>
            </a:r>
            <a:r>
              <a:rPr lang="de-DE" sz="1100" dirty="0"/>
              <a:t>}</a:t>
            </a:r>
          </a:p>
          <a:p>
            <a:endParaRPr lang="de-DE" sz="1100" dirty="0"/>
          </a:p>
        </p:txBody>
      </p:sp>
      <p:pic>
        <p:nvPicPr>
          <p:cNvPr id="9" name="Grafik 8"/>
          <p:cNvPicPr>
            <a:picLocks noChangeAspect="1"/>
          </p:cNvPicPr>
          <p:nvPr/>
        </p:nvPicPr>
        <p:blipFill>
          <a:blip r:embed="rId6"/>
          <a:stretch>
            <a:fillRect/>
          </a:stretch>
        </p:blipFill>
        <p:spPr>
          <a:xfrm>
            <a:off x="386821" y="1516887"/>
            <a:ext cx="5115405" cy="1989668"/>
          </a:xfrm>
          <a:prstGeom prst="rect">
            <a:avLst/>
          </a:prstGeom>
        </p:spPr>
      </p:pic>
      <p:sp>
        <p:nvSpPr>
          <p:cNvPr id="27" name="Ellipse 26"/>
          <p:cNvSpPr/>
          <p:nvPr/>
        </p:nvSpPr>
        <p:spPr>
          <a:xfrm>
            <a:off x="3267082" y="2133898"/>
            <a:ext cx="584200" cy="195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311679" y="797516"/>
            <a:ext cx="11557529"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#1 Vollautomatische Entscheidung | y = ENTSCHEIDER_ART : M vs. S bzw. 0 vs. 1</a:t>
            </a:r>
          </a:p>
        </p:txBody>
      </p:sp>
      <p:sp>
        <p:nvSpPr>
          <p:cNvPr id="15" name="Ellipse 14"/>
          <p:cNvSpPr/>
          <p:nvPr/>
        </p:nvSpPr>
        <p:spPr>
          <a:xfrm>
            <a:off x="10629906" y="5172372"/>
            <a:ext cx="951435" cy="313265"/>
          </a:xfrm>
          <a:prstGeom prst="ellipse">
            <a:avLst/>
          </a:prstGeom>
          <a:noFill/>
          <a:ln w="28575">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el 1">
            <a:extLst>
              <a:ext uri="{FF2B5EF4-FFF2-40B4-BE49-F238E27FC236}">
                <a16:creationId xmlns:a16="http://schemas.microsoft.com/office/drawing/2014/main" id="{84265752-D95D-4DA0-ACD8-548F086F9CA0}"/>
              </a:ext>
            </a:extLst>
          </p:cNvPr>
          <p:cNvSpPr>
            <a:spLocks noGrp="1"/>
          </p:cNvSpPr>
          <p:nvPr>
            <p:ph type="title"/>
          </p:nvPr>
        </p:nvSpPr>
        <p:spPr>
          <a:xfrm>
            <a:off x="322792" y="289951"/>
            <a:ext cx="11224684" cy="701474"/>
          </a:xfrm>
        </p:spPr>
        <p:txBody>
          <a:bodyPr/>
          <a:lstStyle/>
          <a:p>
            <a:r>
              <a:rPr lang="de-DE" dirty="0"/>
              <a:t>XG Boost| Fallbeispiel aus dem Projekt</a:t>
            </a:r>
          </a:p>
        </p:txBody>
      </p:sp>
    </p:spTree>
    <p:extLst>
      <p:ext uri="{BB962C8B-B14F-4D97-AF65-F5344CB8AC3E}">
        <p14:creationId xmlns:p14="http://schemas.microsoft.com/office/powerpoint/2010/main" val="113092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469077E8-879E-4E56-8452-7A4D59056D0B}"/>
              </a:ext>
            </a:extLst>
          </p:cNvPr>
          <p:cNvSpPr/>
          <p:nvPr/>
        </p:nvSpPr>
        <p:spPr>
          <a:xfrm>
            <a:off x="9199253" y="4035217"/>
            <a:ext cx="2726487" cy="2094978"/>
          </a:xfrm>
          <a:prstGeom prst="rect">
            <a:avLst/>
          </a:prstGeom>
          <a:solidFill>
            <a:schemeClr val="bg1">
              <a:lumMod val="95000"/>
            </a:schemeClr>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p:cNvSpPr>
            <a:spLocks noGrp="1"/>
          </p:cNvSpPr>
          <p:nvPr>
            <p:ph type="title"/>
          </p:nvPr>
        </p:nvSpPr>
        <p:spPr/>
        <p:txBody>
          <a:bodyPr/>
          <a:lstStyle/>
          <a:p>
            <a:r>
              <a:rPr lang="de-DE" dirty="0"/>
              <a:t>Modellauswahl &amp; Diskussion</a:t>
            </a:r>
          </a:p>
        </p:txBody>
      </p:sp>
      <p:sp>
        <p:nvSpPr>
          <p:cNvPr id="14" name="Inhaltsplatzhalter 2">
            <a:extLst>
              <a:ext uri="{FF2B5EF4-FFF2-40B4-BE49-F238E27FC236}">
                <a16:creationId xmlns:a16="http://schemas.microsoft.com/office/drawing/2014/main" id="{E0A8F4B3-73A9-4D59-80DD-D7D42F8E2E74}"/>
              </a:ext>
            </a:extLst>
          </p:cNvPr>
          <p:cNvSpPr>
            <a:spLocks noGrp="1"/>
          </p:cNvSpPr>
          <p:nvPr>
            <p:ph sz="quarter" idx="15"/>
          </p:nvPr>
        </p:nvSpPr>
        <p:spPr>
          <a:xfrm>
            <a:off x="373688" y="1066721"/>
            <a:ext cx="11552052" cy="1868803"/>
          </a:xfrm>
        </p:spPr>
        <p:txBody>
          <a:bodyPr/>
          <a:lstStyle/>
          <a:p>
            <a:pPr marL="0" indent="0">
              <a:buNone/>
            </a:pPr>
            <a:r>
              <a:rPr lang="de-DE" b="1" dirty="0"/>
              <a:t>Modellierung -&gt; Modellauswahl und -&gt; Modell-überprüfung bzw. -interpretation</a:t>
            </a:r>
          </a:p>
          <a:p>
            <a:pPr marL="342900" indent="-342900">
              <a:buFont typeface="Wingdings" panose="05000000000000000000" pitchFamily="2" charset="2"/>
              <a:buAutoNum type="arabicParenBoth"/>
            </a:pPr>
            <a:r>
              <a:rPr lang="de-DE" sz="1400" dirty="0"/>
              <a:t>Für jede Fragestellung wurden verschieden parametrisierte Modellinstanzen trainiert und in einer „Model </a:t>
            </a:r>
            <a:r>
              <a:rPr lang="de-DE" sz="1400" dirty="0" err="1"/>
              <a:t>Setcard</a:t>
            </a:r>
            <a:r>
              <a:rPr lang="de-DE" sz="1400" dirty="0"/>
              <a:t>“ dokumentiert (vgl. Anhang). Dafür wurde jeweils ein </a:t>
            </a:r>
            <a:r>
              <a:rPr lang="de-DE" sz="1400" b="1" dirty="0">
                <a:solidFill>
                  <a:schemeClr val="accent1"/>
                </a:solidFill>
              </a:rPr>
              <a:t>Classification Report </a:t>
            </a:r>
            <a:r>
              <a:rPr lang="de-DE" sz="1400" dirty="0"/>
              <a:t>(</a:t>
            </a:r>
            <a:r>
              <a:rPr lang="de-DE" sz="1400" dirty="0" err="1"/>
              <a:t>Scikit</a:t>
            </a:r>
            <a:r>
              <a:rPr lang="de-DE" sz="1400" dirty="0"/>
              <a:t> </a:t>
            </a:r>
            <a:r>
              <a:rPr lang="de-DE" sz="1400" dirty="0" err="1"/>
              <a:t>Learn</a:t>
            </a:r>
            <a:r>
              <a:rPr lang="de-DE" sz="1400" dirty="0"/>
              <a:t>) mit </a:t>
            </a:r>
            <a:r>
              <a:rPr lang="de-DE" sz="1400" b="1" dirty="0" err="1">
                <a:solidFill>
                  <a:schemeClr val="accent1"/>
                </a:solidFill>
              </a:rPr>
              <a:t>Accuracy</a:t>
            </a:r>
            <a:r>
              <a:rPr lang="de-DE" sz="1400" b="1" dirty="0">
                <a:solidFill>
                  <a:schemeClr val="accent1"/>
                </a:solidFill>
              </a:rPr>
              <a:t>, Precision, Recall und  F1 Score</a:t>
            </a:r>
            <a:r>
              <a:rPr lang="de-DE" sz="1400" dirty="0"/>
              <a:t> erstellt. </a:t>
            </a:r>
            <a:r>
              <a:rPr lang="de-DE" sz="1400" dirty="0" err="1"/>
              <a:t>Darüberhinaus</a:t>
            </a:r>
            <a:r>
              <a:rPr lang="de-DE" sz="1400" dirty="0"/>
              <a:t> wurde die Klassifikationsleistung mit einer </a:t>
            </a:r>
            <a:r>
              <a:rPr lang="de-DE" sz="1400" b="1" dirty="0" err="1">
                <a:solidFill>
                  <a:schemeClr val="accent1"/>
                </a:solidFill>
              </a:rPr>
              <a:t>Confusion</a:t>
            </a:r>
            <a:r>
              <a:rPr lang="de-DE" sz="1400" b="1" dirty="0">
                <a:solidFill>
                  <a:schemeClr val="accent1"/>
                </a:solidFill>
              </a:rPr>
              <a:t> Matrix</a:t>
            </a:r>
            <a:r>
              <a:rPr lang="de-DE" sz="1400" dirty="0"/>
              <a:t>, der </a:t>
            </a:r>
            <a:r>
              <a:rPr lang="de-DE" sz="1400" b="1" dirty="0">
                <a:solidFill>
                  <a:schemeClr val="accent1"/>
                </a:solidFill>
              </a:rPr>
              <a:t>Wahrscheinlichkeitsverteilung der „positive“ Klasse </a:t>
            </a:r>
            <a:r>
              <a:rPr lang="de-DE" sz="1400" dirty="0"/>
              <a:t>(1), sowie einer </a:t>
            </a:r>
            <a:r>
              <a:rPr lang="de-DE" sz="1400" b="1" dirty="0">
                <a:solidFill>
                  <a:schemeClr val="accent1"/>
                </a:solidFill>
              </a:rPr>
              <a:t>ROC-Kurve, mit AUC Score</a:t>
            </a:r>
            <a:r>
              <a:rPr lang="de-DE" sz="1400" dirty="0"/>
              <a:t> visualisiert.</a:t>
            </a:r>
          </a:p>
          <a:p>
            <a:pPr marL="342900" indent="-342900">
              <a:buFont typeface="Wingdings" panose="05000000000000000000" pitchFamily="2" charset="2"/>
              <a:buAutoNum type="arabicParenBoth"/>
            </a:pPr>
            <a:r>
              <a:rPr lang="de-DE" sz="1400" dirty="0"/>
              <a:t>Für die </a:t>
            </a:r>
            <a:r>
              <a:rPr lang="de-DE" sz="1400" b="1" dirty="0">
                <a:solidFill>
                  <a:schemeClr val="accent1"/>
                </a:solidFill>
              </a:rPr>
              <a:t>Modellauswahl</a:t>
            </a:r>
            <a:r>
              <a:rPr lang="de-DE" sz="1400" dirty="0"/>
              <a:t> vor der weiteren Vertiefung wurde der </a:t>
            </a:r>
            <a:r>
              <a:rPr lang="de-DE" sz="1400" b="1" dirty="0">
                <a:solidFill>
                  <a:schemeClr val="accent1"/>
                </a:solidFill>
              </a:rPr>
              <a:t>AUC-Score</a:t>
            </a:r>
            <a:r>
              <a:rPr lang="de-DE" sz="1400" dirty="0"/>
              <a:t> verwendet. Damit ist sichergestellt, dass ein weiter zu vertiefendes Modell,</a:t>
            </a:r>
            <a:br>
              <a:rPr lang="de-DE" sz="1400" dirty="0"/>
            </a:br>
            <a:r>
              <a:rPr lang="de-DE" sz="1400" dirty="0"/>
              <a:t>auch bei den </a:t>
            </a:r>
            <a:r>
              <a:rPr lang="de-DE" sz="1400" dirty="0" err="1"/>
              <a:t>False</a:t>
            </a:r>
            <a:r>
              <a:rPr lang="de-DE" sz="1400" dirty="0"/>
              <a:t> Positive Klassifizierungen besser abschneidet, als die zur Auswahl stehenden alternativen </a:t>
            </a:r>
            <a:r>
              <a:rPr lang="de-DE" sz="1400" dirty="0" err="1"/>
              <a:t>Learner</a:t>
            </a:r>
            <a:r>
              <a:rPr lang="de-DE" sz="1400" dirty="0"/>
              <a:t>.</a:t>
            </a:r>
          </a:p>
          <a:p>
            <a:pPr marL="342900" indent="-342900">
              <a:buFont typeface="Wingdings" panose="05000000000000000000" pitchFamily="2" charset="2"/>
              <a:buAutoNum type="arabicParenBoth"/>
            </a:pPr>
            <a:r>
              <a:rPr lang="de-DE" sz="1400" dirty="0"/>
              <a:t>Dieses Modell wurde dann </a:t>
            </a:r>
            <a:r>
              <a:rPr lang="de-DE" sz="1400" b="1" dirty="0">
                <a:solidFill>
                  <a:schemeClr val="accent1"/>
                </a:solidFill>
              </a:rPr>
              <a:t>mit </a:t>
            </a:r>
            <a:r>
              <a:rPr lang="de-DE" sz="1400" b="1" dirty="0" err="1">
                <a:solidFill>
                  <a:schemeClr val="accent1"/>
                </a:solidFill>
              </a:rPr>
              <a:t>Explainer</a:t>
            </a:r>
            <a:r>
              <a:rPr lang="de-DE" sz="1400" b="1" dirty="0">
                <a:solidFill>
                  <a:schemeClr val="accent1"/>
                </a:solidFill>
              </a:rPr>
              <a:t> Modellen vertieft analysiert</a:t>
            </a:r>
            <a:r>
              <a:rPr lang="de-DE" sz="1400" dirty="0"/>
              <a:t>, bevor finale Rückschlüsse über die Rolle der Einflussfaktoren gezogen wurden.</a:t>
            </a:r>
          </a:p>
        </p:txBody>
      </p:sp>
      <p:pic>
        <p:nvPicPr>
          <p:cNvPr id="16" name="Grafik 15">
            <a:extLst>
              <a:ext uri="{FF2B5EF4-FFF2-40B4-BE49-F238E27FC236}">
                <a16:creationId xmlns:a16="http://schemas.microsoft.com/office/drawing/2014/main" id="{AA33002B-9D14-471C-B601-41397078A842}"/>
              </a:ext>
            </a:extLst>
          </p:cNvPr>
          <p:cNvPicPr>
            <a:picLocks noChangeAspect="1"/>
          </p:cNvPicPr>
          <p:nvPr/>
        </p:nvPicPr>
        <p:blipFill>
          <a:blip r:embed="rId3"/>
          <a:stretch>
            <a:fillRect/>
          </a:stretch>
        </p:blipFill>
        <p:spPr>
          <a:xfrm>
            <a:off x="858636" y="3837714"/>
            <a:ext cx="3687039" cy="1770140"/>
          </a:xfrm>
          <a:prstGeom prst="rect">
            <a:avLst/>
          </a:prstGeom>
          <a:solidFill>
            <a:schemeClr val="bg1"/>
          </a:solidFill>
          <a:ln>
            <a:solidFill>
              <a:srgbClr val="002060"/>
            </a:solidFill>
          </a:ln>
          <a:effectLst>
            <a:outerShdw blurRad="50800" dist="38100" dir="5400000" algn="t" rotWithShape="0">
              <a:prstClr val="black">
                <a:alpha val="40000"/>
              </a:prstClr>
            </a:outerShdw>
          </a:effectLst>
        </p:spPr>
      </p:pic>
      <p:pic>
        <p:nvPicPr>
          <p:cNvPr id="17" name="Grafik 16">
            <a:extLst>
              <a:ext uri="{FF2B5EF4-FFF2-40B4-BE49-F238E27FC236}">
                <a16:creationId xmlns:a16="http://schemas.microsoft.com/office/drawing/2014/main" id="{1E1499FE-D049-44EF-8BAF-3E2800DAB171}"/>
              </a:ext>
            </a:extLst>
          </p:cNvPr>
          <p:cNvPicPr>
            <a:picLocks noChangeAspect="1"/>
          </p:cNvPicPr>
          <p:nvPr/>
        </p:nvPicPr>
        <p:blipFill>
          <a:blip r:embed="rId3"/>
          <a:stretch>
            <a:fillRect/>
          </a:stretch>
        </p:blipFill>
        <p:spPr>
          <a:xfrm>
            <a:off x="681670" y="4004724"/>
            <a:ext cx="3687039" cy="1770140"/>
          </a:xfrm>
          <a:prstGeom prst="rect">
            <a:avLst/>
          </a:prstGeom>
          <a:solidFill>
            <a:schemeClr val="bg1"/>
          </a:solidFill>
          <a:ln>
            <a:solidFill>
              <a:srgbClr val="002060"/>
            </a:solidFill>
          </a:ln>
          <a:effectLst>
            <a:outerShdw blurRad="50800" dist="38100" dir="5400000" algn="t" rotWithShape="0">
              <a:prstClr val="black">
                <a:alpha val="40000"/>
              </a:prstClr>
            </a:outerShdw>
          </a:effectLst>
        </p:spPr>
      </p:pic>
      <p:pic>
        <p:nvPicPr>
          <p:cNvPr id="18" name="Grafik 17">
            <a:extLst>
              <a:ext uri="{FF2B5EF4-FFF2-40B4-BE49-F238E27FC236}">
                <a16:creationId xmlns:a16="http://schemas.microsoft.com/office/drawing/2014/main" id="{C0E5BFC1-6E07-48DF-BBB5-D6C7F6453903}"/>
              </a:ext>
            </a:extLst>
          </p:cNvPr>
          <p:cNvPicPr>
            <a:picLocks noChangeAspect="1"/>
          </p:cNvPicPr>
          <p:nvPr/>
        </p:nvPicPr>
        <p:blipFill>
          <a:blip r:embed="rId3"/>
          <a:stretch>
            <a:fillRect/>
          </a:stretch>
        </p:blipFill>
        <p:spPr>
          <a:xfrm>
            <a:off x="504704" y="4183937"/>
            <a:ext cx="3687039" cy="1770140"/>
          </a:xfrm>
          <a:prstGeom prst="rect">
            <a:avLst/>
          </a:prstGeom>
          <a:solidFill>
            <a:schemeClr val="bg1"/>
          </a:solidFill>
          <a:ln>
            <a:solidFill>
              <a:srgbClr val="002060"/>
            </a:solidFill>
          </a:ln>
          <a:effectLst>
            <a:outerShdw blurRad="50800" dist="38100" dir="5400000" algn="t" rotWithShape="0">
              <a:prstClr val="black">
                <a:alpha val="40000"/>
              </a:prstClr>
            </a:outerShdw>
          </a:effectLst>
        </p:spPr>
      </p:pic>
      <p:sp>
        <p:nvSpPr>
          <p:cNvPr id="5" name="Rechteck 4">
            <a:extLst>
              <a:ext uri="{FF2B5EF4-FFF2-40B4-BE49-F238E27FC236}">
                <a16:creationId xmlns:a16="http://schemas.microsoft.com/office/drawing/2014/main" id="{FAC38FEF-00DD-44EA-B71C-D77AC7E890A5}"/>
              </a:ext>
            </a:extLst>
          </p:cNvPr>
          <p:cNvSpPr/>
          <p:nvPr/>
        </p:nvSpPr>
        <p:spPr>
          <a:xfrm>
            <a:off x="691920" y="3204326"/>
            <a:ext cx="4538298" cy="584775"/>
          </a:xfrm>
          <a:prstGeom prst="rect">
            <a:avLst/>
          </a:prstGeom>
        </p:spPr>
        <p:txBody>
          <a:bodyPr wrap="square">
            <a:spAutoFit/>
          </a:bodyPr>
          <a:lstStyle/>
          <a:p>
            <a:r>
              <a:rPr lang="de-DE" sz="1600" b="1" dirty="0">
                <a:solidFill>
                  <a:schemeClr val="accent1"/>
                </a:solidFill>
              </a:rPr>
              <a:t>Optimierung verschiedener Modellen auf Fragestellung (z.B. manuell vs. systemisch)</a:t>
            </a:r>
          </a:p>
        </p:txBody>
      </p:sp>
      <p:grpSp>
        <p:nvGrpSpPr>
          <p:cNvPr id="19" name="Gruppieren 18">
            <a:extLst>
              <a:ext uri="{FF2B5EF4-FFF2-40B4-BE49-F238E27FC236}">
                <a16:creationId xmlns:a16="http://schemas.microsoft.com/office/drawing/2014/main" id="{AE153CA0-939F-4306-AD88-F987EE235917}"/>
              </a:ext>
            </a:extLst>
          </p:cNvPr>
          <p:cNvGrpSpPr/>
          <p:nvPr/>
        </p:nvGrpSpPr>
        <p:grpSpPr>
          <a:xfrm>
            <a:off x="332420" y="3262003"/>
            <a:ext cx="349250" cy="369332"/>
            <a:chOff x="-1469000" y="342126"/>
            <a:chExt cx="349250" cy="369332"/>
          </a:xfrm>
        </p:grpSpPr>
        <p:grpSp>
          <p:nvGrpSpPr>
            <p:cNvPr id="20" name="Gruppieren 19">
              <a:extLst>
                <a:ext uri="{FF2B5EF4-FFF2-40B4-BE49-F238E27FC236}">
                  <a16:creationId xmlns:a16="http://schemas.microsoft.com/office/drawing/2014/main" id="{A21CABC1-5CA0-4026-8E52-15F5DD37FF88}"/>
                </a:ext>
              </a:extLst>
            </p:cNvPr>
            <p:cNvGrpSpPr/>
            <p:nvPr/>
          </p:nvGrpSpPr>
          <p:grpSpPr>
            <a:xfrm>
              <a:off x="-1469000" y="364867"/>
              <a:ext cx="349250" cy="342900"/>
              <a:chOff x="-1469000" y="364867"/>
              <a:chExt cx="349250" cy="342900"/>
            </a:xfrm>
          </p:grpSpPr>
          <p:sp>
            <p:nvSpPr>
              <p:cNvPr id="22" name="Ellipse 21">
                <a:extLst>
                  <a:ext uri="{FF2B5EF4-FFF2-40B4-BE49-F238E27FC236}">
                    <a16:creationId xmlns:a16="http://schemas.microsoft.com/office/drawing/2014/main" id="{3989E971-E704-48BB-B7D8-5F9F3F18A383}"/>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ad 33">
                <a:extLst>
                  <a:ext uri="{FF2B5EF4-FFF2-40B4-BE49-F238E27FC236}">
                    <a16:creationId xmlns:a16="http://schemas.microsoft.com/office/drawing/2014/main" id="{6E90EFB0-DCC6-43ED-8CFE-1B879E30D5D2}"/>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21" name="Rechteck 20">
              <a:extLst>
                <a:ext uri="{FF2B5EF4-FFF2-40B4-BE49-F238E27FC236}">
                  <a16:creationId xmlns:a16="http://schemas.microsoft.com/office/drawing/2014/main" id="{4424B9E1-AFCA-4AC1-99CB-521FDD9C3AF2}"/>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1</a:t>
              </a:r>
              <a:endParaRPr lang="de-DE" dirty="0"/>
            </a:p>
          </p:txBody>
        </p:sp>
      </p:grpSp>
      <p:grpSp>
        <p:nvGrpSpPr>
          <p:cNvPr id="24" name="Gruppieren 23">
            <a:extLst>
              <a:ext uri="{FF2B5EF4-FFF2-40B4-BE49-F238E27FC236}">
                <a16:creationId xmlns:a16="http://schemas.microsoft.com/office/drawing/2014/main" id="{0133EFD8-011C-4A54-861B-0CF5BB11FDEE}"/>
              </a:ext>
            </a:extLst>
          </p:cNvPr>
          <p:cNvGrpSpPr/>
          <p:nvPr/>
        </p:nvGrpSpPr>
        <p:grpSpPr>
          <a:xfrm>
            <a:off x="5517663" y="3262003"/>
            <a:ext cx="349250" cy="369332"/>
            <a:chOff x="-1469000" y="342126"/>
            <a:chExt cx="349250" cy="369332"/>
          </a:xfrm>
        </p:grpSpPr>
        <p:grpSp>
          <p:nvGrpSpPr>
            <p:cNvPr id="25" name="Gruppieren 24">
              <a:extLst>
                <a:ext uri="{FF2B5EF4-FFF2-40B4-BE49-F238E27FC236}">
                  <a16:creationId xmlns:a16="http://schemas.microsoft.com/office/drawing/2014/main" id="{F4E04042-F7E8-4EC8-B680-985CCCEE07EF}"/>
                </a:ext>
              </a:extLst>
            </p:cNvPr>
            <p:cNvGrpSpPr/>
            <p:nvPr/>
          </p:nvGrpSpPr>
          <p:grpSpPr>
            <a:xfrm>
              <a:off x="-1469000" y="364867"/>
              <a:ext cx="349250" cy="342900"/>
              <a:chOff x="-1469000" y="364867"/>
              <a:chExt cx="349250" cy="342900"/>
            </a:xfrm>
          </p:grpSpPr>
          <p:sp>
            <p:nvSpPr>
              <p:cNvPr id="27" name="Ellipse 26">
                <a:extLst>
                  <a:ext uri="{FF2B5EF4-FFF2-40B4-BE49-F238E27FC236}">
                    <a16:creationId xmlns:a16="http://schemas.microsoft.com/office/drawing/2014/main" id="{348A14A4-2A5B-4335-8D05-A95AA950874F}"/>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8" name="Rad 33">
                <a:extLst>
                  <a:ext uri="{FF2B5EF4-FFF2-40B4-BE49-F238E27FC236}">
                    <a16:creationId xmlns:a16="http://schemas.microsoft.com/office/drawing/2014/main" id="{DD0E61AE-81C6-4045-BCA9-EBD272ACD2E0}"/>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26" name="Rechteck 25">
              <a:extLst>
                <a:ext uri="{FF2B5EF4-FFF2-40B4-BE49-F238E27FC236}">
                  <a16:creationId xmlns:a16="http://schemas.microsoft.com/office/drawing/2014/main" id="{6518B8F3-46CA-45BC-A7E4-8CCD38825832}"/>
                </a:ext>
              </a:extLst>
            </p:cNvPr>
            <p:cNvSpPr/>
            <p:nvPr/>
          </p:nvSpPr>
          <p:spPr>
            <a:xfrm>
              <a:off x="-1458750" y="342126"/>
              <a:ext cx="301686" cy="369332"/>
            </a:xfrm>
            <a:prstGeom prst="rect">
              <a:avLst/>
            </a:prstGeom>
          </p:spPr>
          <p:txBody>
            <a:bodyPr wrap="none">
              <a:spAutoFit/>
            </a:bodyPr>
            <a:lstStyle/>
            <a:p>
              <a:r>
                <a:rPr lang="de-DE" b="1" dirty="0">
                  <a:solidFill>
                    <a:schemeClr val="bg2"/>
                  </a:solidFill>
                </a:rPr>
                <a:t>2</a:t>
              </a:r>
              <a:endParaRPr lang="de-DE" dirty="0"/>
            </a:p>
          </p:txBody>
        </p:sp>
      </p:grpSp>
      <p:sp>
        <p:nvSpPr>
          <p:cNvPr id="29" name="Pfeil: nach rechts 28">
            <a:extLst>
              <a:ext uri="{FF2B5EF4-FFF2-40B4-BE49-F238E27FC236}">
                <a16:creationId xmlns:a16="http://schemas.microsoft.com/office/drawing/2014/main" id="{D8F23BE0-BBE9-403F-B103-1C3B5136EF73}"/>
              </a:ext>
            </a:extLst>
          </p:cNvPr>
          <p:cNvSpPr/>
          <p:nvPr/>
        </p:nvSpPr>
        <p:spPr>
          <a:xfrm>
            <a:off x="4722641" y="4035217"/>
            <a:ext cx="560261" cy="986120"/>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nvGrpSpPr>
          <p:cNvPr id="36" name="Gruppieren 35">
            <a:extLst>
              <a:ext uri="{FF2B5EF4-FFF2-40B4-BE49-F238E27FC236}">
                <a16:creationId xmlns:a16="http://schemas.microsoft.com/office/drawing/2014/main" id="{D417BB2C-685C-457E-AAAE-03FF597ADFEC}"/>
              </a:ext>
            </a:extLst>
          </p:cNvPr>
          <p:cNvGrpSpPr/>
          <p:nvPr/>
        </p:nvGrpSpPr>
        <p:grpSpPr>
          <a:xfrm>
            <a:off x="9199253" y="3262003"/>
            <a:ext cx="349250" cy="369332"/>
            <a:chOff x="-1469000" y="342126"/>
            <a:chExt cx="349250" cy="369332"/>
          </a:xfrm>
        </p:grpSpPr>
        <p:grpSp>
          <p:nvGrpSpPr>
            <p:cNvPr id="37" name="Gruppieren 36">
              <a:extLst>
                <a:ext uri="{FF2B5EF4-FFF2-40B4-BE49-F238E27FC236}">
                  <a16:creationId xmlns:a16="http://schemas.microsoft.com/office/drawing/2014/main" id="{2FD47BE9-3EB8-42E5-9907-FB9AAE7091D4}"/>
                </a:ext>
              </a:extLst>
            </p:cNvPr>
            <p:cNvGrpSpPr/>
            <p:nvPr/>
          </p:nvGrpSpPr>
          <p:grpSpPr>
            <a:xfrm>
              <a:off x="-1469000" y="364867"/>
              <a:ext cx="349250" cy="342900"/>
              <a:chOff x="-1469000" y="364867"/>
              <a:chExt cx="349250" cy="342900"/>
            </a:xfrm>
          </p:grpSpPr>
          <p:sp>
            <p:nvSpPr>
              <p:cNvPr id="39" name="Ellipse 38">
                <a:extLst>
                  <a:ext uri="{FF2B5EF4-FFF2-40B4-BE49-F238E27FC236}">
                    <a16:creationId xmlns:a16="http://schemas.microsoft.com/office/drawing/2014/main" id="{B294B225-89CB-485E-84E2-432B194DFA1D}"/>
                  </a:ext>
                </a:extLst>
              </p:cNvPr>
              <p:cNvSpPr/>
              <p:nvPr/>
            </p:nvSpPr>
            <p:spPr>
              <a:xfrm>
                <a:off x="-1457325" y="371475"/>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0" name="Rad 33">
                <a:extLst>
                  <a:ext uri="{FF2B5EF4-FFF2-40B4-BE49-F238E27FC236}">
                    <a16:creationId xmlns:a16="http://schemas.microsoft.com/office/drawing/2014/main" id="{AD7CBCA3-CBAC-4F99-964B-A55E4F43F804}"/>
                  </a:ext>
                </a:extLst>
              </p:cNvPr>
              <p:cNvSpPr/>
              <p:nvPr/>
            </p:nvSpPr>
            <p:spPr>
              <a:xfrm>
                <a:off x="-1469000" y="364867"/>
                <a:ext cx="349250" cy="342900"/>
              </a:xfrm>
              <a:prstGeom prst="donut">
                <a:avLst>
                  <a:gd name="adj" fmla="val 8173"/>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38" name="Rechteck 37">
              <a:extLst>
                <a:ext uri="{FF2B5EF4-FFF2-40B4-BE49-F238E27FC236}">
                  <a16:creationId xmlns:a16="http://schemas.microsoft.com/office/drawing/2014/main" id="{AD50929A-D85C-469F-9BB8-5A6B2ADF4337}"/>
                </a:ext>
              </a:extLst>
            </p:cNvPr>
            <p:cNvSpPr/>
            <p:nvPr/>
          </p:nvSpPr>
          <p:spPr>
            <a:xfrm>
              <a:off x="-1458750" y="342126"/>
              <a:ext cx="309700" cy="369332"/>
            </a:xfrm>
            <a:prstGeom prst="rect">
              <a:avLst/>
            </a:prstGeom>
          </p:spPr>
          <p:txBody>
            <a:bodyPr wrap="none">
              <a:spAutoFit/>
            </a:bodyPr>
            <a:lstStyle/>
            <a:p>
              <a:r>
                <a:rPr lang="de-DE" b="1" dirty="0">
                  <a:solidFill>
                    <a:schemeClr val="bg2"/>
                  </a:solidFill>
                </a:rPr>
                <a:t>3</a:t>
              </a:r>
              <a:endParaRPr lang="de-DE" dirty="0"/>
            </a:p>
          </p:txBody>
        </p:sp>
      </p:grpSp>
      <p:pic>
        <p:nvPicPr>
          <p:cNvPr id="41" name="Grafik 40">
            <a:extLst>
              <a:ext uri="{FF2B5EF4-FFF2-40B4-BE49-F238E27FC236}">
                <a16:creationId xmlns:a16="http://schemas.microsoft.com/office/drawing/2014/main" id="{EFFF452D-EBF1-4040-81D0-A330A21DB43E}"/>
              </a:ext>
            </a:extLst>
          </p:cNvPr>
          <p:cNvPicPr>
            <a:picLocks noChangeAspect="1"/>
          </p:cNvPicPr>
          <p:nvPr/>
        </p:nvPicPr>
        <p:blipFill>
          <a:blip r:embed="rId4"/>
          <a:stretch>
            <a:fillRect/>
          </a:stretch>
        </p:blipFill>
        <p:spPr>
          <a:xfrm>
            <a:off x="5517663" y="3837714"/>
            <a:ext cx="2837373" cy="2406413"/>
          </a:xfrm>
          <a:prstGeom prst="rect">
            <a:avLst/>
          </a:prstGeom>
        </p:spPr>
      </p:pic>
      <p:sp>
        <p:nvSpPr>
          <p:cNvPr id="42" name="Rechteck 41">
            <a:extLst>
              <a:ext uri="{FF2B5EF4-FFF2-40B4-BE49-F238E27FC236}">
                <a16:creationId xmlns:a16="http://schemas.microsoft.com/office/drawing/2014/main" id="{FC9920F9-C206-42C5-9FD7-91F8977257C1}"/>
              </a:ext>
            </a:extLst>
          </p:cNvPr>
          <p:cNvSpPr/>
          <p:nvPr/>
        </p:nvSpPr>
        <p:spPr>
          <a:xfrm>
            <a:off x="6111757" y="3204326"/>
            <a:ext cx="2024687" cy="584775"/>
          </a:xfrm>
          <a:prstGeom prst="rect">
            <a:avLst/>
          </a:prstGeom>
        </p:spPr>
        <p:txBody>
          <a:bodyPr wrap="square">
            <a:spAutoFit/>
          </a:bodyPr>
          <a:lstStyle/>
          <a:p>
            <a:r>
              <a:rPr lang="de-DE" sz="1600" b="1" dirty="0">
                <a:solidFill>
                  <a:schemeClr val="accent1"/>
                </a:solidFill>
              </a:rPr>
              <a:t>Modellselektion; Kriterium AUC</a:t>
            </a:r>
          </a:p>
        </p:txBody>
      </p:sp>
      <p:sp>
        <p:nvSpPr>
          <p:cNvPr id="6" name="Rechteck 5">
            <a:extLst>
              <a:ext uri="{FF2B5EF4-FFF2-40B4-BE49-F238E27FC236}">
                <a16:creationId xmlns:a16="http://schemas.microsoft.com/office/drawing/2014/main" id="{D4F34E20-D9E4-413E-845B-683109D6449E}"/>
              </a:ext>
            </a:extLst>
          </p:cNvPr>
          <p:cNvSpPr/>
          <p:nvPr/>
        </p:nvSpPr>
        <p:spPr>
          <a:xfrm>
            <a:off x="494124" y="6005473"/>
            <a:ext cx="3951723" cy="261610"/>
          </a:xfrm>
          <a:prstGeom prst="rect">
            <a:avLst/>
          </a:prstGeom>
        </p:spPr>
        <p:txBody>
          <a:bodyPr wrap="none">
            <a:spAutoFit/>
          </a:bodyPr>
          <a:lstStyle/>
          <a:p>
            <a:r>
              <a:rPr lang="de-DE" sz="1100" b="1" dirty="0">
                <a:latin typeface="BMW Group Light" pitchFamily="2" charset="0"/>
              </a:rPr>
              <a:t>Dokumentation aller einzelnen Modelle in einer ‚Model </a:t>
            </a:r>
            <a:r>
              <a:rPr lang="de-DE" sz="1100" b="1" dirty="0" err="1">
                <a:latin typeface="BMW Group Light" pitchFamily="2" charset="0"/>
              </a:rPr>
              <a:t>Setcard</a:t>
            </a:r>
            <a:r>
              <a:rPr lang="de-DE" sz="1100" b="1" dirty="0">
                <a:latin typeface="BMW Group Light" pitchFamily="2" charset="0"/>
              </a:rPr>
              <a:t>´</a:t>
            </a:r>
            <a:endParaRPr lang="de-DE" sz="1100" b="1" dirty="0"/>
          </a:p>
        </p:txBody>
      </p:sp>
      <p:sp>
        <p:nvSpPr>
          <p:cNvPr id="43" name="Rechteck 42">
            <a:extLst>
              <a:ext uri="{FF2B5EF4-FFF2-40B4-BE49-F238E27FC236}">
                <a16:creationId xmlns:a16="http://schemas.microsoft.com/office/drawing/2014/main" id="{CF842417-33B9-47EB-A2CD-BB84F54E4E4A}"/>
              </a:ext>
            </a:extLst>
          </p:cNvPr>
          <p:cNvSpPr/>
          <p:nvPr/>
        </p:nvSpPr>
        <p:spPr>
          <a:xfrm>
            <a:off x="9199253" y="4208737"/>
            <a:ext cx="2992747" cy="1256306"/>
          </a:xfrm>
          <a:prstGeom prst="rect">
            <a:avLst/>
          </a:prstGeom>
        </p:spPr>
        <p:txBody>
          <a:bodyPr wrap="square">
            <a:spAutoFit/>
          </a:bodyPr>
          <a:lstStyle/>
          <a:p>
            <a:pPr marL="0" lvl="2" indent="0">
              <a:lnSpc>
                <a:spcPct val="93000"/>
              </a:lnSpc>
              <a:spcAft>
                <a:spcPts val="600"/>
              </a:spcAft>
              <a:buClr>
                <a:srgbClr val="7F7F7F"/>
              </a:buClr>
              <a:buFont typeface="Wingdings" panose="05000000000000000000" pitchFamily="2" charset="2"/>
              <a:buNone/>
            </a:pPr>
            <a:r>
              <a:rPr lang="de-DE" sz="1600" b="1" dirty="0" err="1"/>
              <a:t>Explainer</a:t>
            </a:r>
            <a:endParaRPr lang="de-DE" sz="1600" b="1" dirty="0"/>
          </a:p>
          <a:p>
            <a:pPr marL="285750" lvl="2" indent="-285750">
              <a:lnSpc>
                <a:spcPct val="93000"/>
              </a:lnSpc>
              <a:spcAft>
                <a:spcPts val="600"/>
              </a:spcAft>
              <a:buClr>
                <a:srgbClr val="7F7F7F"/>
              </a:buClr>
              <a:buFont typeface="Wingdings" panose="05000000000000000000" pitchFamily="2" charset="2"/>
              <a:buChar char="v"/>
            </a:pPr>
            <a:r>
              <a:rPr lang="de-DE" sz="1600" b="1" dirty="0">
                <a:solidFill>
                  <a:schemeClr val="accent4">
                    <a:lumMod val="50000"/>
                  </a:schemeClr>
                </a:solidFill>
              </a:rPr>
              <a:t>Permutation </a:t>
            </a:r>
            <a:r>
              <a:rPr lang="de-DE" sz="1600" b="1" dirty="0" err="1">
                <a:solidFill>
                  <a:schemeClr val="accent4">
                    <a:lumMod val="50000"/>
                  </a:schemeClr>
                </a:solidFill>
              </a:rPr>
              <a:t>Importance</a:t>
            </a:r>
            <a:endParaRPr lang="de-DE" sz="1600" b="1" i="1" dirty="0">
              <a:solidFill>
                <a:schemeClr val="accent4">
                  <a:lumMod val="50000"/>
                </a:schemeClr>
              </a:solidFill>
            </a:endParaRPr>
          </a:p>
          <a:p>
            <a:pPr marL="285750" lvl="2" indent="-285750">
              <a:lnSpc>
                <a:spcPct val="93000"/>
              </a:lnSpc>
              <a:spcAft>
                <a:spcPts val="600"/>
              </a:spcAft>
              <a:buClr>
                <a:srgbClr val="7F7F7F"/>
              </a:buClr>
              <a:buFont typeface="Wingdings" panose="05000000000000000000" pitchFamily="2" charset="2"/>
              <a:buChar char="v"/>
            </a:pPr>
            <a:r>
              <a:rPr lang="de-DE" sz="1600" b="1" dirty="0">
                <a:solidFill>
                  <a:schemeClr val="accent4">
                    <a:lumMod val="50000"/>
                  </a:schemeClr>
                </a:solidFill>
              </a:rPr>
              <a:t>Partial </a:t>
            </a:r>
            <a:r>
              <a:rPr lang="de-DE" sz="1600" b="1" dirty="0" err="1">
                <a:solidFill>
                  <a:schemeClr val="accent4">
                    <a:lumMod val="50000"/>
                  </a:schemeClr>
                </a:solidFill>
              </a:rPr>
              <a:t>Dependency</a:t>
            </a:r>
            <a:r>
              <a:rPr lang="de-DE" sz="1600" b="1" dirty="0">
                <a:solidFill>
                  <a:schemeClr val="accent4">
                    <a:lumMod val="50000"/>
                  </a:schemeClr>
                </a:solidFill>
              </a:rPr>
              <a:t> Plots</a:t>
            </a:r>
          </a:p>
          <a:p>
            <a:pPr marL="285750" lvl="2" indent="-285750">
              <a:buFont typeface="Wingdings" panose="05000000000000000000" pitchFamily="2" charset="2"/>
              <a:buChar char="v"/>
            </a:pPr>
            <a:r>
              <a:rPr lang="de-DE" sz="1600" b="1" dirty="0">
                <a:solidFill>
                  <a:schemeClr val="accent4">
                    <a:lumMod val="50000"/>
                  </a:schemeClr>
                </a:solidFill>
              </a:rPr>
              <a:t>SHAP Values</a:t>
            </a:r>
            <a:endParaRPr lang="de-DE" sz="1600" dirty="0">
              <a:solidFill>
                <a:schemeClr val="accent4">
                  <a:lumMod val="50000"/>
                </a:schemeClr>
              </a:solidFill>
            </a:endParaRPr>
          </a:p>
        </p:txBody>
      </p:sp>
      <p:pic>
        <p:nvPicPr>
          <p:cNvPr id="45" name="Grafik 44">
            <a:extLst>
              <a:ext uri="{FF2B5EF4-FFF2-40B4-BE49-F238E27FC236}">
                <a16:creationId xmlns:a16="http://schemas.microsoft.com/office/drawing/2014/main" id="{E310C49A-507D-4F0F-9713-429088058FD7}"/>
              </a:ext>
            </a:extLst>
          </p:cNvPr>
          <p:cNvPicPr>
            <a:picLocks noChangeAspect="1"/>
          </p:cNvPicPr>
          <p:nvPr/>
        </p:nvPicPr>
        <p:blipFill>
          <a:blip r:embed="rId5"/>
          <a:stretch>
            <a:fillRect/>
          </a:stretch>
        </p:blipFill>
        <p:spPr>
          <a:xfrm>
            <a:off x="11229715" y="4150183"/>
            <a:ext cx="412670" cy="412670"/>
          </a:xfrm>
          <a:prstGeom prst="rect">
            <a:avLst/>
          </a:prstGeom>
        </p:spPr>
      </p:pic>
      <p:sp>
        <p:nvSpPr>
          <p:cNvPr id="46" name="Pfeil: nach rechts 45">
            <a:extLst>
              <a:ext uri="{FF2B5EF4-FFF2-40B4-BE49-F238E27FC236}">
                <a16:creationId xmlns:a16="http://schemas.microsoft.com/office/drawing/2014/main" id="{6547DE78-4A1C-408F-B4DE-7CEB7DCE55A4}"/>
              </a:ext>
            </a:extLst>
          </p:cNvPr>
          <p:cNvSpPr/>
          <p:nvPr/>
        </p:nvSpPr>
        <p:spPr>
          <a:xfrm>
            <a:off x="8486604" y="4076422"/>
            <a:ext cx="560261" cy="986120"/>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7" name="Rechteck 46">
            <a:extLst>
              <a:ext uri="{FF2B5EF4-FFF2-40B4-BE49-F238E27FC236}">
                <a16:creationId xmlns:a16="http://schemas.microsoft.com/office/drawing/2014/main" id="{D712F6B1-AFD3-4698-A4A7-920B77E16703}"/>
              </a:ext>
            </a:extLst>
          </p:cNvPr>
          <p:cNvSpPr/>
          <p:nvPr/>
        </p:nvSpPr>
        <p:spPr>
          <a:xfrm>
            <a:off x="9669232" y="3204326"/>
            <a:ext cx="2210187" cy="584775"/>
          </a:xfrm>
          <a:prstGeom prst="rect">
            <a:avLst/>
          </a:prstGeom>
        </p:spPr>
        <p:txBody>
          <a:bodyPr wrap="square">
            <a:spAutoFit/>
          </a:bodyPr>
          <a:lstStyle/>
          <a:p>
            <a:r>
              <a:rPr lang="de-DE" sz="1600" b="1" dirty="0">
                <a:solidFill>
                  <a:schemeClr val="accent1"/>
                </a:solidFill>
              </a:rPr>
              <a:t>Approximation / Anwendung </a:t>
            </a:r>
            <a:r>
              <a:rPr lang="de-DE" sz="1600" b="1" dirty="0" err="1">
                <a:solidFill>
                  <a:schemeClr val="accent1"/>
                </a:solidFill>
              </a:rPr>
              <a:t>Explainer</a:t>
            </a:r>
            <a:endParaRPr lang="de-DE" sz="1600" b="1" dirty="0">
              <a:solidFill>
                <a:schemeClr val="accent1"/>
              </a:solidFill>
            </a:endParaRPr>
          </a:p>
        </p:txBody>
      </p:sp>
      <p:sp>
        <p:nvSpPr>
          <p:cNvPr id="48" name="Rechteck 47">
            <a:extLst>
              <a:ext uri="{FF2B5EF4-FFF2-40B4-BE49-F238E27FC236}">
                <a16:creationId xmlns:a16="http://schemas.microsoft.com/office/drawing/2014/main" id="{86566AA1-CF52-4567-8E20-68CAAD9A6EC9}"/>
              </a:ext>
            </a:extLst>
          </p:cNvPr>
          <p:cNvSpPr/>
          <p:nvPr/>
        </p:nvSpPr>
        <p:spPr>
          <a:xfrm>
            <a:off x="9199253" y="6380011"/>
            <a:ext cx="1838965"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Darstellungen</a:t>
            </a:r>
            <a:endParaRPr lang="de-DE" sz="1100" dirty="0">
              <a:latin typeface="BMW Group Light" pitchFamily="2" charset="0"/>
              <a:cs typeface="BMW Group Light" pitchFamily="2" charset="0"/>
            </a:endParaRPr>
          </a:p>
        </p:txBody>
      </p:sp>
      <p:sp>
        <p:nvSpPr>
          <p:cNvPr id="3" name="Ellipse 2">
            <a:extLst>
              <a:ext uri="{FF2B5EF4-FFF2-40B4-BE49-F238E27FC236}">
                <a16:creationId xmlns:a16="http://schemas.microsoft.com/office/drawing/2014/main" id="{45A44E3A-7F92-44F9-BF29-EB1582906C2D}"/>
              </a:ext>
            </a:extLst>
          </p:cNvPr>
          <p:cNvSpPr/>
          <p:nvPr/>
        </p:nvSpPr>
        <p:spPr>
          <a:xfrm>
            <a:off x="7227699" y="5214286"/>
            <a:ext cx="1127337" cy="34179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15767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a:t>
            </a:r>
          </a:p>
        </p:txBody>
      </p:sp>
      <p:sp>
        <p:nvSpPr>
          <p:cNvPr id="3" name="Textplatzhalter 2"/>
          <p:cNvSpPr>
            <a:spLocks noGrp="1"/>
          </p:cNvSpPr>
          <p:nvPr>
            <p:ph type="body" idx="1"/>
          </p:nvPr>
        </p:nvSpPr>
        <p:spPr/>
        <p:txBody>
          <a:bodyPr/>
          <a:lstStyle/>
          <a:p>
            <a:r>
              <a:rPr lang="de-DE" dirty="0"/>
              <a:t>Aufgaben-</a:t>
            </a:r>
            <a:br>
              <a:rPr lang="de-DE" dirty="0"/>
            </a:br>
            <a:r>
              <a:rPr lang="de-DE" dirty="0" err="1"/>
              <a:t>stellung</a:t>
            </a:r>
            <a:endParaRPr lang="de-DE" dirty="0"/>
          </a:p>
        </p:txBody>
      </p:sp>
    </p:spTree>
    <p:extLst>
      <p:ext uri="{BB962C8B-B14F-4D97-AF65-F5344CB8AC3E}">
        <p14:creationId xmlns:p14="http://schemas.microsoft.com/office/powerpoint/2010/main" val="3827158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Permutation </a:t>
            </a:r>
            <a:r>
              <a:rPr lang="de-DE" dirty="0" err="1"/>
              <a:t>Importance</a:t>
            </a:r>
            <a:r>
              <a:rPr lang="de-DE" dirty="0"/>
              <a:t> | Konzept &amp; Fallbeispiel (Projektanwendung)</a:t>
            </a:r>
          </a:p>
        </p:txBody>
      </p:sp>
      <p:sp>
        <p:nvSpPr>
          <p:cNvPr id="20" name="Textplatzhalter 5"/>
          <p:cNvSpPr>
            <a:spLocks noGrp="1"/>
          </p:cNvSpPr>
          <p:nvPr>
            <p:ph type="body" sz="quarter" idx="13"/>
          </p:nvPr>
        </p:nvSpPr>
        <p:spPr>
          <a:xfrm>
            <a:off x="6990627" y="3183507"/>
            <a:ext cx="4972434" cy="3522106"/>
          </a:xfrm>
        </p:spPr>
        <p:txBody>
          <a:bodyPr/>
          <a:lstStyle/>
          <a:p>
            <a:pPr marL="171450" indent="-171450">
              <a:buFont typeface="Arial" panose="020B0604020202020204" pitchFamily="34" charset="0"/>
              <a:buChar char="•"/>
            </a:pPr>
            <a:r>
              <a:rPr lang="de-DE" sz="1400" dirty="0"/>
              <a:t>Basishypothese: </a:t>
            </a:r>
            <a:r>
              <a:rPr lang="de-DE" sz="1400" b="1" dirty="0"/>
              <a:t>Nur wichtige Features beeinflussen den Modell Score </a:t>
            </a:r>
            <a:r>
              <a:rPr lang="de-DE" sz="1400" dirty="0"/>
              <a:t>des trainierten Modells, unwichtige Variablen können ohne Verlust manipuliert werden</a:t>
            </a:r>
          </a:p>
          <a:p>
            <a:pPr marL="171450" indent="-171450">
              <a:buFont typeface="Arial" panose="020B0604020202020204" pitchFamily="34" charset="0"/>
              <a:buChar char="•"/>
            </a:pPr>
            <a:r>
              <a:rPr lang="de-DE" sz="1400" dirty="0"/>
              <a:t>Wird eine für das Modell wichtige Inputvariable manipuliert (</a:t>
            </a:r>
            <a:r>
              <a:rPr lang="de-DE" sz="1400" dirty="0" err="1"/>
              <a:t>random</a:t>
            </a:r>
            <a:r>
              <a:rPr lang="de-DE" sz="1400" dirty="0"/>
              <a:t> </a:t>
            </a:r>
            <a:r>
              <a:rPr lang="de-DE" sz="1400" dirty="0" err="1"/>
              <a:t>shuffle</a:t>
            </a:r>
            <a:r>
              <a:rPr lang="de-DE" sz="1400" dirty="0"/>
              <a:t>, im Beispiel links die Variable RATINGNOTE) und das trainierte Modell (z.B. RF) mit der manipulierten Datenmatrix nochmals angewendet (</a:t>
            </a:r>
            <a:r>
              <a:rPr lang="de-DE" sz="1400" dirty="0" err="1"/>
              <a:t>predict</a:t>
            </a:r>
            <a:r>
              <a:rPr lang="de-DE" sz="1400" dirty="0"/>
              <a:t>), muss der Performance Score deutlich schlechter ausfallen. Es kommt zu einer hohen Abweichung vom </a:t>
            </a:r>
            <a:r>
              <a:rPr lang="de-DE" sz="1400" dirty="0" err="1"/>
              <a:t>initalen</a:t>
            </a:r>
            <a:r>
              <a:rPr lang="de-DE" sz="1400" dirty="0"/>
              <a:t> Score</a:t>
            </a:r>
          </a:p>
          <a:p>
            <a:pPr marL="171450" indent="-171450">
              <a:buFont typeface="Arial" panose="020B0604020202020204" pitchFamily="34" charset="0"/>
              <a:buChar char="•"/>
            </a:pPr>
            <a:r>
              <a:rPr lang="de-DE" sz="1400" dirty="0"/>
              <a:t>Dieser Prozess wird für jede Inputvariable (mehrfach) durchlaufen, die Abweichungen pro Variable erfasst. </a:t>
            </a:r>
          </a:p>
          <a:p>
            <a:pPr marL="171450" indent="-171450">
              <a:buFont typeface="Arial" panose="020B0604020202020204" pitchFamily="34" charset="0"/>
              <a:buChar char="•"/>
            </a:pPr>
            <a:r>
              <a:rPr lang="de-DE" sz="1400" dirty="0"/>
              <a:t>Aus den sortierten Abweichungen zum initialen Modell Score  ergibt sich als (neue) Rangfolge der Features die </a:t>
            </a:r>
            <a:r>
              <a:rPr lang="de-DE" sz="1400" b="1" dirty="0">
                <a:solidFill>
                  <a:schemeClr val="accent1"/>
                </a:solidFill>
              </a:rPr>
              <a:t>Permutation </a:t>
            </a:r>
            <a:r>
              <a:rPr lang="de-DE" sz="1400" b="1" dirty="0" err="1">
                <a:solidFill>
                  <a:schemeClr val="accent1"/>
                </a:solidFill>
              </a:rPr>
              <a:t>Importance</a:t>
            </a:r>
            <a:endParaRPr lang="de-DE" sz="1400" b="1" dirty="0">
              <a:solidFill>
                <a:schemeClr val="accent1"/>
              </a:solidFill>
            </a:endParaRPr>
          </a:p>
        </p:txBody>
      </p:sp>
      <p:sp>
        <p:nvSpPr>
          <p:cNvPr id="21" name="Rechteck 20"/>
          <p:cNvSpPr/>
          <p:nvPr/>
        </p:nvSpPr>
        <p:spPr>
          <a:xfrm>
            <a:off x="0" y="2188256"/>
            <a:ext cx="6220100" cy="364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accent1"/>
                </a:solidFill>
              </a:rPr>
              <a:t>PERMUTATION IMPORTANCE (Mean </a:t>
            </a:r>
            <a:r>
              <a:rPr lang="de-DE" b="1" dirty="0" err="1">
                <a:solidFill>
                  <a:schemeClr val="accent1"/>
                </a:solidFill>
              </a:rPr>
              <a:t>Decrease</a:t>
            </a:r>
            <a:r>
              <a:rPr lang="de-DE" b="1" dirty="0">
                <a:solidFill>
                  <a:schemeClr val="accent1"/>
                </a:solidFill>
              </a:rPr>
              <a:t> </a:t>
            </a:r>
            <a:r>
              <a:rPr lang="de-DE" b="1" dirty="0" err="1">
                <a:solidFill>
                  <a:schemeClr val="accent1"/>
                </a:solidFill>
              </a:rPr>
              <a:t>Accuracy</a:t>
            </a:r>
            <a:r>
              <a:rPr lang="de-DE" b="1" dirty="0">
                <a:solidFill>
                  <a:schemeClr val="accent1"/>
                </a:solidFill>
              </a:rPr>
              <a:t>)</a:t>
            </a:r>
          </a:p>
        </p:txBody>
      </p:sp>
      <p:pic>
        <p:nvPicPr>
          <p:cNvPr id="10" name="Grafik 9"/>
          <p:cNvPicPr>
            <a:picLocks noChangeAspect="1"/>
          </p:cNvPicPr>
          <p:nvPr/>
        </p:nvPicPr>
        <p:blipFill>
          <a:blip r:embed="rId3"/>
          <a:stretch>
            <a:fillRect/>
          </a:stretch>
        </p:blipFill>
        <p:spPr>
          <a:xfrm>
            <a:off x="488947" y="2733592"/>
            <a:ext cx="3255189" cy="1539717"/>
          </a:xfrm>
          <a:prstGeom prst="rect">
            <a:avLst/>
          </a:prstGeom>
        </p:spPr>
      </p:pic>
      <p:sp>
        <p:nvSpPr>
          <p:cNvPr id="24" name="Nach rechts gekrümmter Pfeil 23"/>
          <p:cNvSpPr/>
          <p:nvPr/>
        </p:nvSpPr>
        <p:spPr>
          <a:xfrm>
            <a:off x="2046093" y="3198044"/>
            <a:ext cx="414422" cy="296478"/>
          </a:xfrm>
          <a:prstGeom prst="curvedRightArrow">
            <a:avLst/>
          </a:prstGeom>
          <a:solidFill>
            <a:schemeClr val="bg1"/>
          </a:solidFill>
          <a:ln>
            <a:solidFill>
              <a:srgbClr val="FEA46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ffectLst>
                <a:outerShdw blurRad="38100" dist="38100" dir="2700000" algn="tl">
                  <a:srgbClr val="000000">
                    <a:alpha val="43137"/>
                  </a:srgbClr>
                </a:outerShdw>
              </a:effectLst>
            </a:endParaRPr>
          </a:p>
        </p:txBody>
      </p:sp>
      <p:sp>
        <p:nvSpPr>
          <p:cNvPr id="25" name="Nach rechts gekrümmter Pfeil 24"/>
          <p:cNvSpPr/>
          <p:nvPr/>
        </p:nvSpPr>
        <p:spPr>
          <a:xfrm rot="11152306">
            <a:off x="2401734" y="3294578"/>
            <a:ext cx="414422" cy="745250"/>
          </a:xfrm>
          <a:prstGeom prst="curvedRightArrow">
            <a:avLst/>
          </a:prstGeom>
          <a:solidFill>
            <a:schemeClr val="bg1"/>
          </a:solidFill>
          <a:ln>
            <a:solidFill>
              <a:srgbClr val="FEA46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ffectLst>
                <a:outerShdw blurRad="38100" dist="38100" dir="2700000" algn="tl">
                  <a:srgbClr val="000000">
                    <a:alpha val="43137"/>
                  </a:srgbClr>
                </a:outerShdw>
              </a:effectLst>
            </a:endParaRPr>
          </a:p>
        </p:txBody>
      </p:sp>
      <p:sp>
        <p:nvSpPr>
          <p:cNvPr id="26" name="Nach rechts gekrümmter Pfeil 25"/>
          <p:cNvSpPr/>
          <p:nvPr/>
        </p:nvSpPr>
        <p:spPr>
          <a:xfrm>
            <a:off x="2130759" y="3494377"/>
            <a:ext cx="414422" cy="396640"/>
          </a:xfrm>
          <a:prstGeom prst="curvedRightArrow">
            <a:avLst/>
          </a:prstGeom>
          <a:solidFill>
            <a:schemeClr val="bg1"/>
          </a:solidFill>
          <a:ln>
            <a:solidFill>
              <a:srgbClr val="FEA46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ffectLst>
                <a:outerShdw blurRad="38100" dist="38100" dir="2700000" algn="tl">
                  <a:srgbClr val="000000">
                    <a:alpha val="43137"/>
                  </a:srgbClr>
                </a:outerShdw>
              </a:effectLst>
            </a:endParaRPr>
          </a:p>
        </p:txBody>
      </p:sp>
      <p:sp>
        <p:nvSpPr>
          <p:cNvPr id="27" name="Nach links gekrümmter Pfeil 26"/>
          <p:cNvSpPr/>
          <p:nvPr/>
        </p:nvSpPr>
        <p:spPr>
          <a:xfrm rot="11187265">
            <a:off x="2004797" y="3784666"/>
            <a:ext cx="414422" cy="288465"/>
          </a:xfrm>
          <a:prstGeom prst="curvedLeftArrow">
            <a:avLst/>
          </a:prstGeom>
          <a:solidFill>
            <a:schemeClr val="bg1"/>
          </a:solidFill>
          <a:ln>
            <a:solidFill>
              <a:srgbClr val="FEA46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ffectLst>
                <a:outerShdw blurRad="38100" dist="38100" dir="2700000" algn="tl">
                  <a:srgbClr val="000000">
                    <a:alpha val="43137"/>
                  </a:srgbClr>
                </a:outerShdw>
              </a:effectLst>
            </a:endParaRPr>
          </a:p>
        </p:txBody>
      </p:sp>
      <p:sp>
        <p:nvSpPr>
          <p:cNvPr id="28" name="Rechteck 27"/>
          <p:cNvSpPr/>
          <p:nvPr/>
        </p:nvSpPr>
        <p:spPr>
          <a:xfrm>
            <a:off x="3925693" y="2913235"/>
            <a:ext cx="3064934" cy="2031325"/>
          </a:xfrm>
          <a:prstGeom prst="rect">
            <a:avLst/>
          </a:prstGeom>
        </p:spPr>
        <p:txBody>
          <a:bodyPr wrap="square">
            <a:spAutoFit/>
          </a:bodyPr>
          <a:lstStyle/>
          <a:p>
            <a:r>
              <a:rPr lang="de-DE" sz="1050" dirty="0"/>
              <a:t>0.0089 ± 0.0006	EP_VERFUEGBARES_EK</a:t>
            </a:r>
          </a:p>
          <a:p>
            <a:r>
              <a:rPr lang="de-DE" sz="1050" dirty="0"/>
              <a:t>0.0076 ± 0.0001	MARKTPARTNER_ALTER</a:t>
            </a:r>
          </a:p>
          <a:p>
            <a:r>
              <a:rPr lang="de-DE" sz="1050" dirty="0"/>
              <a:t>0.0075 ± 0.0006	RATINGNOTE</a:t>
            </a:r>
          </a:p>
          <a:p>
            <a:r>
              <a:rPr lang="de-DE" sz="1050" dirty="0"/>
              <a:t>0.0066 ± 0.0010	VERFUEGBARES_EINKOMMEN_DLL</a:t>
            </a:r>
          </a:p>
          <a:p>
            <a:r>
              <a:rPr lang="de-DE" sz="1050" dirty="0"/>
              <a:t>0.0055 ± 0.0004	RATE_ZU_VERFUEG_EINKOMMEN</a:t>
            </a:r>
          </a:p>
          <a:p>
            <a:r>
              <a:rPr lang="de-DE" sz="1050" dirty="0"/>
              <a:t>0.0047 ± 0.0002	ANZAHLUNG_NETTOEK_BW_NEK</a:t>
            </a:r>
          </a:p>
          <a:p>
            <a:r>
              <a:rPr lang="de-DE" sz="1050" dirty="0"/>
              <a:t>0.0046 ± 0.0003	FR_SCORE</a:t>
            </a:r>
          </a:p>
          <a:p>
            <a:r>
              <a:rPr lang="de-DE" sz="1050" dirty="0"/>
              <a:t>0.0033 ± 0.0003	ANZAHL_AK</a:t>
            </a:r>
          </a:p>
          <a:p>
            <a:r>
              <a:rPr lang="de-DE" sz="1050" dirty="0"/>
              <a:t>0.0026 ± 0.0003	ANZ_WEITERLEITEN</a:t>
            </a:r>
          </a:p>
          <a:p>
            <a:r>
              <a:rPr lang="de-DE" sz="1050" dirty="0"/>
              <a:t>0.0017 ± 0.0002	STORNIERT</a:t>
            </a:r>
          </a:p>
          <a:p>
            <a:r>
              <a:rPr lang="de-DE" sz="1050" dirty="0"/>
              <a:t>0.0017 ± 0.0002	PRODUKT_LINIE_TYP=Detail</a:t>
            </a:r>
          </a:p>
          <a:p>
            <a:r>
              <a:rPr lang="de-DE" sz="1050" dirty="0"/>
              <a:t>…</a:t>
            </a:r>
          </a:p>
        </p:txBody>
      </p:sp>
      <p:sp>
        <p:nvSpPr>
          <p:cNvPr id="30" name="Gestreifter Pfeil nach rechts 29"/>
          <p:cNvSpPr/>
          <p:nvPr/>
        </p:nvSpPr>
        <p:spPr>
          <a:xfrm>
            <a:off x="3375359" y="3375842"/>
            <a:ext cx="516467" cy="423334"/>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p:cNvSpPr/>
          <p:nvPr/>
        </p:nvSpPr>
        <p:spPr>
          <a:xfrm>
            <a:off x="414864" y="5594284"/>
            <a:ext cx="4513752" cy="430887"/>
          </a:xfrm>
          <a:prstGeom prst="rect">
            <a:avLst/>
          </a:prstGeom>
        </p:spPr>
        <p:txBody>
          <a:bodyPr wrap="square">
            <a:spAutoFit/>
          </a:bodyPr>
          <a:lstStyle/>
          <a:p>
            <a:r>
              <a:rPr lang="de-DE" sz="1100" dirty="0">
                <a:solidFill>
                  <a:schemeClr val="accent1">
                    <a:lumMod val="75000"/>
                  </a:schemeClr>
                </a:solidFill>
                <a:latin typeface="BMW Group Light" pitchFamily="2" charset="0"/>
                <a:cs typeface="BMW Group Light" pitchFamily="2" charset="0"/>
              </a:rPr>
              <a:t>Quelle: </a:t>
            </a:r>
            <a:r>
              <a:rPr lang="de-DE" sz="1100" dirty="0">
                <a:latin typeface="BMW Group Light" pitchFamily="2" charset="0"/>
                <a:cs typeface="BMW Group Light" pitchFamily="2" charset="0"/>
              </a:rPr>
              <a:t>Eigene Darstellungen; Visualisierung Permutation </a:t>
            </a:r>
            <a:r>
              <a:rPr lang="de-DE" sz="1100" dirty="0" err="1">
                <a:latin typeface="BMW Group Light" pitchFamily="2" charset="0"/>
                <a:cs typeface="BMW Group Light" pitchFamily="2" charset="0"/>
              </a:rPr>
              <a:t>Importance</a:t>
            </a:r>
            <a:br>
              <a:rPr lang="de-DE" sz="1100" dirty="0">
                <a:latin typeface="BMW Group Light" pitchFamily="2" charset="0"/>
                <a:cs typeface="BMW Group Light" pitchFamily="2" charset="0"/>
              </a:rPr>
            </a:br>
            <a:r>
              <a:rPr lang="de-DE" sz="1100" dirty="0">
                <a:latin typeface="BMW Group Light" pitchFamily="2" charset="0"/>
                <a:cs typeface="BMW Group Light" pitchFamily="2" charset="0"/>
              </a:rPr>
              <a:t>(in Anlehnung an </a:t>
            </a:r>
            <a:r>
              <a:rPr lang="en-US" sz="1100" dirty="0">
                <a:latin typeface="BMW Group Light" pitchFamily="2" charset="0"/>
                <a:cs typeface="BMW Group Light" pitchFamily="2" charset="0"/>
              </a:rPr>
              <a:t>Becker, 2019)</a:t>
            </a:r>
            <a:endParaRPr lang="de-DE" sz="1100" dirty="0">
              <a:latin typeface="BMW Group Light" pitchFamily="2" charset="0"/>
              <a:cs typeface="BMW Group Light" pitchFamily="2" charset="0"/>
            </a:endParaRPr>
          </a:p>
        </p:txBody>
      </p:sp>
      <p:sp>
        <p:nvSpPr>
          <p:cNvPr id="3" name="Rechteck 2">
            <a:extLst>
              <a:ext uri="{FF2B5EF4-FFF2-40B4-BE49-F238E27FC236}">
                <a16:creationId xmlns:a16="http://schemas.microsoft.com/office/drawing/2014/main" id="{D63E5FDB-5D8F-4A3C-9DF1-93D4062B693F}"/>
              </a:ext>
            </a:extLst>
          </p:cNvPr>
          <p:cNvSpPr/>
          <p:nvPr/>
        </p:nvSpPr>
        <p:spPr>
          <a:xfrm>
            <a:off x="1989896" y="4286576"/>
            <a:ext cx="660758" cy="307777"/>
          </a:xfrm>
          <a:prstGeom prst="rect">
            <a:avLst/>
          </a:prstGeom>
        </p:spPr>
        <p:txBody>
          <a:bodyPr wrap="none">
            <a:spAutoFit/>
          </a:bodyPr>
          <a:lstStyle/>
          <a:p>
            <a:r>
              <a:rPr lang="de-DE" sz="1400" b="1" i="1" dirty="0" err="1">
                <a:solidFill>
                  <a:schemeClr val="accent1"/>
                </a:solidFill>
                <a:latin typeface="Calibri Light" panose="020F0302020204030204" pitchFamily="34" charset="0"/>
                <a:cs typeface="Calibri Light" panose="020F0302020204030204" pitchFamily="34" charset="0"/>
              </a:rPr>
              <a:t>shuffle</a:t>
            </a:r>
            <a:endParaRPr lang="de-DE" sz="1400" i="1" dirty="0">
              <a:solidFill>
                <a:schemeClr val="accent1"/>
              </a:solidFill>
              <a:latin typeface="Calibri Light" panose="020F0302020204030204" pitchFamily="34" charset="0"/>
              <a:cs typeface="Calibri Light" panose="020F0302020204030204" pitchFamily="34" charset="0"/>
            </a:endParaRPr>
          </a:p>
        </p:txBody>
      </p:sp>
      <p:sp>
        <p:nvSpPr>
          <p:cNvPr id="4" name="Rechteck 3">
            <a:extLst>
              <a:ext uri="{FF2B5EF4-FFF2-40B4-BE49-F238E27FC236}">
                <a16:creationId xmlns:a16="http://schemas.microsoft.com/office/drawing/2014/main" id="{4F5541A1-35B9-4333-BE03-08597EE68E1F}"/>
              </a:ext>
            </a:extLst>
          </p:cNvPr>
          <p:cNvSpPr/>
          <p:nvPr/>
        </p:nvSpPr>
        <p:spPr>
          <a:xfrm>
            <a:off x="1979291" y="2572735"/>
            <a:ext cx="783433" cy="2078966"/>
          </a:xfrm>
          <a:prstGeom prst="rect">
            <a:avLst/>
          </a:prstGeom>
          <a:noFill/>
          <a:ln>
            <a:solidFill>
              <a:srgbClr val="FEA46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5" name="Rechteck 4">
            <a:extLst>
              <a:ext uri="{FF2B5EF4-FFF2-40B4-BE49-F238E27FC236}">
                <a16:creationId xmlns:a16="http://schemas.microsoft.com/office/drawing/2014/main" id="{E137100D-F840-4F33-9D8C-4190D434C008}"/>
              </a:ext>
            </a:extLst>
          </p:cNvPr>
          <p:cNvSpPr/>
          <p:nvPr/>
        </p:nvSpPr>
        <p:spPr>
          <a:xfrm>
            <a:off x="414864" y="1186642"/>
            <a:ext cx="11472336" cy="738664"/>
          </a:xfrm>
          <a:prstGeom prst="rect">
            <a:avLst/>
          </a:prstGeom>
        </p:spPr>
        <p:txBody>
          <a:bodyPr wrap="square">
            <a:spAutoFit/>
          </a:bodyPr>
          <a:lstStyle/>
          <a:p>
            <a:r>
              <a:rPr lang="de-DE" sz="1400" dirty="0"/>
              <a:t>Zur Beurteilung welche Variablen bei einer Klassifizierungsentscheidung entscheidend sind, kann die „Feature </a:t>
            </a:r>
            <a:r>
              <a:rPr lang="de-DE" sz="1400" dirty="0" err="1"/>
              <a:t>Importance</a:t>
            </a:r>
            <a:r>
              <a:rPr lang="de-DE" sz="1400" dirty="0"/>
              <a:t>“ aus den Basismodellen (</a:t>
            </a:r>
            <a:r>
              <a:rPr lang="de-DE" sz="1400" dirty="0" err="1"/>
              <a:t>trees</a:t>
            </a:r>
            <a:r>
              <a:rPr lang="de-DE" sz="1400" dirty="0"/>
              <a:t>, RF, </a:t>
            </a:r>
            <a:r>
              <a:rPr lang="de-DE" sz="1400" dirty="0" err="1"/>
              <a:t>XGBoost</a:t>
            </a:r>
            <a:r>
              <a:rPr lang="de-DE" sz="1400" dirty="0"/>
              <a:t>) direkt ausgelesen werden. Die  dadurch gewonnene Rangfolge der Features unterliegen aber mitunter Verzerrungen. Daher wird zusätzlich die Rolle der Inputvariablen über die </a:t>
            </a:r>
            <a:r>
              <a:rPr lang="de-DE" sz="1400" b="1" dirty="0">
                <a:solidFill>
                  <a:schemeClr val="accent1"/>
                </a:solidFill>
              </a:rPr>
              <a:t>„Permutation </a:t>
            </a:r>
            <a:r>
              <a:rPr lang="de-DE" sz="1400" b="1" dirty="0" err="1">
                <a:solidFill>
                  <a:schemeClr val="accent1"/>
                </a:solidFill>
              </a:rPr>
              <a:t>Importance</a:t>
            </a:r>
            <a:r>
              <a:rPr lang="de-DE" sz="1400" b="1" dirty="0">
                <a:solidFill>
                  <a:schemeClr val="accent1"/>
                </a:solidFill>
              </a:rPr>
              <a:t>“ </a:t>
            </a:r>
            <a:r>
              <a:rPr lang="de-DE" sz="1400" dirty="0"/>
              <a:t>ermittelt (s.u. rechts).</a:t>
            </a:r>
          </a:p>
        </p:txBody>
      </p:sp>
      <p:sp>
        <p:nvSpPr>
          <p:cNvPr id="9" name="Rechteck 8">
            <a:extLst>
              <a:ext uri="{FF2B5EF4-FFF2-40B4-BE49-F238E27FC236}">
                <a16:creationId xmlns:a16="http://schemas.microsoft.com/office/drawing/2014/main" id="{133760CB-66E2-49A4-A4D5-9FD42A2DBE67}"/>
              </a:ext>
            </a:extLst>
          </p:cNvPr>
          <p:cNvSpPr/>
          <p:nvPr/>
        </p:nvSpPr>
        <p:spPr>
          <a:xfrm>
            <a:off x="3861398" y="2650890"/>
            <a:ext cx="2918363" cy="276999"/>
          </a:xfrm>
          <a:prstGeom prst="rect">
            <a:avLst/>
          </a:prstGeom>
        </p:spPr>
        <p:txBody>
          <a:bodyPr wrap="none">
            <a:spAutoFit/>
          </a:bodyPr>
          <a:lstStyle/>
          <a:p>
            <a:r>
              <a:rPr lang="de-DE" sz="1200" b="1" dirty="0"/>
              <a:t>Permutation </a:t>
            </a:r>
            <a:r>
              <a:rPr lang="de-DE" sz="1200" b="1" dirty="0" err="1"/>
              <a:t>Importance</a:t>
            </a:r>
            <a:r>
              <a:rPr lang="de-DE" sz="1200" b="1" dirty="0"/>
              <a:t>/Feature (sortiert)</a:t>
            </a:r>
            <a:endParaRPr lang="de-DE" sz="1200" dirty="0"/>
          </a:p>
        </p:txBody>
      </p:sp>
      <p:pic>
        <p:nvPicPr>
          <p:cNvPr id="11" name="Grafik 10">
            <a:extLst>
              <a:ext uri="{FF2B5EF4-FFF2-40B4-BE49-F238E27FC236}">
                <a16:creationId xmlns:a16="http://schemas.microsoft.com/office/drawing/2014/main" id="{258AF5EF-A0E4-4A29-868A-A120E6695E79}"/>
              </a:ext>
            </a:extLst>
          </p:cNvPr>
          <p:cNvPicPr>
            <a:picLocks noChangeAspect="1"/>
          </p:cNvPicPr>
          <p:nvPr/>
        </p:nvPicPr>
        <p:blipFill>
          <a:blip r:embed="rId4"/>
          <a:stretch>
            <a:fillRect/>
          </a:stretch>
        </p:blipFill>
        <p:spPr>
          <a:xfrm>
            <a:off x="6897023" y="2185073"/>
            <a:ext cx="4905375" cy="962025"/>
          </a:xfrm>
          <a:prstGeom prst="rect">
            <a:avLst/>
          </a:prstGeom>
        </p:spPr>
      </p:pic>
      <p:sp>
        <p:nvSpPr>
          <p:cNvPr id="23" name="Gestreifter Pfeil nach rechts 29">
            <a:extLst>
              <a:ext uri="{FF2B5EF4-FFF2-40B4-BE49-F238E27FC236}">
                <a16:creationId xmlns:a16="http://schemas.microsoft.com/office/drawing/2014/main" id="{FA11B11F-DE93-4FB5-A4CC-0EC119C66A5F}"/>
              </a:ext>
            </a:extLst>
          </p:cNvPr>
          <p:cNvSpPr/>
          <p:nvPr/>
        </p:nvSpPr>
        <p:spPr>
          <a:xfrm rot="9433012">
            <a:off x="6621679" y="2984760"/>
            <a:ext cx="335200" cy="205867"/>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25412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Partial </a:t>
            </a:r>
            <a:r>
              <a:rPr lang="de-DE" dirty="0" err="1"/>
              <a:t>dependancy</a:t>
            </a:r>
            <a:r>
              <a:rPr lang="de-DE" dirty="0"/>
              <a:t> </a:t>
            </a:r>
            <a:r>
              <a:rPr lang="de-DE" dirty="0" err="1"/>
              <a:t>plots</a:t>
            </a:r>
            <a:r>
              <a:rPr lang="de-DE" dirty="0"/>
              <a:t> | Konzept &amp; Fallbeispiel (Projekt)</a:t>
            </a:r>
            <a:br>
              <a:rPr lang="de-DE" dirty="0"/>
            </a:br>
            <a:r>
              <a:rPr lang="de-DE" dirty="0" err="1"/>
              <a:t>analyse</a:t>
            </a:r>
            <a:r>
              <a:rPr lang="de-DE" dirty="0"/>
              <a:t> einzelner Feature </a:t>
            </a:r>
          </a:p>
        </p:txBody>
      </p:sp>
      <p:sp>
        <p:nvSpPr>
          <p:cNvPr id="7" name="Rechteck 6">
            <a:extLst>
              <a:ext uri="{FF2B5EF4-FFF2-40B4-BE49-F238E27FC236}">
                <a16:creationId xmlns:a16="http://schemas.microsoft.com/office/drawing/2014/main" id="{DB339BB5-30A5-490F-8D36-7642FA7EDD12}"/>
              </a:ext>
            </a:extLst>
          </p:cNvPr>
          <p:cNvSpPr/>
          <p:nvPr/>
        </p:nvSpPr>
        <p:spPr>
          <a:xfrm rot="16200000">
            <a:off x="-320441" y="4674103"/>
            <a:ext cx="1716367" cy="307777"/>
          </a:xfrm>
          <a:prstGeom prst="rect">
            <a:avLst/>
          </a:prstGeom>
        </p:spPr>
        <p:txBody>
          <a:bodyPr wrap="none">
            <a:spAutoFit/>
          </a:bodyPr>
          <a:lstStyle/>
          <a:p>
            <a:r>
              <a:rPr lang="en-US" sz="1400" dirty="0">
                <a:solidFill>
                  <a:schemeClr val="bg1">
                    <a:lumMod val="50000"/>
                  </a:schemeClr>
                </a:solidFill>
              </a:rPr>
              <a:t>predicted probability</a:t>
            </a:r>
            <a:endParaRPr lang="de-DE" sz="1400" dirty="0">
              <a:solidFill>
                <a:schemeClr val="bg1">
                  <a:lumMod val="50000"/>
                </a:schemeClr>
              </a:solidFill>
            </a:endParaRPr>
          </a:p>
        </p:txBody>
      </p:sp>
      <p:pic>
        <p:nvPicPr>
          <p:cNvPr id="8" name="Grafik 7">
            <a:extLst>
              <a:ext uri="{FF2B5EF4-FFF2-40B4-BE49-F238E27FC236}">
                <a16:creationId xmlns:a16="http://schemas.microsoft.com/office/drawing/2014/main" id="{ECD682D6-1DBD-4DB3-A31C-42FE20447EDD}"/>
              </a:ext>
            </a:extLst>
          </p:cNvPr>
          <p:cNvPicPr>
            <a:picLocks noChangeAspect="1"/>
          </p:cNvPicPr>
          <p:nvPr/>
        </p:nvPicPr>
        <p:blipFill rotWithShape="1">
          <a:blip r:embed="rId3"/>
          <a:srcRect t="47618"/>
          <a:stretch/>
        </p:blipFill>
        <p:spPr>
          <a:xfrm>
            <a:off x="653617" y="3699249"/>
            <a:ext cx="7973851" cy="2590889"/>
          </a:xfrm>
          <a:prstGeom prst="rect">
            <a:avLst/>
          </a:prstGeom>
        </p:spPr>
      </p:pic>
      <p:pic>
        <p:nvPicPr>
          <p:cNvPr id="3" name="Grafik 2"/>
          <p:cNvPicPr>
            <a:picLocks noChangeAspect="1"/>
          </p:cNvPicPr>
          <p:nvPr/>
        </p:nvPicPr>
        <p:blipFill rotWithShape="1">
          <a:blip r:embed="rId3"/>
          <a:srcRect l="2757" r="66491" b="85818"/>
          <a:stretch/>
        </p:blipFill>
        <p:spPr>
          <a:xfrm>
            <a:off x="1149423" y="3548749"/>
            <a:ext cx="2467778" cy="701475"/>
          </a:xfrm>
          <a:prstGeom prst="rect">
            <a:avLst/>
          </a:prstGeom>
        </p:spPr>
      </p:pic>
      <p:sp>
        <p:nvSpPr>
          <p:cNvPr id="9" name="Rechteck 8">
            <a:extLst>
              <a:ext uri="{FF2B5EF4-FFF2-40B4-BE49-F238E27FC236}">
                <a16:creationId xmlns:a16="http://schemas.microsoft.com/office/drawing/2014/main" id="{8C569FE2-A18F-4369-8D70-DB368F157C8F}"/>
              </a:ext>
            </a:extLst>
          </p:cNvPr>
          <p:cNvSpPr/>
          <p:nvPr/>
        </p:nvSpPr>
        <p:spPr>
          <a:xfrm>
            <a:off x="1664238" y="6009751"/>
            <a:ext cx="1694695" cy="430887"/>
          </a:xfrm>
          <a:prstGeom prst="rect">
            <a:avLst/>
          </a:prstGeom>
        </p:spPr>
        <p:txBody>
          <a:bodyPr wrap="none">
            <a:spAutoFit/>
          </a:bodyPr>
          <a:lstStyle/>
          <a:p>
            <a:r>
              <a:rPr lang="en-US" sz="1100" dirty="0" err="1">
                <a:latin typeface="BMW Group Light" pitchFamily="2" charset="0"/>
                <a:cs typeface="BMW Group Light" pitchFamily="2" charset="0"/>
              </a:rPr>
              <a:t>Quelle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Eigene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Darstellung</a:t>
            </a:r>
            <a:endParaRPr lang="en-US" sz="1100" dirty="0">
              <a:latin typeface="BMW Group Light" pitchFamily="2" charset="0"/>
              <a:cs typeface="BMW Group Light" pitchFamily="2" charset="0"/>
            </a:endParaRPr>
          </a:p>
          <a:p>
            <a:r>
              <a:rPr lang="en-US" sz="1100" dirty="0">
                <a:latin typeface="BMW Group Light" pitchFamily="2" charset="0"/>
                <a:cs typeface="BMW Group Light" pitchFamily="2" charset="0"/>
              </a:rPr>
              <a:t> </a:t>
            </a:r>
            <a:endParaRPr lang="de-DE" sz="1100" dirty="0">
              <a:latin typeface="BMW Group Light" pitchFamily="2" charset="0"/>
              <a:cs typeface="BMW Group Light" pitchFamily="2" charset="0"/>
            </a:endParaRPr>
          </a:p>
        </p:txBody>
      </p:sp>
      <p:sp>
        <p:nvSpPr>
          <p:cNvPr id="10" name="Rechteck 9">
            <a:extLst>
              <a:ext uri="{FF2B5EF4-FFF2-40B4-BE49-F238E27FC236}">
                <a16:creationId xmlns:a16="http://schemas.microsoft.com/office/drawing/2014/main" id="{A10E943C-11E1-401D-A9AF-A7F9FAB9FF39}"/>
              </a:ext>
            </a:extLst>
          </p:cNvPr>
          <p:cNvSpPr/>
          <p:nvPr/>
        </p:nvSpPr>
        <p:spPr>
          <a:xfrm>
            <a:off x="371494" y="1169041"/>
            <a:ext cx="7839058" cy="2246769"/>
          </a:xfrm>
          <a:prstGeom prst="rect">
            <a:avLst/>
          </a:prstGeom>
        </p:spPr>
        <p:txBody>
          <a:bodyPr wrap="square">
            <a:spAutoFit/>
          </a:bodyPr>
          <a:lstStyle/>
          <a:p>
            <a:r>
              <a:rPr lang="en-US" sz="1400" dirty="0"/>
              <a:t>Partial </a:t>
            </a:r>
            <a:r>
              <a:rPr lang="en-US" sz="1400" dirty="0" err="1"/>
              <a:t>Dependancy</a:t>
            </a:r>
            <a:r>
              <a:rPr lang="en-US" sz="1400" dirty="0"/>
              <a:t> Plots (PDP)  </a:t>
            </a:r>
            <a:r>
              <a:rPr lang="en-US" sz="1400" dirty="0" err="1"/>
              <a:t>ermöglichen</a:t>
            </a:r>
            <a:r>
              <a:rPr lang="en-US" sz="1400" dirty="0"/>
              <a:t> die </a:t>
            </a:r>
            <a:r>
              <a:rPr lang="en-US" sz="1400" dirty="0" err="1"/>
              <a:t>isolierte</a:t>
            </a:r>
            <a:r>
              <a:rPr lang="en-US" sz="1400" dirty="0"/>
              <a:t> </a:t>
            </a:r>
            <a:r>
              <a:rPr lang="en-US" sz="1400" dirty="0" err="1"/>
              <a:t>Diskussion</a:t>
            </a:r>
            <a:r>
              <a:rPr lang="en-US" sz="1400" dirty="0"/>
              <a:t> des </a:t>
            </a:r>
            <a:r>
              <a:rPr lang="en-US" sz="1400" dirty="0" err="1"/>
              <a:t>Zusammenhangs</a:t>
            </a:r>
            <a:r>
              <a:rPr lang="en-US" sz="1400" dirty="0"/>
              <a:t> </a:t>
            </a:r>
            <a:r>
              <a:rPr lang="en-US" sz="1400" dirty="0" err="1"/>
              <a:t>einzelner</a:t>
            </a:r>
            <a:r>
              <a:rPr lang="en-US" sz="1400" dirty="0"/>
              <a:t> Feature </a:t>
            </a:r>
            <a:r>
              <a:rPr lang="en-US" sz="1400" dirty="0" err="1"/>
              <a:t>mit</a:t>
            </a:r>
            <a:r>
              <a:rPr lang="en-US" sz="1400" dirty="0"/>
              <a:t> der </a:t>
            </a:r>
            <a:r>
              <a:rPr lang="en-US" sz="1400" dirty="0" err="1"/>
              <a:t>Klassifizierungsleistung</a:t>
            </a:r>
            <a:r>
              <a:rPr lang="en-US" sz="1400" dirty="0"/>
              <a:t>.</a:t>
            </a:r>
          </a:p>
          <a:p>
            <a:r>
              <a:rPr lang="en-US" sz="1400" dirty="0" err="1"/>
              <a:t>Gezeigt</a:t>
            </a:r>
            <a:r>
              <a:rPr lang="en-US" sz="1400" dirty="0"/>
              <a:t> </a:t>
            </a:r>
            <a:r>
              <a:rPr lang="en-US" sz="1400" dirty="0" err="1"/>
              <a:t>wird</a:t>
            </a:r>
            <a:r>
              <a:rPr lang="en-US" sz="1400" dirty="0"/>
              <a:t> der </a:t>
            </a:r>
            <a:r>
              <a:rPr lang="en-US" sz="1400" dirty="0" err="1"/>
              <a:t>marginale</a:t>
            </a:r>
            <a:r>
              <a:rPr lang="en-US" sz="1400" dirty="0"/>
              <a:t> </a:t>
            </a:r>
            <a:r>
              <a:rPr lang="en-US" sz="1400" dirty="0" err="1"/>
              <a:t>Einfluss</a:t>
            </a:r>
            <a:r>
              <a:rPr lang="en-US" sz="1400" dirty="0"/>
              <a:t> </a:t>
            </a:r>
            <a:r>
              <a:rPr lang="en-US" sz="1400" dirty="0" err="1"/>
              <a:t>eines</a:t>
            </a:r>
            <a:r>
              <a:rPr lang="en-US" sz="1400" dirty="0"/>
              <a:t> Feature auf den Modell Output.</a:t>
            </a:r>
          </a:p>
          <a:p>
            <a:endParaRPr lang="en-US" sz="1400" dirty="0"/>
          </a:p>
          <a:p>
            <a:r>
              <a:rPr lang="en-US" sz="1400" dirty="0"/>
              <a:t>Die </a:t>
            </a:r>
            <a:r>
              <a:rPr lang="en-US" sz="1400" b="1" dirty="0" err="1">
                <a:solidFill>
                  <a:schemeClr val="accent1"/>
                </a:solidFill>
              </a:rPr>
              <a:t>Wahrscheinlichkeit</a:t>
            </a:r>
            <a:r>
              <a:rPr lang="en-US" sz="1400" b="1" dirty="0">
                <a:solidFill>
                  <a:schemeClr val="accent1"/>
                </a:solidFill>
              </a:rPr>
              <a:t> </a:t>
            </a:r>
            <a:r>
              <a:rPr lang="en-US" sz="1400" b="1" dirty="0" err="1">
                <a:solidFill>
                  <a:schemeClr val="accent1"/>
                </a:solidFill>
              </a:rPr>
              <a:t>einer</a:t>
            </a:r>
            <a:r>
              <a:rPr lang="en-US" sz="1400" b="1" dirty="0">
                <a:solidFill>
                  <a:schemeClr val="accent1"/>
                </a:solidFill>
              </a:rPr>
              <a:t> </a:t>
            </a:r>
            <a:r>
              <a:rPr lang="en-US" sz="1400" b="1" dirty="0" err="1">
                <a:solidFill>
                  <a:schemeClr val="accent1"/>
                </a:solidFill>
              </a:rPr>
              <a:t>Klasse</a:t>
            </a:r>
            <a:r>
              <a:rPr lang="en-US" sz="1400" b="1" dirty="0">
                <a:solidFill>
                  <a:schemeClr val="bg1">
                    <a:lumMod val="50000"/>
                  </a:schemeClr>
                </a:solidFill>
              </a:rPr>
              <a:t> </a:t>
            </a:r>
            <a:r>
              <a:rPr lang="en-US" sz="1400" dirty="0" err="1"/>
              <a:t>wird</a:t>
            </a:r>
            <a:r>
              <a:rPr lang="en-US" sz="1400" dirty="0"/>
              <a:t> </a:t>
            </a:r>
            <a:r>
              <a:rPr lang="en-US" sz="1400" b="1" dirty="0">
                <a:solidFill>
                  <a:schemeClr val="accent1"/>
                </a:solidFill>
              </a:rPr>
              <a:t>in </a:t>
            </a:r>
            <a:r>
              <a:rPr lang="en-US" sz="1400" b="1" dirty="0" err="1">
                <a:solidFill>
                  <a:schemeClr val="accent1"/>
                </a:solidFill>
              </a:rPr>
              <a:t>Abhängigkeit</a:t>
            </a:r>
            <a:r>
              <a:rPr lang="en-US" sz="1400" b="1" dirty="0">
                <a:solidFill>
                  <a:schemeClr val="accent1"/>
                </a:solidFill>
              </a:rPr>
              <a:t> der </a:t>
            </a:r>
            <a:r>
              <a:rPr lang="en-US" sz="1400" b="1" dirty="0" err="1">
                <a:solidFill>
                  <a:schemeClr val="accent1"/>
                </a:solidFill>
              </a:rPr>
              <a:t>Merkmalsausprägungen</a:t>
            </a:r>
            <a:r>
              <a:rPr lang="en-US" sz="1400" b="1" dirty="0">
                <a:solidFill>
                  <a:schemeClr val="accent1"/>
                </a:solidFill>
              </a:rPr>
              <a:t> des Feature </a:t>
            </a:r>
            <a:r>
              <a:rPr lang="en-US" sz="1400" dirty="0" err="1"/>
              <a:t>dargestellt</a:t>
            </a:r>
            <a:r>
              <a:rPr lang="en-US" sz="1400" dirty="0"/>
              <a:t>.</a:t>
            </a:r>
          </a:p>
          <a:p>
            <a:endParaRPr lang="en-US" sz="1400" dirty="0"/>
          </a:p>
          <a:p>
            <a:r>
              <a:rPr lang="en-US" sz="1400" dirty="0"/>
              <a:t>Eine </a:t>
            </a:r>
            <a:r>
              <a:rPr lang="en-US" sz="1400" dirty="0" err="1"/>
              <a:t>problematische</a:t>
            </a:r>
            <a:r>
              <a:rPr lang="en-US" sz="1400" dirty="0"/>
              <a:t> </a:t>
            </a:r>
            <a:r>
              <a:rPr lang="en-US" sz="1400" dirty="0" err="1"/>
              <a:t>Voraussetzung</a:t>
            </a:r>
            <a:r>
              <a:rPr lang="en-US" sz="1400" dirty="0"/>
              <a:t> </a:t>
            </a:r>
            <a:r>
              <a:rPr lang="en-US" sz="1400" dirty="0" err="1"/>
              <a:t>für</a:t>
            </a:r>
            <a:r>
              <a:rPr lang="en-US" sz="1400" dirty="0"/>
              <a:t> PDPs </a:t>
            </a:r>
            <a:r>
              <a:rPr lang="en-US" sz="1400" dirty="0" err="1"/>
              <a:t>ist</a:t>
            </a:r>
            <a:r>
              <a:rPr lang="en-US" sz="1400" dirty="0"/>
              <a:t> die </a:t>
            </a:r>
            <a:r>
              <a:rPr lang="en-US" sz="1400" b="1" dirty="0" err="1">
                <a:solidFill>
                  <a:schemeClr val="accent1"/>
                </a:solidFill>
              </a:rPr>
              <a:t>Annahme</a:t>
            </a:r>
            <a:r>
              <a:rPr lang="en-US" sz="1400" b="1" dirty="0">
                <a:solidFill>
                  <a:schemeClr val="accent1"/>
                </a:solidFill>
              </a:rPr>
              <a:t> der </a:t>
            </a:r>
            <a:r>
              <a:rPr lang="en-US" sz="1400" b="1" dirty="0" err="1">
                <a:solidFill>
                  <a:schemeClr val="accent1"/>
                </a:solidFill>
              </a:rPr>
              <a:t>Unabhängigkeit</a:t>
            </a:r>
            <a:r>
              <a:rPr lang="en-US" sz="1400" b="1" dirty="0">
                <a:solidFill>
                  <a:schemeClr val="accent1"/>
                </a:solidFill>
              </a:rPr>
              <a:t> </a:t>
            </a:r>
            <a:r>
              <a:rPr lang="en-US" sz="1400" b="1" dirty="0" err="1">
                <a:solidFill>
                  <a:schemeClr val="accent1"/>
                </a:solidFill>
              </a:rPr>
              <a:t>aller</a:t>
            </a:r>
            <a:r>
              <a:rPr lang="en-US" sz="1400" b="1" dirty="0">
                <a:solidFill>
                  <a:schemeClr val="accent1"/>
                </a:solidFill>
              </a:rPr>
              <a:t> </a:t>
            </a:r>
            <a:r>
              <a:rPr lang="en-US" sz="1400" b="1" dirty="0" err="1">
                <a:solidFill>
                  <a:schemeClr val="accent1"/>
                </a:solidFill>
              </a:rPr>
              <a:t>Variablen</a:t>
            </a:r>
            <a:r>
              <a:rPr lang="en-US" sz="1400" b="1" dirty="0">
                <a:solidFill>
                  <a:schemeClr val="accent1"/>
                </a:solidFill>
              </a:rPr>
              <a:t> </a:t>
            </a:r>
            <a:r>
              <a:rPr lang="en-US" sz="1400" b="1" dirty="0" err="1">
                <a:solidFill>
                  <a:schemeClr val="accent1"/>
                </a:solidFill>
              </a:rPr>
              <a:t>im</a:t>
            </a:r>
            <a:r>
              <a:rPr lang="en-US" sz="1400" b="1" dirty="0">
                <a:solidFill>
                  <a:schemeClr val="accent1"/>
                </a:solidFill>
              </a:rPr>
              <a:t> </a:t>
            </a:r>
            <a:r>
              <a:rPr lang="en-US" sz="1400" b="1" dirty="0" err="1">
                <a:solidFill>
                  <a:schemeClr val="accent1"/>
                </a:solidFill>
              </a:rPr>
              <a:t>Datenset</a:t>
            </a:r>
            <a:r>
              <a:rPr lang="en-US" sz="1400" dirty="0"/>
              <a:t>, die in der Praxis oft </a:t>
            </a:r>
            <a:r>
              <a:rPr lang="en-US" sz="1400" dirty="0" err="1"/>
              <a:t>nicht</a:t>
            </a:r>
            <a:r>
              <a:rPr lang="en-US" sz="1400" dirty="0"/>
              <a:t> </a:t>
            </a:r>
            <a:r>
              <a:rPr lang="en-US" sz="1400" dirty="0" err="1"/>
              <a:t>erfüllt</a:t>
            </a:r>
            <a:r>
              <a:rPr lang="en-US" sz="1400" dirty="0"/>
              <a:t> </a:t>
            </a:r>
            <a:r>
              <a:rPr lang="en-US" sz="1400" dirty="0" err="1"/>
              <a:t>ist</a:t>
            </a:r>
            <a:r>
              <a:rPr lang="en-US" sz="1400" dirty="0"/>
              <a:t> (</a:t>
            </a:r>
            <a:r>
              <a:rPr lang="en-US" sz="1400" dirty="0" err="1"/>
              <a:t>vgl</a:t>
            </a:r>
            <a:r>
              <a:rPr lang="en-US" sz="1400" dirty="0"/>
              <a:t>. Molnar, 2019)</a:t>
            </a:r>
          </a:p>
          <a:p>
            <a:endParaRPr lang="en-US" sz="1400" dirty="0"/>
          </a:p>
        </p:txBody>
      </p:sp>
      <p:sp>
        <p:nvSpPr>
          <p:cNvPr id="11" name="Rechteck 10">
            <a:extLst>
              <a:ext uri="{FF2B5EF4-FFF2-40B4-BE49-F238E27FC236}">
                <a16:creationId xmlns:a16="http://schemas.microsoft.com/office/drawing/2014/main" id="{247BD8F3-C770-4616-81B9-7070798DAB36}"/>
              </a:ext>
            </a:extLst>
          </p:cNvPr>
          <p:cNvSpPr/>
          <p:nvPr/>
        </p:nvSpPr>
        <p:spPr>
          <a:xfrm>
            <a:off x="8327527" y="3661546"/>
            <a:ext cx="3683304" cy="1600438"/>
          </a:xfrm>
          <a:prstGeom prst="rect">
            <a:avLst/>
          </a:prstGeom>
        </p:spPr>
        <p:txBody>
          <a:bodyPr wrap="square">
            <a:spAutoFit/>
          </a:bodyPr>
          <a:lstStyle/>
          <a:p>
            <a:r>
              <a:rPr lang="en-US" sz="1400" dirty="0" err="1"/>
              <a:t>Beispiel</a:t>
            </a:r>
            <a:r>
              <a:rPr lang="en-US" sz="1400" dirty="0"/>
              <a:t>:  Die </a:t>
            </a:r>
            <a:r>
              <a:rPr lang="en-US" sz="1400" dirty="0" err="1"/>
              <a:t>Wahrscheinlichkeit</a:t>
            </a:r>
            <a:r>
              <a:rPr lang="en-US" sz="1400" dirty="0"/>
              <a:t> </a:t>
            </a:r>
            <a:r>
              <a:rPr lang="en-US" sz="1400" dirty="0" err="1"/>
              <a:t>für</a:t>
            </a:r>
            <a:r>
              <a:rPr lang="en-US" sz="1400" dirty="0"/>
              <a:t> die positive </a:t>
            </a:r>
            <a:r>
              <a:rPr lang="en-US" sz="1400" dirty="0" err="1"/>
              <a:t>Klasse</a:t>
            </a:r>
            <a:r>
              <a:rPr lang="en-US" sz="1400" dirty="0"/>
              <a:t> [1] </a:t>
            </a:r>
            <a:r>
              <a:rPr lang="en-US" sz="1400" dirty="0" err="1"/>
              <a:t>liegt</a:t>
            </a:r>
            <a:r>
              <a:rPr lang="en-US" sz="1400" dirty="0"/>
              <a:t> </a:t>
            </a:r>
            <a:r>
              <a:rPr lang="en-US" sz="1400" dirty="0" err="1"/>
              <a:t>bei</a:t>
            </a:r>
            <a:r>
              <a:rPr lang="en-US" sz="1400" dirty="0"/>
              <a:t> </a:t>
            </a:r>
            <a:r>
              <a:rPr lang="en-US" sz="1400" dirty="0" err="1"/>
              <a:t>einem</a:t>
            </a:r>
            <a:r>
              <a:rPr lang="en-US" sz="1400" dirty="0"/>
              <a:t> </a:t>
            </a:r>
            <a:r>
              <a:rPr lang="en-US" sz="1400" dirty="0" err="1"/>
              <a:t>Schufa</a:t>
            </a:r>
            <a:r>
              <a:rPr lang="en-US" sz="1400" dirty="0"/>
              <a:t>-Wert </a:t>
            </a:r>
            <a:r>
              <a:rPr lang="en-US" sz="1400" dirty="0" err="1"/>
              <a:t>eines</a:t>
            </a:r>
            <a:r>
              <a:rPr lang="en-US" sz="1400" dirty="0"/>
              <a:t> </a:t>
            </a:r>
            <a:r>
              <a:rPr lang="en-US" sz="1400" dirty="0" err="1"/>
              <a:t>Bankkunden</a:t>
            </a:r>
            <a:r>
              <a:rPr lang="en-US" sz="1400" dirty="0"/>
              <a:t> </a:t>
            </a:r>
            <a:r>
              <a:rPr lang="en-US" sz="1400" dirty="0" err="1"/>
              <a:t>unterhalb</a:t>
            </a:r>
            <a:r>
              <a:rPr lang="en-US" sz="1400" dirty="0"/>
              <a:t> von 500 </a:t>
            </a:r>
            <a:r>
              <a:rPr lang="en-US" sz="1400" dirty="0" err="1"/>
              <a:t>Punkten</a:t>
            </a:r>
            <a:r>
              <a:rPr lang="en-US" sz="1400" dirty="0"/>
              <a:t> </a:t>
            </a:r>
            <a:r>
              <a:rPr lang="en-US" sz="1400" dirty="0" err="1"/>
              <a:t>deutlich</a:t>
            </a:r>
            <a:r>
              <a:rPr lang="en-US" sz="1400" dirty="0"/>
              <a:t> </a:t>
            </a:r>
            <a:r>
              <a:rPr lang="en-US" sz="1400" dirty="0" err="1"/>
              <a:t>zwischen</a:t>
            </a:r>
            <a:r>
              <a:rPr lang="en-US" sz="1400" dirty="0"/>
              <a:t> 0 und 0.5. Ab dem </a:t>
            </a:r>
            <a:r>
              <a:rPr lang="en-US" sz="1400" dirty="0" err="1"/>
              <a:t>Schwellwert</a:t>
            </a:r>
            <a:r>
              <a:rPr lang="en-US" sz="1400" dirty="0"/>
              <a:t> von 500 </a:t>
            </a:r>
            <a:r>
              <a:rPr lang="en-US" sz="1400" dirty="0" err="1"/>
              <a:t>ist</a:t>
            </a:r>
            <a:r>
              <a:rPr lang="en-US" sz="1400" dirty="0"/>
              <a:t> der </a:t>
            </a:r>
            <a:r>
              <a:rPr lang="en-US" sz="1400" dirty="0" err="1"/>
              <a:t>weitere</a:t>
            </a:r>
            <a:r>
              <a:rPr lang="en-US" sz="1400" dirty="0"/>
              <a:t> </a:t>
            </a:r>
            <a:r>
              <a:rPr lang="en-US" sz="1400" dirty="0" err="1"/>
              <a:t>Verlauf</a:t>
            </a:r>
            <a:r>
              <a:rPr lang="en-US" sz="1400" dirty="0"/>
              <a:t> </a:t>
            </a:r>
            <a:r>
              <a:rPr lang="en-US" sz="1400" dirty="0" err="1"/>
              <a:t>jedoch</a:t>
            </a:r>
            <a:r>
              <a:rPr lang="en-US" sz="1400" dirty="0"/>
              <a:t> </a:t>
            </a:r>
            <a:r>
              <a:rPr lang="en-US" sz="1400" dirty="0" err="1"/>
              <a:t>unelastisch</a:t>
            </a:r>
            <a:r>
              <a:rPr lang="en-US" sz="1400" dirty="0"/>
              <a:t>; </a:t>
            </a:r>
            <a:r>
              <a:rPr lang="en-US" sz="1400" dirty="0" err="1"/>
              <a:t>noch</a:t>
            </a:r>
            <a:r>
              <a:rPr lang="en-US" sz="1400" dirty="0"/>
              <a:t> </a:t>
            </a:r>
            <a:r>
              <a:rPr lang="en-US" sz="1400" dirty="0" err="1"/>
              <a:t>höhere</a:t>
            </a:r>
            <a:r>
              <a:rPr lang="en-US" sz="1400" dirty="0"/>
              <a:t> Scores </a:t>
            </a:r>
            <a:r>
              <a:rPr lang="en-US" sz="1400" dirty="0" err="1"/>
              <a:t>haben</a:t>
            </a:r>
            <a:r>
              <a:rPr lang="en-US" sz="1400" dirty="0"/>
              <a:t> </a:t>
            </a:r>
            <a:r>
              <a:rPr lang="en-US" sz="1400" dirty="0" err="1"/>
              <a:t>keinen</a:t>
            </a:r>
            <a:r>
              <a:rPr lang="en-US" sz="1400" dirty="0"/>
              <a:t> </a:t>
            </a:r>
            <a:r>
              <a:rPr lang="en-US" sz="1400" dirty="0" err="1"/>
              <a:t>Einfluss</a:t>
            </a:r>
            <a:r>
              <a:rPr lang="en-US" sz="1400" dirty="0"/>
              <a:t> </a:t>
            </a:r>
            <a:r>
              <a:rPr lang="en-US" sz="1400" dirty="0" err="1"/>
              <a:t>mehr</a:t>
            </a:r>
            <a:r>
              <a:rPr lang="en-US" sz="1400" dirty="0"/>
              <a:t> auf die </a:t>
            </a:r>
            <a:r>
              <a:rPr lang="en-US" sz="1400" dirty="0" err="1"/>
              <a:t>Klassifizierung</a:t>
            </a:r>
            <a:r>
              <a:rPr lang="en-US" sz="1400" dirty="0"/>
              <a:t>.</a:t>
            </a:r>
          </a:p>
        </p:txBody>
      </p:sp>
      <p:pic>
        <p:nvPicPr>
          <p:cNvPr id="5" name="Grafik 4">
            <a:extLst>
              <a:ext uri="{FF2B5EF4-FFF2-40B4-BE49-F238E27FC236}">
                <a16:creationId xmlns:a16="http://schemas.microsoft.com/office/drawing/2014/main" id="{44ED5F3B-E064-475B-9528-12DBC077B875}"/>
              </a:ext>
            </a:extLst>
          </p:cNvPr>
          <p:cNvPicPr>
            <a:picLocks noChangeAspect="1"/>
          </p:cNvPicPr>
          <p:nvPr/>
        </p:nvPicPr>
        <p:blipFill rotWithShape="1">
          <a:blip r:embed="rId4"/>
          <a:srcRect r="20348"/>
          <a:stretch/>
        </p:blipFill>
        <p:spPr>
          <a:xfrm>
            <a:off x="8210552" y="1256563"/>
            <a:ext cx="3609954" cy="2159375"/>
          </a:xfrm>
          <a:prstGeom prst="rect">
            <a:avLst/>
          </a:prstGeom>
        </p:spPr>
      </p:pic>
    </p:spTree>
    <p:extLst>
      <p:ext uri="{BB962C8B-B14F-4D97-AF65-F5344CB8AC3E}">
        <p14:creationId xmlns:p14="http://schemas.microsoft.com/office/powerpoint/2010/main" val="407723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SHAP Values </a:t>
            </a:r>
            <a:r>
              <a:rPr lang="de-DE" b="0" dirty="0"/>
              <a:t>(</a:t>
            </a:r>
            <a:r>
              <a:rPr lang="de-DE" b="0" dirty="0" err="1"/>
              <a:t>SHapley</a:t>
            </a:r>
            <a:r>
              <a:rPr lang="de-DE" b="0" dirty="0"/>
              <a:t> Additive </a:t>
            </a:r>
            <a:r>
              <a:rPr lang="de-DE" b="0" dirty="0" err="1"/>
              <a:t>exPlanations</a:t>
            </a:r>
            <a:r>
              <a:rPr lang="de-DE" b="0" dirty="0"/>
              <a:t>)</a:t>
            </a:r>
            <a:endParaRPr lang="de-DE" dirty="0"/>
          </a:p>
        </p:txBody>
      </p:sp>
      <p:sp>
        <p:nvSpPr>
          <p:cNvPr id="5" name="Rechteck 4">
            <a:extLst>
              <a:ext uri="{FF2B5EF4-FFF2-40B4-BE49-F238E27FC236}">
                <a16:creationId xmlns:a16="http://schemas.microsoft.com/office/drawing/2014/main" id="{E137100D-F840-4F33-9D8C-4190D434C008}"/>
              </a:ext>
            </a:extLst>
          </p:cNvPr>
          <p:cNvSpPr/>
          <p:nvPr/>
        </p:nvSpPr>
        <p:spPr>
          <a:xfrm>
            <a:off x="388363" y="1048658"/>
            <a:ext cx="11224684" cy="1600438"/>
          </a:xfrm>
          <a:prstGeom prst="rect">
            <a:avLst/>
          </a:prstGeom>
        </p:spPr>
        <p:txBody>
          <a:bodyPr wrap="square">
            <a:spAutoFit/>
          </a:bodyPr>
          <a:lstStyle/>
          <a:p>
            <a:r>
              <a:rPr lang="de-DE" sz="1400" dirty="0"/>
              <a:t>SHAP Values bauen auf einem Konzept aus der Spieltheorie auf, den </a:t>
            </a:r>
            <a:r>
              <a:rPr lang="de-DE" sz="1400" b="1" dirty="0">
                <a:solidFill>
                  <a:schemeClr val="accent1"/>
                </a:solidFill>
              </a:rPr>
              <a:t>Shapley Values </a:t>
            </a:r>
            <a:r>
              <a:rPr lang="de-DE" sz="1400" dirty="0"/>
              <a:t>(vgl. Shapley, 1953).</a:t>
            </a:r>
          </a:p>
          <a:p>
            <a:r>
              <a:rPr lang="de-DE" sz="1400" dirty="0"/>
              <a:t>Dort geht es um die Frage, welchen marginalen Beitrag einzelne Spieler zum Erfolg eines kooperativ gespielten Spiels leisten, um eine </a:t>
            </a:r>
            <a:r>
              <a:rPr lang="de-DE" sz="1400" b="1" dirty="0">
                <a:solidFill>
                  <a:schemeClr val="accent1"/>
                </a:solidFill>
              </a:rPr>
              <a:t>faire Aufteilung des Pay-Outs </a:t>
            </a:r>
            <a:r>
              <a:rPr lang="de-DE" sz="1400" dirty="0"/>
              <a:t>zu gewährleisten. Neben den Fähigkeiten der Spieler kommt es auch auf die Reihenfolge an,  mit der diese in das Spiel eintreten. Addiert ein zusätzlicher Spieler erfolgsrelevante Skills, ist dessen marginaler Beitrag höher zu bewerten, sofern diese Qualitäten zum Zeitpunkt seines Eintritts noch nicht ausreichend im Team vorhanden sind. </a:t>
            </a:r>
            <a:r>
              <a:rPr lang="de-DE" sz="1400" dirty="0">
                <a:solidFill>
                  <a:schemeClr val="accent1"/>
                </a:solidFill>
              </a:rPr>
              <a:t>Z.B. kann eine </a:t>
            </a:r>
            <a:r>
              <a:rPr lang="de-DE" sz="1400" dirty="0"/>
              <a:t>Koalition aus Spieler A -&gt; B -&gt; C 100 Punkte erzielen, während Spieler C -&gt; B -&gt; A 110 Punkte erzielt (vgl. Molnar, 2019). </a:t>
            </a:r>
            <a:r>
              <a:rPr lang="de-DE" sz="1400" b="1" dirty="0">
                <a:solidFill>
                  <a:schemeClr val="accent1"/>
                </a:solidFill>
              </a:rPr>
              <a:t>Der Shapley Value eines Spielers ist dessen durchschnittlicher marginaler Beitrag zum Erfolg, ermittelt über alle denkbaren Koalitionen (Reihenfolgen), die die </a:t>
            </a:r>
            <a:r>
              <a:rPr lang="de-DE" sz="1400" b="1" dirty="0" err="1">
                <a:solidFill>
                  <a:schemeClr val="accent1"/>
                </a:solidFill>
              </a:rPr>
              <a:t>sukzesive</a:t>
            </a:r>
            <a:r>
              <a:rPr lang="de-DE" sz="1400" b="1" dirty="0">
                <a:solidFill>
                  <a:schemeClr val="accent1"/>
                </a:solidFill>
              </a:rPr>
              <a:t> kooperierenden Spieler eingehen können. </a:t>
            </a:r>
            <a:endParaRPr lang="en-US" sz="1400" dirty="0"/>
          </a:p>
        </p:txBody>
      </p:sp>
      <p:sp>
        <p:nvSpPr>
          <p:cNvPr id="3" name="Rechteck 2">
            <a:extLst>
              <a:ext uri="{FF2B5EF4-FFF2-40B4-BE49-F238E27FC236}">
                <a16:creationId xmlns:a16="http://schemas.microsoft.com/office/drawing/2014/main" id="{396D900A-97E8-455C-B570-76FF3AF47F50}"/>
              </a:ext>
            </a:extLst>
          </p:cNvPr>
          <p:cNvSpPr/>
          <p:nvPr/>
        </p:nvSpPr>
        <p:spPr>
          <a:xfrm>
            <a:off x="388363" y="2540498"/>
            <a:ext cx="7384037" cy="2031325"/>
          </a:xfrm>
          <a:prstGeom prst="rect">
            <a:avLst/>
          </a:prstGeom>
        </p:spPr>
        <p:txBody>
          <a:bodyPr wrap="square">
            <a:spAutoFit/>
          </a:bodyPr>
          <a:lstStyle/>
          <a:p>
            <a:endParaRPr lang="de-DE" sz="1400" dirty="0"/>
          </a:p>
          <a:p>
            <a:pPr>
              <a:tabLst>
                <a:tab pos="11215688" algn="r"/>
              </a:tabLst>
            </a:pPr>
            <a:r>
              <a:rPr lang="de-DE" sz="1400" dirty="0"/>
              <a:t>Diese Idee kann man auf die </a:t>
            </a:r>
            <a:r>
              <a:rPr lang="de-DE" sz="1400" b="1" dirty="0">
                <a:solidFill>
                  <a:schemeClr val="accent1"/>
                </a:solidFill>
              </a:rPr>
              <a:t>Rolle einzelner Features </a:t>
            </a:r>
            <a:r>
              <a:rPr lang="de-DE" sz="1400" dirty="0"/>
              <a:t>beim </a:t>
            </a:r>
            <a:r>
              <a:rPr lang="de-DE" sz="1400" dirty="0" err="1"/>
              <a:t>Machine</a:t>
            </a:r>
            <a:r>
              <a:rPr lang="de-DE" sz="1400" dirty="0"/>
              <a:t> Learning übertragen: So lässt sich für jede Dateninstanz der Beitrag eines Features zu einer bestimmten </a:t>
            </a:r>
            <a:r>
              <a:rPr lang="de-DE" sz="1400" dirty="0" err="1"/>
              <a:t>Prediktion</a:t>
            </a:r>
            <a:r>
              <a:rPr lang="de-DE" sz="1400" dirty="0"/>
              <a:t> exakt ermitteln:</a:t>
            </a:r>
          </a:p>
          <a:p>
            <a:pPr>
              <a:tabLst>
                <a:tab pos="11215688" algn="r"/>
              </a:tabLst>
            </a:pPr>
            <a:endParaRPr lang="de-DE" sz="1400" dirty="0"/>
          </a:p>
          <a:p>
            <a:pPr>
              <a:tabLst>
                <a:tab pos="11215688" algn="r"/>
              </a:tabLst>
            </a:pPr>
            <a:r>
              <a:rPr lang="en-US" sz="1400" i="1" dirty="0"/>
              <a:t>“Shapley values calculate the importance of a feature by comparing what a model predicts with</a:t>
            </a:r>
          </a:p>
          <a:p>
            <a:pPr>
              <a:tabLst>
                <a:tab pos="11215688" algn="r"/>
              </a:tabLst>
            </a:pPr>
            <a:r>
              <a:rPr lang="en-US" sz="1400" i="1" dirty="0"/>
              <a:t>and without the feature. However, since the order in which a model sees features can affect its predictions, this is done in every possible order, so that the features are fairly compared.”</a:t>
            </a:r>
            <a:br>
              <a:rPr lang="en-US" sz="1400" i="1" dirty="0"/>
            </a:br>
            <a:r>
              <a:rPr lang="en-US" sz="1400" dirty="0"/>
              <a:t>(Tseng, 2018)</a:t>
            </a:r>
          </a:p>
        </p:txBody>
      </p:sp>
      <p:pic>
        <p:nvPicPr>
          <p:cNvPr id="7" name="Grafik 6">
            <a:extLst>
              <a:ext uri="{FF2B5EF4-FFF2-40B4-BE49-F238E27FC236}">
                <a16:creationId xmlns:a16="http://schemas.microsoft.com/office/drawing/2014/main" id="{4281781F-0278-447B-A7C0-1CA2B52326E5}"/>
              </a:ext>
            </a:extLst>
          </p:cNvPr>
          <p:cNvPicPr>
            <a:picLocks noChangeAspect="1"/>
          </p:cNvPicPr>
          <p:nvPr/>
        </p:nvPicPr>
        <p:blipFill>
          <a:blip r:embed="rId3"/>
          <a:stretch>
            <a:fillRect/>
          </a:stretch>
        </p:blipFill>
        <p:spPr>
          <a:xfrm>
            <a:off x="7631281" y="2809082"/>
            <a:ext cx="3981766" cy="1662334"/>
          </a:xfrm>
          <a:prstGeom prst="rect">
            <a:avLst/>
          </a:prstGeom>
        </p:spPr>
      </p:pic>
      <p:sp>
        <p:nvSpPr>
          <p:cNvPr id="4" name="Rechteck 3">
            <a:extLst>
              <a:ext uri="{FF2B5EF4-FFF2-40B4-BE49-F238E27FC236}">
                <a16:creationId xmlns:a16="http://schemas.microsoft.com/office/drawing/2014/main" id="{99F78ABC-DC3F-4F9C-9C95-069D6620807A}"/>
              </a:ext>
            </a:extLst>
          </p:cNvPr>
          <p:cNvSpPr/>
          <p:nvPr/>
        </p:nvSpPr>
        <p:spPr>
          <a:xfrm>
            <a:off x="388363" y="4624964"/>
            <a:ext cx="11507981" cy="1384995"/>
          </a:xfrm>
          <a:prstGeom prst="rect">
            <a:avLst/>
          </a:prstGeom>
        </p:spPr>
        <p:txBody>
          <a:bodyPr wrap="square">
            <a:spAutoFit/>
          </a:bodyPr>
          <a:lstStyle/>
          <a:p>
            <a:pPr>
              <a:tabLst>
                <a:tab pos="11215688" algn="r"/>
              </a:tabLst>
            </a:pPr>
            <a:r>
              <a:rPr lang="en-US" sz="1400" dirty="0" err="1"/>
              <a:t>Diese</a:t>
            </a:r>
            <a:r>
              <a:rPr lang="en-US" sz="1400" dirty="0"/>
              <a:t> </a:t>
            </a:r>
            <a:r>
              <a:rPr lang="en-US" sz="1400" dirty="0" err="1"/>
              <a:t>Berechnung</a:t>
            </a:r>
            <a:r>
              <a:rPr lang="en-US" sz="1400" dirty="0"/>
              <a:t> </a:t>
            </a:r>
            <a:r>
              <a:rPr lang="en-US" sz="1400" dirty="0" err="1"/>
              <a:t>über</a:t>
            </a:r>
            <a:r>
              <a:rPr lang="en-US" sz="1400" dirty="0"/>
              <a:t> </a:t>
            </a:r>
            <a:r>
              <a:rPr lang="en-US" sz="1400" dirty="0" err="1"/>
              <a:t>alle</a:t>
            </a:r>
            <a:r>
              <a:rPr lang="en-US" sz="1400" dirty="0"/>
              <a:t> </a:t>
            </a:r>
            <a:r>
              <a:rPr lang="en-US" sz="1400" dirty="0" err="1"/>
              <a:t>Permutationen</a:t>
            </a:r>
            <a:r>
              <a:rPr lang="en-US" sz="1400" dirty="0"/>
              <a:t> von Feature-</a:t>
            </a:r>
            <a:r>
              <a:rPr lang="en-US" sz="1400" dirty="0" err="1"/>
              <a:t>Koalitionen</a:t>
            </a:r>
            <a:r>
              <a:rPr lang="en-US" sz="1400" dirty="0"/>
              <a:t> und Subsets </a:t>
            </a:r>
            <a:r>
              <a:rPr lang="en-US" sz="1400" dirty="0" err="1"/>
              <a:t>führt</a:t>
            </a:r>
            <a:r>
              <a:rPr lang="en-US" sz="1400" dirty="0"/>
              <a:t> </a:t>
            </a:r>
            <a:r>
              <a:rPr lang="en-US" sz="1400" dirty="0" err="1"/>
              <a:t>bei</a:t>
            </a:r>
            <a:r>
              <a:rPr lang="en-US" sz="1400" dirty="0"/>
              <a:t> der</a:t>
            </a:r>
            <a:br>
              <a:rPr lang="en-US" sz="1400" dirty="0"/>
            </a:br>
            <a:r>
              <a:rPr lang="en-US" sz="1400" dirty="0" err="1"/>
              <a:t>Anwendung</a:t>
            </a:r>
            <a:r>
              <a:rPr lang="en-US" sz="1400" dirty="0"/>
              <a:t> der Shapley-Value Formel schnell </a:t>
            </a:r>
            <a:r>
              <a:rPr lang="en-US" sz="1400" dirty="0" err="1"/>
              <a:t>zu</a:t>
            </a:r>
            <a:r>
              <a:rPr lang="en-US" sz="1400" dirty="0"/>
              <a:t> </a:t>
            </a:r>
            <a:r>
              <a:rPr lang="en-US" sz="1400" b="1" dirty="0" err="1">
                <a:solidFill>
                  <a:schemeClr val="accent1"/>
                </a:solidFill>
              </a:rPr>
              <a:t>exponentieller</a:t>
            </a:r>
            <a:r>
              <a:rPr lang="en-US" sz="1400" b="1" dirty="0">
                <a:solidFill>
                  <a:schemeClr val="accent1"/>
                </a:solidFill>
              </a:rPr>
              <a:t> </a:t>
            </a:r>
            <a:r>
              <a:rPr lang="en-US" sz="1400" b="1" dirty="0" err="1">
                <a:solidFill>
                  <a:schemeClr val="accent1"/>
                </a:solidFill>
              </a:rPr>
              <a:t>Berechnungskomplexität</a:t>
            </a:r>
            <a:r>
              <a:rPr lang="en-US" sz="1400" b="1" dirty="0">
                <a:solidFill>
                  <a:schemeClr val="accent1"/>
                </a:solidFill>
              </a:rPr>
              <a:t> </a:t>
            </a:r>
            <a:r>
              <a:rPr lang="en-US" sz="1400" dirty="0" err="1"/>
              <a:t>mit</a:t>
            </a:r>
            <a:r>
              <a:rPr lang="en-US" sz="1400" dirty="0"/>
              <a:t> </a:t>
            </a:r>
            <a:r>
              <a:rPr lang="en-US" sz="1400" dirty="0" err="1"/>
              <a:t>sehr</a:t>
            </a:r>
            <a:r>
              <a:rPr lang="en-US" sz="1400" dirty="0"/>
              <a:t> </a:t>
            </a:r>
            <a:r>
              <a:rPr lang="en-US" sz="1400" b="1" dirty="0" err="1">
                <a:solidFill>
                  <a:schemeClr val="accent1"/>
                </a:solidFill>
              </a:rPr>
              <a:t>teuren</a:t>
            </a:r>
            <a:r>
              <a:rPr lang="en-US" sz="1400" b="1" dirty="0">
                <a:solidFill>
                  <a:schemeClr val="accent1"/>
                </a:solidFill>
              </a:rPr>
              <a:t> </a:t>
            </a:r>
            <a:r>
              <a:rPr lang="en-US" sz="1400" b="1" dirty="0" err="1">
                <a:solidFill>
                  <a:schemeClr val="accent1"/>
                </a:solidFill>
              </a:rPr>
              <a:t>bzw</a:t>
            </a:r>
            <a:r>
              <a:rPr lang="en-US" sz="1400" b="1" dirty="0">
                <a:solidFill>
                  <a:schemeClr val="accent1"/>
                </a:solidFill>
              </a:rPr>
              <a:t>. </a:t>
            </a:r>
            <a:r>
              <a:rPr lang="en-US" sz="1400" b="1" dirty="0" err="1">
                <a:solidFill>
                  <a:schemeClr val="accent1"/>
                </a:solidFill>
              </a:rPr>
              <a:t>nicht</a:t>
            </a:r>
            <a:r>
              <a:rPr lang="en-US" sz="1400" b="1" dirty="0">
                <a:solidFill>
                  <a:schemeClr val="accent1"/>
                </a:solidFill>
              </a:rPr>
              <a:t> </a:t>
            </a:r>
            <a:r>
              <a:rPr lang="en-US" sz="1400" b="1" dirty="0" err="1">
                <a:solidFill>
                  <a:schemeClr val="accent1"/>
                </a:solidFill>
              </a:rPr>
              <a:t>durchführbaren</a:t>
            </a:r>
            <a:r>
              <a:rPr lang="en-US" sz="1400" b="1" dirty="0">
                <a:solidFill>
                  <a:schemeClr val="accent1"/>
                </a:solidFill>
              </a:rPr>
              <a:t> </a:t>
            </a:r>
            <a:r>
              <a:rPr lang="en-US" sz="1400" b="1" dirty="0" err="1">
                <a:solidFill>
                  <a:schemeClr val="accent1"/>
                </a:solidFill>
              </a:rPr>
              <a:t>Laufzeiten</a:t>
            </a:r>
            <a:r>
              <a:rPr lang="en-US" sz="1400" dirty="0"/>
              <a:t>.</a:t>
            </a:r>
          </a:p>
          <a:p>
            <a:pPr>
              <a:tabLst>
                <a:tab pos="11215688" algn="r"/>
              </a:tabLst>
            </a:pPr>
            <a:endParaRPr lang="en-US" sz="1400" dirty="0"/>
          </a:p>
          <a:p>
            <a:pPr>
              <a:tabLst>
                <a:tab pos="11215688" algn="r"/>
              </a:tabLst>
            </a:pPr>
            <a:r>
              <a:rPr lang="en-US" sz="1400" b="1" dirty="0">
                <a:solidFill>
                  <a:schemeClr val="accent1"/>
                </a:solidFill>
              </a:rPr>
              <a:t>Die SHAP </a:t>
            </a:r>
            <a:r>
              <a:rPr lang="en-US" sz="1400" b="1" dirty="0" err="1">
                <a:solidFill>
                  <a:schemeClr val="accent1"/>
                </a:solidFill>
              </a:rPr>
              <a:t>Implementierung</a:t>
            </a:r>
            <a:r>
              <a:rPr lang="en-US" sz="1400" b="1" dirty="0">
                <a:solidFill>
                  <a:schemeClr val="accent1"/>
                </a:solidFill>
              </a:rPr>
              <a:t> </a:t>
            </a:r>
            <a:r>
              <a:rPr lang="en-US" sz="1400" dirty="0"/>
              <a:t>(Lundberg, 2017)</a:t>
            </a:r>
            <a:r>
              <a:rPr lang="en-US" sz="1400" b="1" dirty="0">
                <a:solidFill>
                  <a:schemeClr val="accent1"/>
                </a:solidFill>
              </a:rPr>
              <a:t> </a:t>
            </a:r>
            <a:r>
              <a:rPr lang="en-US" sz="1400" b="1" dirty="0" err="1">
                <a:solidFill>
                  <a:schemeClr val="accent1"/>
                </a:solidFill>
              </a:rPr>
              <a:t>löst</a:t>
            </a:r>
            <a:r>
              <a:rPr lang="en-US" sz="1400" b="1" dirty="0">
                <a:solidFill>
                  <a:schemeClr val="accent1"/>
                </a:solidFill>
              </a:rPr>
              <a:t> dieses Problem</a:t>
            </a:r>
            <a:r>
              <a:rPr lang="en-US" sz="1400" dirty="0"/>
              <a:t>, </a:t>
            </a:r>
            <a:r>
              <a:rPr lang="en-US" sz="1400" dirty="0" err="1"/>
              <a:t>indem</a:t>
            </a:r>
            <a:r>
              <a:rPr lang="en-US" sz="1400" dirty="0"/>
              <a:t> </a:t>
            </a:r>
            <a:r>
              <a:rPr lang="en-US" sz="1400" dirty="0" err="1"/>
              <a:t>für</a:t>
            </a:r>
            <a:r>
              <a:rPr lang="en-US" sz="1400" dirty="0"/>
              <a:t> </a:t>
            </a:r>
            <a:r>
              <a:rPr lang="en-US" sz="1400" dirty="0" err="1"/>
              <a:t>verschiedene</a:t>
            </a:r>
            <a:r>
              <a:rPr lang="en-US" sz="1400" dirty="0"/>
              <a:t> Learner </a:t>
            </a:r>
            <a:r>
              <a:rPr lang="en-US" sz="1400" b="1" dirty="0" err="1">
                <a:solidFill>
                  <a:schemeClr val="accent1"/>
                </a:solidFill>
              </a:rPr>
              <a:t>spezifische</a:t>
            </a:r>
            <a:r>
              <a:rPr lang="en-US" sz="1400" b="1" dirty="0">
                <a:solidFill>
                  <a:schemeClr val="accent1"/>
                </a:solidFill>
              </a:rPr>
              <a:t> </a:t>
            </a:r>
            <a:r>
              <a:rPr lang="en-US" sz="1400" b="1" dirty="0" err="1">
                <a:solidFill>
                  <a:schemeClr val="accent1"/>
                </a:solidFill>
              </a:rPr>
              <a:t>Modelleigenschaften</a:t>
            </a:r>
            <a:r>
              <a:rPr lang="en-US" sz="1400" b="1" dirty="0">
                <a:solidFill>
                  <a:schemeClr val="accent1"/>
                </a:solidFill>
              </a:rPr>
              <a:t> </a:t>
            </a:r>
            <a:r>
              <a:rPr lang="en-US" sz="1400" dirty="0" err="1"/>
              <a:t>genutzt</a:t>
            </a:r>
            <a:r>
              <a:rPr lang="en-US" sz="1400" dirty="0"/>
              <a:t> </a:t>
            </a:r>
            <a:r>
              <a:rPr lang="en-US" sz="1400" dirty="0" err="1"/>
              <a:t>werden</a:t>
            </a:r>
            <a:r>
              <a:rPr lang="en-US" sz="1400" dirty="0"/>
              <a:t>.</a:t>
            </a:r>
            <a:br>
              <a:rPr lang="en-US" sz="1400" dirty="0"/>
            </a:br>
            <a:r>
              <a:rPr lang="en-US" sz="1400" dirty="0" err="1"/>
              <a:t>Für</a:t>
            </a:r>
            <a:r>
              <a:rPr lang="en-US" sz="1400" dirty="0"/>
              <a:t> </a:t>
            </a:r>
            <a:r>
              <a:rPr lang="en-US" sz="1400" dirty="0" err="1"/>
              <a:t>baumbasierte</a:t>
            </a:r>
            <a:r>
              <a:rPr lang="en-US" sz="1400" dirty="0"/>
              <a:t> Learner </a:t>
            </a:r>
            <a:r>
              <a:rPr lang="en-US" sz="1400" dirty="0" err="1"/>
              <a:t>steht</a:t>
            </a:r>
            <a:r>
              <a:rPr lang="en-US" sz="1400" dirty="0"/>
              <a:t> </a:t>
            </a:r>
            <a:r>
              <a:rPr lang="en-US" sz="1400" dirty="0" err="1"/>
              <a:t>mit</a:t>
            </a:r>
            <a:r>
              <a:rPr lang="en-US" sz="1400" dirty="0"/>
              <a:t> </a:t>
            </a:r>
            <a:r>
              <a:rPr lang="en-US" sz="1400" b="1" dirty="0" err="1">
                <a:solidFill>
                  <a:schemeClr val="accent1"/>
                </a:solidFill>
              </a:rPr>
              <a:t>TreeSHAP</a:t>
            </a:r>
            <a:r>
              <a:rPr lang="en-US" sz="1400" dirty="0"/>
              <a:t> </a:t>
            </a:r>
            <a:r>
              <a:rPr lang="en-US" sz="1400" dirty="0" err="1"/>
              <a:t>ein</a:t>
            </a:r>
            <a:r>
              <a:rPr lang="en-US" sz="1400" dirty="0"/>
              <a:t> </a:t>
            </a:r>
            <a:r>
              <a:rPr lang="en-US" sz="1400" dirty="0" err="1"/>
              <a:t>optimierter</a:t>
            </a:r>
            <a:r>
              <a:rPr lang="en-US" sz="1400" dirty="0"/>
              <a:t> </a:t>
            </a:r>
            <a:r>
              <a:rPr lang="en-US" sz="1400" dirty="0" err="1"/>
              <a:t>Algorithmus</a:t>
            </a:r>
            <a:r>
              <a:rPr lang="en-US" sz="1400" dirty="0"/>
              <a:t> </a:t>
            </a:r>
            <a:r>
              <a:rPr lang="en-US" sz="1400" dirty="0" err="1"/>
              <a:t>zur</a:t>
            </a:r>
            <a:r>
              <a:rPr lang="en-US" sz="1400" dirty="0"/>
              <a:t> </a:t>
            </a:r>
            <a:r>
              <a:rPr lang="en-US" sz="1400" dirty="0" err="1"/>
              <a:t>Verfügung</a:t>
            </a:r>
            <a:r>
              <a:rPr lang="en-US" sz="1400" dirty="0"/>
              <a:t>, der in </a:t>
            </a:r>
            <a:r>
              <a:rPr lang="en-US" sz="1400" b="1" dirty="0" err="1">
                <a:solidFill>
                  <a:schemeClr val="accent1"/>
                </a:solidFill>
              </a:rPr>
              <a:t>polynomialer</a:t>
            </a:r>
            <a:r>
              <a:rPr lang="en-US" sz="1400" b="1" dirty="0">
                <a:solidFill>
                  <a:schemeClr val="accent1"/>
                </a:solidFill>
              </a:rPr>
              <a:t> </a:t>
            </a:r>
            <a:r>
              <a:rPr lang="en-US" sz="1400" b="1" dirty="0" err="1">
                <a:solidFill>
                  <a:schemeClr val="accent1"/>
                </a:solidFill>
              </a:rPr>
              <a:t>Berechnungszeit</a:t>
            </a:r>
            <a:r>
              <a:rPr lang="en-US" sz="1400" dirty="0"/>
              <a:t> </a:t>
            </a:r>
            <a:r>
              <a:rPr lang="en-US" sz="1400" dirty="0" err="1"/>
              <a:t>exakte</a:t>
            </a:r>
            <a:r>
              <a:rPr lang="en-US" sz="1400" dirty="0"/>
              <a:t> Shapley Values </a:t>
            </a:r>
            <a:r>
              <a:rPr lang="en-US" sz="1400" dirty="0" err="1"/>
              <a:t>für</a:t>
            </a:r>
            <a:r>
              <a:rPr lang="en-US" sz="1400" dirty="0"/>
              <a:t> die </a:t>
            </a:r>
            <a:r>
              <a:rPr lang="en-US" sz="1400" dirty="0" err="1"/>
              <a:t>einzelnen</a:t>
            </a:r>
            <a:r>
              <a:rPr lang="en-US" sz="1400" dirty="0"/>
              <a:t> Feature </a:t>
            </a:r>
            <a:r>
              <a:rPr lang="en-US" sz="1400" dirty="0" err="1"/>
              <a:t>jeder</a:t>
            </a:r>
            <a:r>
              <a:rPr lang="en-US" sz="1400" dirty="0"/>
              <a:t> </a:t>
            </a:r>
            <a:r>
              <a:rPr lang="en-US" sz="1400" dirty="0" err="1"/>
              <a:t>Trainingsdateninstanz</a:t>
            </a:r>
            <a:r>
              <a:rPr lang="en-US" sz="1400" dirty="0"/>
              <a:t> </a:t>
            </a:r>
            <a:r>
              <a:rPr lang="en-US" sz="1400" dirty="0" err="1"/>
              <a:t>berechnet</a:t>
            </a:r>
            <a:r>
              <a:rPr lang="en-US" sz="1400" dirty="0"/>
              <a:t> (</a:t>
            </a:r>
            <a:r>
              <a:rPr lang="en-US" sz="1400" dirty="0" err="1"/>
              <a:t>vgl</a:t>
            </a:r>
            <a:r>
              <a:rPr lang="en-US" sz="1400" dirty="0"/>
              <a:t>. Molnar, 2019).</a:t>
            </a:r>
          </a:p>
        </p:txBody>
      </p:sp>
      <p:sp>
        <p:nvSpPr>
          <p:cNvPr id="10" name="Rechteck 9">
            <a:extLst>
              <a:ext uri="{FF2B5EF4-FFF2-40B4-BE49-F238E27FC236}">
                <a16:creationId xmlns:a16="http://schemas.microsoft.com/office/drawing/2014/main" id="{F905AB5F-F0DA-4EEA-8A4B-CD8E4F21B520}"/>
              </a:ext>
            </a:extLst>
          </p:cNvPr>
          <p:cNvSpPr/>
          <p:nvPr/>
        </p:nvSpPr>
        <p:spPr>
          <a:xfrm>
            <a:off x="9722748" y="4471416"/>
            <a:ext cx="1846980" cy="261610"/>
          </a:xfrm>
          <a:prstGeom prst="rect">
            <a:avLst/>
          </a:prstGeom>
        </p:spPr>
        <p:txBody>
          <a:bodyPr wrap="none">
            <a:spAutoFit/>
          </a:bodyPr>
          <a:lstStyle/>
          <a:p>
            <a:r>
              <a:rPr lang="en-US" sz="1100" dirty="0" err="1">
                <a:latin typeface="BMW Group Light" pitchFamily="2" charset="0"/>
                <a:cs typeface="BMW Group Light" pitchFamily="2" charset="0"/>
              </a:rPr>
              <a:t>Darstellung</a:t>
            </a:r>
            <a:r>
              <a:rPr lang="en-US" sz="1100" dirty="0">
                <a:latin typeface="BMW Group Light" pitchFamily="2" charset="0"/>
                <a:cs typeface="BMW Group Light" pitchFamily="2" charset="0"/>
              </a:rPr>
              <a:t>: Lundberg, 2017)</a:t>
            </a:r>
          </a:p>
        </p:txBody>
      </p:sp>
    </p:spTree>
    <p:extLst>
      <p:ext uri="{BB962C8B-B14F-4D97-AF65-F5344CB8AC3E}">
        <p14:creationId xmlns:p14="http://schemas.microsoft.com/office/powerpoint/2010/main" val="268611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SHAP – Interpretation einzelner </a:t>
            </a:r>
            <a:r>
              <a:rPr lang="de-DE" dirty="0" err="1"/>
              <a:t>dateninstanzen</a:t>
            </a:r>
            <a:r>
              <a:rPr lang="de-DE" dirty="0"/>
              <a:t> (Code </a:t>
            </a:r>
            <a:r>
              <a:rPr lang="de-DE" dirty="0" err="1"/>
              <a:t>beispiel</a:t>
            </a:r>
            <a:r>
              <a:rPr lang="de-DE" dirty="0"/>
              <a:t>)</a:t>
            </a:r>
          </a:p>
        </p:txBody>
      </p:sp>
      <p:pic>
        <p:nvPicPr>
          <p:cNvPr id="7" name="Grafik 6"/>
          <p:cNvPicPr>
            <a:picLocks noChangeAspect="1"/>
          </p:cNvPicPr>
          <p:nvPr/>
        </p:nvPicPr>
        <p:blipFill rotWithShape="1">
          <a:blip r:embed="rId3"/>
          <a:srcRect l="23021" t="-1" r="16460" b="23545"/>
          <a:stretch/>
        </p:blipFill>
        <p:spPr>
          <a:xfrm>
            <a:off x="388031" y="3711773"/>
            <a:ext cx="11466144" cy="2320953"/>
          </a:xfrm>
          <a:prstGeom prst="rect">
            <a:avLst/>
          </a:prstGeom>
        </p:spPr>
      </p:pic>
      <p:sp>
        <p:nvSpPr>
          <p:cNvPr id="23" name="Rechteck 22"/>
          <p:cNvSpPr/>
          <p:nvPr/>
        </p:nvSpPr>
        <p:spPr>
          <a:xfrm>
            <a:off x="6395905" y="4701443"/>
            <a:ext cx="841468" cy="45236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Gestreifter Pfeil nach rechts 29"/>
          <p:cNvSpPr/>
          <p:nvPr/>
        </p:nvSpPr>
        <p:spPr>
          <a:xfrm>
            <a:off x="5945601" y="4701443"/>
            <a:ext cx="383056" cy="38896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8" name="Rechteck 17">
            <a:extLst>
              <a:ext uri="{FF2B5EF4-FFF2-40B4-BE49-F238E27FC236}">
                <a16:creationId xmlns:a16="http://schemas.microsoft.com/office/drawing/2014/main" id="{9F49B43D-1871-4D13-A716-EFE11B46A6EE}"/>
              </a:ext>
            </a:extLst>
          </p:cNvPr>
          <p:cNvSpPr/>
          <p:nvPr/>
        </p:nvSpPr>
        <p:spPr>
          <a:xfrm>
            <a:off x="4999097" y="4690298"/>
            <a:ext cx="841468" cy="45236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DD9F689B-AC06-4A1D-AD60-2426A385FEFF}"/>
              </a:ext>
            </a:extLst>
          </p:cNvPr>
          <p:cNvSpPr/>
          <p:nvPr/>
        </p:nvSpPr>
        <p:spPr>
          <a:xfrm>
            <a:off x="4639274" y="4155780"/>
            <a:ext cx="1306327" cy="388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6" name="Rechteck 15">
            <a:extLst>
              <a:ext uri="{FF2B5EF4-FFF2-40B4-BE49-F238E27FC236}">
                <a16:creationId xmlns:a16="http://schemas.microsoft.com/office/drawing/2014/main" id="{FC908312-C7DA-47F1-810B-171F329C83D8}"/>
              </a:ext>
            </a:extLst>
          </p:cNvPr>
          <p:cNvSpPr/>
          <p:nvPr/>
        </p:nvSpPr>
        <p:spPr>
          <a:xfrm>
            <a:off x="337825" y="1162679"/>
            <a:ext cx="5456565" cy="3539430"/>
          </a:xfrm>
          <a:prstGeom prst="rect">
            <a:avLst/>
          </a:prstGeom>
        </p:spPr>
        <p:txBody>
          <a:bodyPr wrap="square">
            <a:spAutoFit/>
          </a:bodyPr>
          <a:lstStyle/>
          <a:p>
            <a:pPr>
              <a:tabLst>
                <a:tab pos="11215688" algn="r"/>
              </a:tabLst>
            </a:pPr>
            <a:r>
              <a:rPr lang="en-US" sz="1400" dirty="0" err="1"/>
              <a:t>Mit</a:t>
            </a:r>
            <a:r>
              <a:rPr lang="en-US" sz="1400" dirty="0"/>
              <a:t> der SHAP </a:t>
            </a:r>
            <a:r>
              <a:rPr lang="en-US" sz="1400" dirty="0" err="1"/>
              <a:t>Bibliothek</a:t>
            </a:r>
            <a:r>
              <a:rPr lang="en-US" sz="1400" dirty="0"/>
              <a:t> </a:t>
            </a:r>
            <a:r>
              <a:rPr lang="en-US" sz="1400" dirty="0" err="1"/>
              <a:t>können</a:t>
            </a:r>
            <a:r>
              <a:rPr lang="en-US" sz="1400" dirty="0"/>
              <a:t> in Python die SHAP Values </a:t>
            </a:r>
            <a:r>
              <a:rPr lang="en-US" sz="1400" dirty="0" err="1"/>
              <a:t>für</a:t>
            </a:r>
            <a:r>
              <a:rPr lang="en-US" sz="1400" dirty="0"/>
              <a:t> </a:t>
            </a:r>
            <a:r>
              <a:rPr lang="en-US" sz="1400" dirty="0" err="1"/>
              <a:t>eine</a:t>
            </a:r>
            <a:r>
              <a:rPr lang="en-US" sz="1400" dirty="0"/>
              <a:t> </a:t>
            </a:r>
            <a:r>
              <a:rPr lang="en-US" sz="1400" dirty="0" err="1"/>
              <a:t>beliebige</a:t>
            </a:r>
            <a:r>
              <a:rPr lang="en-US" sz="1400" dirty="0"/>
              <a:t> </a:t>
            </a:r>
            <a:r>
              <a:rPr lang="en-US" sz="1400" dirty="0" err="1"/>
              <a:t>Menge</a:t>
            </a:r>
            <a:r>
              <a:rPr lang="en-US" sz="1400" dirty="0"/>
              <a:t> an </a:t>
            </a:r>
            <a:r>
              <a:rPr lang="en-US" sz="1400" dirty="0" err="1"/>
              <a:t>Datensätzen</a:t>
            </a:r>
            <a:r>
              <a:rPr lang="en-US" sz="1400" dirty="0"/>
              <a:t> </a:t>
            </a:r>
            <a:r>
              <a:rPr lang="en-US" sz="1400" dirty="0" err="1"/>
              <a:t>berechnet</a:t>
            </a:r>
            <a:r>
              <a:rPr lang="en-US" sz="1400" dirty="0"/>
              <a:t> </a:t>
            </a:r>
            <a:r>
              <a:rPr lang="en-US" sz="1400" dirty="0" err="1"/>
              <a:t>werden</a:t>
            </a:r>
            <a:r>
              <a:rPr lang="en-US" sz="1400" dirty="0"/>
              <a:t>.</a:t>
            </a:r>
          </a:p>
          <a:p>
            <a:pPr>
              <a:tabLst>
                <a:tab pos="11215688" algn="r"/>
              </a:tabLst>
            </a:pPr>
            <a:endParaRPr lang="en-US" sz="1400" dirty="0"/>
          </a:p>
          <a:p>
            <a:pPr>
              <a:tabLst>
                <a:tab pos="11215688" algn="r"/>
              </a:tabLst>
            </a:pPr>
            <a:r>
              <a:rPr lang="en-US" sz="1400" b="1" dirty="0" err="1">
                <a:solidFill>
                  <a:schemeClr val="accent1"/>
                </a:solidFill>
              </a:rPr>
              <a:t>Beispiel</a:t>
            </a:r>
            <a:r>
              <a:rPr lang="en-US" sz="1400" b="1" dirty="0">
                <a:solidFill>
                  <a:schemeClr val="accent1"/>
                </a:solidFill>
              </a:rPr>
              <a:t> </a:t>
            </a:r>
            <a:r>
              <a:rPr lang="en-US" sz="1400" b="1" dirty="0" err="1">
                <a:solidFill>
                  <a:schemeClr val="accent1"/>
                </a:solidFill>
              </a:rPr>
              <a:t>Datensatz</a:t>
            </a:r>
            <a:r>
              <a:rPr lang="en-US" sz="1400" b="1" dirty="0">
                <a:solidFill>
                  <a:schemeClr val="accent1"/>
                </a:solidFill>
              </a:rPr>
              <a:t> 11111 </a:t>
            </a:r>
            <a:r>
              <a:rPr lang="en-US" sz="1400" b="1" dirty="0" err="1">
                <a:solidFill>
                  <a:schemeClr val="accent1"/>
                </a:solidFill>
              </a:rPr>
              <a:t>mit</a:t>
            </a:r>
            <a:r>
              <a:rPr lang="en-US" sz="1400" b="1" dirty="0">
                <a:solidFill>
                  <a:schemeClr val="accent1"/>
                </a:solidFill>
              </a:rPr>
              <a:t> </a:t>
            </a:r>
            <a:r>
              <a:rPr lang="en-US" sz="1400" b="1" dirty="0" err="1">
                <a:solidFill>
                  <a:schemeClr val="accent1"/>
                </a:solidFill>
              </a:rPr>
              <a:t>einem</a:t>
            </a:r>
            <a:r>
              <a:rPr lang="en-US" sz="1400" b="1" dirty="0">
                <a:solidFill>
                  <a:schemeClr val="accent1"/>
                </a:solidFill>
              </a:rPr>
              <a:t> RF Classifier:</a:t>
            </a:r>
            <a:br>
              <a:rPr lang="en-US" sz="1400" dirty="0"/>
            </a:br>
            <a:r>
              <a:rPr lang="en-US" sz="1400" dirty="0" err="1"/>
              <a:t>Über</a:t>
            </a:r>
            <a:r>
              <a:rPr lang="en-US" sz="1400" dirty="0"/>
              <a:t> das </a:t>
            </a:r>
            <a:r>
              <a:rPr lang="en-US" sz="1400" dirty="0" err="1"/>
              <a:t>komplette</a:t>
            </a:r>
            <a:r>
              <a:rPr lang="en-US" sz="1400" dirty="0"/>
              <a:t> </a:t>
            </a:r>
            <a:r>
              <a:rPr lang="en-US" sz="1400" dirty="0" err="1"/>
              <a:t>Datenset</a:t>
            </a:r>
            <a:r>
              <a:rPr lang="en-US" sz="1400" dirty="0"/>
              <a:t> </a:t>
            </a:r>
            <a:r>
              <a:rPr lang="en-US" sz="1400" dirty="0" err="1"/>
              <a:t>ergibt</a:t>
            </a:r>
            <a:r>
              <a:rPr lang="en-US" sz="1400" dirty="0"/>
              <a:t> </a:t>
            </a:r>
            <a:r>
              <a:rPr lang="en-US" sz="1400" dirty="0" err="1"/>
              <a:t>sich</a:t>
            </a:r>
            <a:r>
              <a:rPr lang="en-US" sz="1400" dirty="0"/>
              <a:t> </a:t>
            </a:r>
            <a:r>
              <a:rPr lang="en-US" sz="1400" dirty="0" err="1"/>
              <a:t>eine</a:t>
            </a:r>
            <a:r>
              <a:rPr lang="en-US" sz="1400" dirty="0"/>
              <a:t> </a:t>
            </a:r>
            <a:r>
              <a:rPr lang="en-US" sz="1400" dirty="0" err="1"/>
              <a:t>durchschnittliche</a:t>
            </a:r>
            <a:r>
              <a:rPr lang="en-US" sz="1400" dirty="0"/>
              <a:t> </a:t>
            </a:r>
            <a:r>
              <a:rPr lang="en-US" sz="1400" dirty="0" err="1"/>
              <a:t>Wahr-scheinlichkeit</a:t>
            </a:r>
            <a:r>
              <a:rPr lang="en-US" sz="1400" dirty="0"/>
              <a:t> von 0.54 </a:t>
            </a:r>
            <a:r>
              <a:rPr lang="en-US" sz="1400" dirty="0" err="1"/>
              <a:t>für</a:t>
            </a:r>
            <a:r>
              <a:rPr lang="en-US" sz="1400" dirty="0"/>
              <a:t> die positive </a:t>
            </a:r>
            <a:r>
              <a:rPr lang="en-US" sz="1400" dirty="0" err="1"/>
              <a:t>Klasse</a:t>
            </a:r>
            <a:r>
              <a:rPr lang="en-US" sz="1400" dirty="0"/>
              <a:t> [1].</a:t>
            </a:r>
          </a:p>
          <a:p>
            <a:pPr>
              <a:tabLst>
                <a:tab pos="11215688" algn="r"/>
              </a:tabLst>
            </a:pPr>
            <a:r>
              <a:rPr lang="en-US" sz="1400" dirty="0"/>
              <a:t>Der RF </a:t>
            </a:r>
            <a:r>
              <a:rPr lang="en-US" sz="1400" dirty="0" err="1"/>
              <a:t>klassifiziert</a:t>
            </a:r>
            <a:r>
              <a:rPr lang="en-US" sz="1400" dirty="0"/>
              <a:t> den </a:t>
            </a:r>
            <a:r>
              <a:rPr lang="en-US" sz="1400" dirty="0" err="1"/>
              <a:t>ausgewählten</a:t>
            </a:r>
            <a:r>
              <a:rPr lang="en-US" sz="1400" dirty="0"/>
              <a:t> </a:t>
            </a:r>
            <a:r>
              <a:rPr lang="en-US" sz="1400" dirty="0" err="1"/>
              <a:t>Datensatz</a:t>
            </a:r>
            <a:r>
              <a:rPr lang="en-US" sz="1400" dirty="0"/>
              <a:t> auf </a:t>
            </a:r>
            <a:r>
              <a:rPr lang="en-US" sz="1400" dirty="0" err="1"/>
              <a:t>Klasse</a:t>
            </a:r>
            <a:r>
              <a:rPr lang="en-US" sz="1400" dirty="0"/>
              <a:t> [1] </a:t>
            </a:r>
            <a:r>
              <a:rPr lang="en-US" sz="1400" dirty="0" err="1"/>
              <a:t>mit</a:t>
            </a:r>
            <a:r>
              <a:rPr lang="en-US" sz="1400" dirty="0"/>
              <a:t> </a:t>
            </a:r>
            <a:r>
              <a:rPr lang="en-US" sz="1400" dirty="0" err="1"/>
              <a:t>einer</a:t>
            </a:r>
            <a:r>
              <a:rPr lang="en-US" sz="1400" dirty="0"/>
              <a:t> </a:t>
            </a:r>
            <a:r>
              <a:rPr lang="en-US" sz="1400" dirty="0" err="1"/>
              <a:t>Wahrscheinlichkeit</a:t>
            </a:r>
            <a:r>
              <a:rPr lang="en-US" sz="1400" dirty="0"/>
              <a:t> von 0.58.</a:t>
            </a:r>
          </a:p>
          <a:p>
            <a:pPr>
              <a:tabLst>
                <a:tab pos="11215688" algn="r"/>
              </a:tabLst>
            </a:pPr>
            <a:endParaRPr lang="en-US" sz="1400" dirty="0"/>
          </a:p>
          <a:p>
            <a:pPr>
              <a:tabLst>
                <a:tab pos="11215688" algn="r"/>
              </a:tabLst>
            </a:pPr>
            <a:r>
              <a:rPr lang="en-US" sz="1400" dirty="0"/>
              <a:t>Das Force Plot </a:t>
            </a:r>
            <a:r>
              <a:rPr lang="en-US" sz="1400" dirty="0" err="1"/>
              <a:t>Diagramm</a:t>
            </a:r>
            <a:r>
              <a:rPr lang="en-US" sz="1400" dirty="0"/>
              <a:t> </a:t>
            </a:r>
            <a:r>
              <a:rPr lang="en-US" sz="1400" dirty="0" err="1"/>
              <a:t>zeigt</a:t>
            </a:r>
            <a:r>
              <a:rPr lang="en-US" sz="1400" dirty="0"/>
              <a:t> </a:t>
            </a:r>
            <a:r>
              <a:rPr lang="en-US" sz="1400" dirty="0" err="1"/>
              <a:t>detailliert</a:t>
            </a:r>
            <a:r>
              <a:rPr lang="en-US" sz="1400" dirty="0"/>
              <a:t>, </a:t>
            </a:r>
            <a:r>
              <a:rPr lang="en-US" sz="1400" dirty="0" err="1"/>
              <a:t>wie</a:t>
            </a:r>
            <a:r>
              <a:rPr lang="en-US" sz="1400" dirty="0"/>
              <a:t> </a:t>
            </a:r>
            <a:r>
              <a:rPr lang="en-US" sz="1400" dirty="0" err="1"/>
              <a:t>sich</a:t>
            </a:r>
            <a:r>
              <a:rPr lang="en-US" sz="1400" dirty="0"/>
              <a:t> </a:t>
            </a:r>
            <a:r>
              <a:rPr lang="en-US" sz="1400" dirty="0" err="1"/>
              <a:t>einzelne</a:t>
            </a:r>
            <a:r>
              <a:rPr lang="en-US" sz="1400" dirty="0"/>
              <a:t> Feature in </a:t>
            </a:r>
            <a:r>
              <a:rPr lang="en-US" sz="1400" dirty="0" err="1"/>
              <a:t>ihrer</a:t>
            </a:r>
            <a:r>
              <a:rPr lang="en-US" sz="1400" dirty="0"/>
              <a:t> </a:t>
            </a:r>
            <a:r>
              <a:rPr lang="en-US" sz="1400" dirty="0" err="1"/>
              <a:t>Wirkung</a:t>
            </a:r>
            <a:r>
              <a:rPr lang="en-US" sz="1400" dirty="0"/>
              <a:t> </a:t>
            </a:r>
            <a:r>
              <a:rPr lang="en-US" sz="1400" dirty="0" err="1"/>
              <a:t>summieren</a:t>
            </a:r>
            <a:r>
              <a:rPr lang="en-US" sz="1400" dirty="0"/>
              <a:t>. Rot </a:t>
            </a:r>
            <a:r>
              <a:rPr lang="en-US" sz="1400" dirty="0" err="1"/>
              <a:t>visualisierte</a:t>
            </a:r>
            <a:r>
              <a:rPr lang="en-US" sz="1400" dirty="0"/>
              <a:t> </a:t>
            </a:r>
            <a:r>
              <a:rPr lang="en-US" sz="1400" dirty="0" err="1"/>
              <a:t>Variablen</a:t>
            </a:r>
            <a:r>
              <a:rPr lang="en-US" sz="1400" dirty="0"/>
              <a:t> </a:t>
            </a:r>
            <a:r>
              <a:rPr lang="en-US" sz="1400" dirty="0" err="1"/>
              <a:t>erhöhen</a:t>
            </a:r>
            <a:r>
              <a:rPr lang="en-US" sz="1400" dirty="0"/>
              <a:t> den Baseline Wert, </a:t>
            </a:r>
            <a:r>
              <a:rPr lang="en-US" sz="1400" dirty="0" err="1"/>
              <a:t>blau</a:t>
            </a:r>
            <a:r>
              <a:rPr lang="en-US" sz="1400" dirty="0"/>
              <a:t> </a:t>
            </a:r>
            <a:r>
              <a:rPr lang="en-US" sz="1400" dirty="0" err="1"/>
              <a:t>visualisierte</a:t>
            </a:r>
            <a:r>
              <a:rPr lang="en-US" sz="1400" dirty="0"/>
              <a:t> </a:t>
            </a:r>
            <a:r>
              <a:rPr lang="en-US" sz="1400" dirty="0" err="1"/>
              <a:t>wirken</a:t>
            </a:r>
            <a:r>
              <a:rPr lang="en-US" sz="1400" dirty="0"/>
              <a:t> </a:t>
            </a:r>
            <a:r>
              <a:rPr lang="en-US" sz="1400" dirty="0" err="1"/>
              <a:t>diesem</a:t>
            </a:r>
            <a:r>
              <a:rPr lang="en-US" sz="1400" dirty="0"/>
              <a:t> </a:t>
            </a:r>
            <a:r>
              <a:rPr lang="en-US" sz="1400" dirty="0" err="1"/>
              <a:t>Effekt</a:t>
            </a:r>
            <a:r>
              <a:rPr lang="en-US" sz="1400" dirty="0"/>
              <a:t> </a:t>
            </a:r>
            <a:r>
              <a:rPr lang="en-US" sz="1400" dirty="0" err="1"/>
              <a:t>entgegen</a:t>
            </a:r>
            <a:r>
              <a:rPr lang="en-US" sz="1400" dirty="0"/>
              <a:t>. </a:t>
            </a:r>
          </a:p>
          <a:p>
            <a:pPr>
              <a:tabLst>
                <a:tab pos="11215688" algn="r"/>
              </a:tabLst>
            </a:pPr>
            <a:endParaRPr lang="en-US" sz="1400" dirty="0"/>
          </a:p>
          <a:p>
            <a:pPr>
              <a:tabLst>
                <a:tab pos="11215688" algn="r"/>
              </a:tabLst>
            </a:pPr>
            <a:r>
              <a:rPr lang="en-US" sz="1400" dirty="0" err="1"/>
              <a:t>Zusammengefaßt</a:t>
            </a:r>
            <a:r>
              <a:rPr lang="en-US" sz="1400" dirty="0"/>
              <a:t> </a:t>
            </a:r>
            <a:r>
              <a:rPr lang="en-US" sz="1400" dirty="0" err="1"/>
              <a:t>über</a:t>
            </a:r>
            <a:r>
              <a:rPr lang="en-US" sz="1400" dirty="0"/>
              <a:t> </a:t>
            </a:r>
            <a:r>
              <a:rPr lang="en-US" sz="1400" dirty="0" err="1"/>
              <a:t>alle</a:t>
            </a:r>
            <a:r>
              <a:rPr lang="en-US" sz="1400" dirty="0"/>
              <a:t> </a:t>
            </a:r>
            <a:r>
              <a:rPr lang="en-US" sz="1400" dirty="0" err="1"/>
              <a:t>ergibt</a:t>
            </a:r>
            <a:r>
              <a:rPr lang="en-US" sz="1400" dirty="0"/>
              <a:t> </a:t>
            </a:r>
            <a:r>
              <a:rPr lang="en-US" sz="1400" dirty="0" err="1"/>
              <a:t>sich</a:t>
            </a:r>
            <a:r>
              <a:rPr lang="en-US" sz="1400" dirty="0"/>
              <a:t> die </a:t>
            </a:r>
            <a:r>
              <a:rPr lang="en-US" sz="1400" dirty="0" err="1"/>
              <a:t>vom</a:t>
            </a:r>
            <a:r>
              <a:rPr lang="en-US" sz="1400" dirty="0"/>
              <a:t> Classifier </a:t>
            </a:r>
            <a:r>
              <a:rPr lang="en-US" sz="1400" dirty="0" err="1"/>
              <a:t>ermittelte</a:t>
            </a:r>
            <a:r>
              <a:rPr lang="en-US" sz="1400" dirty="0"/>
              <a:t> </a:t>
            </a:r>
            <a:r>
              <a:rPr lang="en-US" sz="1400" dirty="0" err="1"/>
              <a:t>Wahrscheinlichkeit</a:t>
            </a:r>
            <a:r>
              <a:rPr lang="en-US" sz="1400" dirty="0"/>
              <a:t> von 0.58.</a:t>
            </a:r>
          </a:p>
          <a:p>
            <a:pPr>
              <a:tabLst>
                <a:tab pos="11215688" algn="r"/>
              </a:tabLst>
            </a:pPr>
            <a:endParaRPr lang="en-US" sz="1400" dirty="0"/>
          </a:p>
        </p:txBody>
      </p:sp>
      <p:pic>
        <p:nvPicPr>
          <p:cNvPr id="6" name="Grafik 5">
            <a:extLst>
              <a:ext uri="{FF2B5EF4-FFF2-40B4-BE49-F238E27FC236}">
                <a16:creationId xmlns:a16="http://schemas.microsoft.com/office/drawing/2014/main" id="{3A708E43-FD23-45BA-AD99-BAECAF5AFA25}"/>
              </a:ext>
            </a:extLst>
          </p:cNvPr>
          <p:cNvPicPr>
            <a:picLocks noChangeAspect="1"/>
          </p:cNvPicPr>
          <p:nvPr/>
        </p:nvPicPr>
        <p:blipFill rotWithShape="1">
          <a:blip r:embed="rId4"/>
          <a:srcRect r="2816"/>
          <a:stretch/>
        </p:blipFill>
        <p:spPr>
          <a:xfrm>
            <a:off x="5684220" y="1145118"/>
            <a:ext cx="6313148" cy="3257550"/>
          </a:xfrm>
          <a:prstGeom prst="rect">
            <a:avLst/>
          </a:prstGeom>
        </p:spPr>
      </p:pic>
      <p:sp>
        <p:nvSpPr>
          <p:cNvPr id="11" name="Rechteck 10">
            <a:extLst>
              <a:ext uri="{FF2B5EF4-FFF2-40B4-BE49-F238E27FC236}">
                <a16:creationId xmlns:a16="http://schemas.microsoft.com/office/drawing/2014/main" id="{B03C07EC-C0B8-406E-8317-413B81C4CEDD}"/>
              </a:ext>
            </a:extLst>
          </p:cNvPr>
          <p:cNvSpPr/>
          <p:nvPr/>
        </p:nvSpPr>
        <p:spPr>
          <a:xfrm>
            <a:off x="337825" y="6032726"/>
            <a:ext cx="1694695" cy="430887"/>
          </a:xfrm>
          <a:prstGeom prst="rect">
            <a:avLst/>
          </a:prstGeom>
        </p:spPr>
        <p:txBody>
          <a:bodyPr wrap="none">
            <a:spAutoFit/>
          </a:bodyPr>
          <a:lstStyle/>
          <a:p>
            <a:r>
              <a:rPr lang="en-US" sz="1100" dirty="0" err="1">
                <a:latin typeface="BMW Group Light" pitchFamily="2" charset="0"/>
                <a:cs typeface="BMW Group Light" pitchFamily="2" charset="0"/>
              </a:rPr>
              <a:t>Quelle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Eigene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Darstellung</a:t>
            </a:r>
            <a:endParaRPr lang="en-US" sz="1100" dirty="0">
              <a:latin typeface="BMW Group Light" pitchFamily="2" charset="0"/>
              <a:cs typeface="BMW Group Light" pitchFamily="2" charset="0"/>
            </a:endParaRPr>
          </a:p>
          <a:p>
            <a:r>
              <a:rPr lang="en-US" sz="1100" dirty="0">
                <a:latin typeface="BMW Group Light" pitchFamily="2" charset="0"/>
                <a:cs typeface="BMW Group Light" pitchFamily="2" charset="0"/>
              </a:rPr>
              <a:t> </a:t>
            </a:r>
            <a:endParaRPr lang="de-DE" sz="1100" dirty="0">
              <a:latin typeface="BMW Group Light" pitchFamily="2" charset="0"/>
              <a:cs typeface="BMW Group Light" pitchFamily="2" charset="0"/>
            </a:endParaRPr>
          </a:p>
        </p:txBody>
      </p:sp>
    </p:spTree>
    <p:extLst>
      <p:ext uri="{BB962C8B-B14F-4D97-AF65-F5344CB8AC3E}">
        <p14:creationId xmlns:p14="http://schemas.microsoft.com/office/powerpoint/2010/main" val="323980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3017" y="529081"/>
            <a:ext cx="11224684" cy="701474"/>
          </a:xfrm>
        </p:spPr>
        <p:txBody>
          <a:bodyPr/>
          <a:lstStyle/>
          <a:p>
            <a:r>
              <a:rPr lang="de-DE" dirty="0"/>
              <a:t>SHAP – Summary Plot für globale Feature Attribution (Code </a:t>
            </a:r>
            <a:r>
              <a:rPr lang="de-DE" dirty="0" err="1"/>
              <a:t>beispiel</a:t>
            </a:r>
            <a:r>
              <a:rPr lang="de-DE" dirty="0"/>
              <a:t>)</a:t>
            </a:r>
          </a:p>
        </p:txBody>
      </p:sp>
      <p:sp>
        <p:nvSpPr>
          <p:cNvPr id="28" name="Rechteck 27"/>
          <p:cNvSpPr/>
          <p:nvPr/>
        </p:nvSpPr>
        <p:spPr>
          <a:xfrm>
            <a:off x="424299" y="1091073"/>
            <a:ext cx="5317956" cy="2462213"/>
          </a:xfrm>
          <a:prstGeom prst="rect">
            <a:avLst/>
          </a:prstGeom>
        </p:spPr>
        <p:txBody>
          <a:bodyPr wrap="square">
            <a:spAutoFit/>
          </a:bodyPr>
          <a:lstStyle/>
          <a:p>
            <a:r>
              <a:rPr lang="en-US" sz="1400" dirty="0"/>
              <a:t>Was </a:t>
            </a:r>
            <a:r>
              <a:rPr lang="en-US" sz="1400" dirty="0" err="1"/>
              <a:t>für</a:t>
            </a:r>
            <a:r>
              <a:rPr lang="en-US" sz="1400" dirty="0"/>
              <a:t> </a:t>
            </a:r>
            <a:r>
              <a:rPr lang="en-US" sz="1400" dirty="0" err="1"/>
              <a:t>einen</a:t>
            </a:r>
            <a:r>
              <a:rPr lang="en-US" sz="1400" dirty="0"/>
              <a:t> </a:t>
            </a:r>
            <a:r>
              <a:rPr lang="en-US" sz="1400" dirty="0" err="1"/>
              <a:t>einzelnen</a:t>
            </a:r>
            <a:r>
              <a:rPr lang="en-US" sz="1400" dirty="0"/>
              <a:t> </a:t>
            </a:r>
            <a:r>
              <a:rPr lang="en-US" sz="1400" dirty="0" err="1"/>
              <a:t>Datensatz</a:t>
            </a:r>
            <a:r>
              <a:rPr lang="en-US" sz="1400" dirty="0"/>
              <a:t> </a:t>
            </a:r>
            <a:r>
              <a:rPr lang="en-US" sz="1400" dirty="0" err="1"/>
              <a:t>möglich</a:t>
            </a:r>
            <a:r>
              <a:rPr lang="en-US" sz="1400" dirty="0"/>
              <a:t> </a:t>
            </a:r>
            <a:r>
              <a:rPr lang="en-US" sz="1400" dirty="0" err="1"/>
              <a:t>ist</a:t>
            </a:r>
            <a:r>
              <a:rPr lang="en-US" sz="1400" dirty="0"/>
              <a:t>, </a:t>
            </a:r>
            <a:r>
              <a:rPr lang="en-US" sz="1400" dirty="0" err="1"/>
              <a:t>kann</a:t>
            </a:r>
            <a:r>
              <a:rPr lang="en-US" sz="1400" dirty="0"/>
              <a:t> </a:t>
            </a:r>
            <a:r>
              <a:rPr lang="en-US" sz="1400" dirty="0" err="1"/>
              <a:t>auch</a:t>
            </a:r>
            <a:r>
              <a:rPr lang="en-US" sz="1400" dirty="0"/>
              <a:t> global </a:t>
            </a:r>
            <a:r>
              <a:rPr lang="en-US" sz="1400" dirty="0" err="1"/>
              <a:t>für</a:t>
            </a:r>
            <a:r>
              <a:rPr lang="en-US" sz="1400" dirty="0"/>
              <a:t> das </a:t>
            </a:r>
            <a:r>
              <a:rPr lang="en-US" sz="1400" dirty="0" err="1"/>
              <a:t>gesamte</a:t>
            </a:r>
            <a:r>
              <a:rPr lang="en-US" sz="1400" dirty="0"/>
              <a:t> </a:t>
            </a:r>
            <a:r>
              <a:rPr lang="en-US" sz="1400" dirty="0" err="1"/>
              <a:t>Datenset</a:t>
            </a:r>
            <a:r>
              <a:rPr lang="en-US" sz="1400" dirty="0"/>
              <a:t> </a:t>
            </a:r>
            <a:r>
              <a:rPr lang="en-US" sz="1400" dirty="0" err="1"/>
              <a:t>ausgegeben</a:t>
            </a:r>
            <a:r>
              <a:rPr lang="en-US" sz="1400" dirty="0"/>
              <a:t> </a:t>
            </a:r>
            <a:r>
              <a:rPr lang="en-US" sz="1400" dirty="0" err="1"/>
              <a:t>werden</a:t>
            </a:r>
            <a:r>
              <a:rPr lang="en-US" sz="1400" dirty="0"/>
              <a:t>:</a:t>
            </a:r>
          </a:p>
          <a:p>
            <a:r>
              <a:rPr lang="en-US" sz="1400" dirty="0"/>
              <a:t>Der SHAP Summary Plot </a:t>
            </a:r>
            <a:r>
              <a:rPr lang="en-US" sz="1400" dirty="0" err="1"/>
              <a:t>visualisiert</a:t>
            </a:r>
            <a:r>
              <a:rPr lang="en-US" sz="1400" dirty="0"/>
              <a:t>, </a:t>
            </a:r>
            <a:r>
              <a:rPr lang="en-US" sz="1400" dirty="0" err="1"/>
              <a:t>wie</a:t>
            </a:r>
            <a:r>
              <a:rPr lang="en-US" sz="1400" dirty="0"/>
              <a:t> </a:t>
            </a:r>
            <a:r>
              <a:rPr lang="en-US" sz="1400" dirty="0" err="1"/>
              <a:t>sich</a:t>
            </a:r>
            <a:r>
              <a:rPr lang="en-US" sz="1400" dirty="0"/>
              <a:t> Feature auf</a:t>
            </a:r>
            <a:br>
              <a:rPr lang="en-US" sz="1400" dirty="0"/>
            </a:br>
            <a:r>
              <a:rPr lang="en-US" sz="1400" dirty="0" err="1"/>
              <a:t>Modellebene</a:t>
            </a:r>
            <a:r>
              <a:rPr lang="en-US" sz="1400" dirty="0"/>
              <a:t> auf die </a:t>
            </a:r>
            <a:r>
              <a:rPr lang="en-US" sz="1400" dirty="0" err="1"/>
              <a:t>Klassifizierungsentscheidungen</a:t>
            </a:r>
            <a:r>
              <a:rPr lang="en-US" sz="1400" dirty="0"/>
              <a:t> </a:t>
            </a:r>
            <a:r>
              <a:rPr lang="en-US" sz="1400" dirty="0" err="1"/>
              <a:t>auswirken</a:t>
            </a:r>
            <a:r>
              <a:rPr lang="en-US" sz="1400" dirty="0"/>
              <a:t>.</a:t>
            </a:r>
          </a:p>
          <a:p>
            <a:endParaRPr lang="en-US" sz="1400" dirty="0"/>
          </a:p>
          <a:p>
            <a:r>
              <a:rPr lang="en-US" sz="1400" dirty="0"/>
              <a:t>Feature </a:t>
            </a:r>
            <a:r>
              <a:rPr lang="en-US" sz="1400" dirty="0" err="1"/>
              <a:t>werden</a:t>
            </a:r>
            <a:r>
              <a:rPr lang="en-US" sz="1400" dirty="0"/>
              <a:t> </a:t>
            </a:r>
            <a:r>
              <a:rPr lang="en-US" sz="1400" dirty="0" err="1"/>
              <a:t>gerankt</a:t>
            </a:r>
            <a:r>
              <a:rPr lang="en-US" sz="1400" dirty="0"/>
              <a:t> </a:t>
            </a:r>
            <a:r>
              <a:rPr lang="en-US" sz="1400" dirty="0" err="1"/>
              <a:t>nach</a:t>
            </a:r>
            <a:r>
              <a:rPr lang="en-US" sz="1400" dirty="0"/>
              <a:t> Feature Importance und</a:t>
            </a:r>
            <a:br>
              <a:rPr lang="en-US" sz="1400" dirty="0"/>
            </a:br>
            <a:r>
              <a:rPr lang="en-US" sz="1400" dirty="0" err="1"/>
              <a:t>jeder</a:t>
            </a:r>
            <a:r>
              <a:rPr lang="en-US" sz="1400" dirty="0"/>
              <a:t> </a:t>
            </a:r>
            <a:r>
              <a:rPr lang="en-US" sz="1400" dirty="0" err="1"/>
              <a:t>einzelne</a:t>
            </a:r>
            <a:r>
              <a:rPr lang="en-US" sz="1400" dirty="0"/>
              <a:t> </a:t>
            </a:r>
            <a:r>
              <a:rPr lang="en-US" sz="1400" dirty="0" err="1"/>
              <a:t>Datenpunkt</a:t>
            </a:r>
            <a:r>
              <a:rPr lang="en-US" sz="1400" dirty="0"/>
              <a:t> </a:t>
            </a:r>
            <a:r>
              <a:rPr lang="en-US" sz="1400" dirty="0" err="1"/>
              <a:t>wird</a:t>
            </a:r>
            <a:r>
              <a:rPr lang="en-US" sz="1400" dirty="0"/>
              <a:t> pro Feature </a:t>
            </a:r>
            <a:r>
              <a:rPr lang="en-US" sz="1400" dirty="0" err="1"/>
              <a:t>visualisiert</a:t>
            </a:r>
            <a:r>
              <a:rPr lang="en-US" sz="1400" dirty="0"/>
              <a:t>:</a:t>
            </a:r>
            <a:br>
              <a:rPr lang="en-US" sz="1400" dirty="0"/>
            </a:br>
            <a:br>
              <a:rPr lang="en-US" sz="1400" dirty="0"/>
            </a:br>
            <a:r>
              <a:rPr lang="en-US" sz="1400" dirty="0"/>
              <a:t>Die X-</a:t>
            </a:r>
            <a:r>
              <a:rPr lang="en-US" sz="1400" dirty="0" err="1"/>
              <a:t>Achse</a:t>
            </a:r>
            <a:r>
              <a:rPr lang="en-US" sz="1400" dirty="0"/>
              <a:t> </a:t>
            </a:r>
            <a:r>
              <a:rPr lang="en-US" sz="1400" dirty="0" err="1"/>
              <a:t>bezeichnet</a:t>
            </a:r>
            <a:r>
              <a:rPr lang="en-US" sz="1400" dirty="0"/>
              <a:t> den Impact auf die </a:t>
            </a:r>
            <a:r>
              <a:rPr lang="en-US" sz="1400" dirty="0" err="1"/>
              <a:t>Wahrscheinlichkeit</a:t>
            </a:r>
            <a:r>
              <a:rPr lang="en-US" sz="1400" dirty="0"/>
              <a:t>, die </a:t>
            </a:r>
            <a:r>
              <a:rPr lang="en-US" sz="1400" dirty="0" err="1"/>
              <a:t>farbliche</a:t>
            </a:r>
            <a:r>
              <a:rPr lang="en-US" sz="1400" dirty="0"/>
              <a:t> </a:t>
            </a:r>
            <a:r>
              <a:rPr lang="en-US" sz="1400" dirty="0" err="1"/>
              <a:t>Kodierung</a:t>
            </a:r>
            <a:r>
              <a:rPr lang="en-US" sz="1400" dirty="0"/>
              <a:t> </a:t>
            </a:r>
            <a:r>
              <a:rPr lang="en-US" sz="1400" dirty="0" err="1"/>
              <a:t>indiziert</a:t>
            </a:r>
            <a:r>
              <a:rPr lang="en-US" sz="1400" dirty="0"/>
              <a:t> die </a:t>
            </a:r>
            <a:r>
              <a:rPr lang="en-US" sz="1400" dirty="0" err="1"/>
              <a:t>jeweilige</a:t>
            </a:r>
            <a:r>
              <a:rPr lang="en-US" sz="1400" dirty="0"/>
              <a:t> </a:t>
            </a:r>
            <a:r>
              <a:rPr lang="en-US" sz="1400" dirty="0" err="1"/>
              <a:t>Featureausprägung</a:t>
            </a:r>
            <a:r>
              <a:rPr lang="en-US" sz="1400" dirty="0"/>
              <a:t> des </a:t>
            </a:r>
            <a:r>
              <a:rPr lang="en-US" sz="1400" dirty="0" err="1"/>
              <a:t>einzelnen</a:t>
            </a:r>
            <a:r>
              <a:rPr lang="en-US" sz="1400" dirty="0"/>
              <a:t> </a:t>
            </a:r>
            <a:r>
              <a:rPr lang="en-US" sz="1400" dirty="0" err="1"/>
              <a:t>Datenpunktes</a:t>
            </a:r>
            <a:r>
              <a:rPr lang="en-US" sz="1400" dirty="0"/>
              <a:t> (</a:t>
            </a:r>
            <a:r>
              <a:rPr lang="en-US" sz="1400" dirty="0" err="1"/>
              <a:t>niedriger</a:t>
            </a:r>
            <a:r>
              <a:rPr lang="en-US" sz="1400" dirty="0"/>
              <a:t> Wert := </a:t>
            </a:r>
            <a:r>
              <a:rPr lang="en-US" sz="1400" dirty="0" err="1"/>
              <a:t>blau</a:t>
            </a:r>
            <a:r>
              <a:rPr lang="en-US" sz="1400" dirty="0"/>
              <a:t>; </a:t>
            </a:r>
            <a:r>
              <a:rPr lang="en-US" sz="1400" dirty="0" err="1"/>
              <a:t>hoher</a:t>
            </a:r>
            <a:r>
              <a:rPr lang="en-US" sz="1400" dirty="0"/>
              <a:t> Wert := rot).</a:t>
            </a:r>
          </a:p>
        </p:txBody>
      </p:sp>
      <p:sp>
        <p:nvSpPr>
          <p:cNvPr id="13" name="Rechteck 12"/>
          <p:cNvSpPr/>
          <p:nvPr/>
        </p:nvSpPr>
        <p:spPr>
          <a:xfrm>
            <a:off x="493243" y="5981786"/>
            <a:ext cx="1694695" cy="430887"/>
          </a:xfrm>
          <a:prstGeom prst="rect">
            <a:avLst/>
          </a:prstGeom>
        </p:spPr>
        <p:txBody>
          <a:bodyPr wrap="none">
            <a:spAutoFit/>
          </a:bodyPr>
          <a:lstStyle/>
          <a:p>
            <a:r>
              <a:rPr lang="en-US" sz="1100" dirty="0" err="1">
                <a:latin typeface="BMW Group Light" pitchFamily="2" charset="0"/>
                <a:cs typeface="BMW Group Light" pitchFamily="2" charset="0"/>
              </a:rPr>
              <a:t>Quelle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Eigene</a:t>
            </a:r>
            <a:r>
              <a:rPr lang="en-US" sz="1100" dirty="0">
                <a:latin typeface="BMW Group Light" pitchFamily="2" charset="0"/>
                <a:cs typeface="BMW Group Light" pitchFamily="2" charset="0"/>
              </a:rPr>
              <a:t> </a:t>
            </a:r>
            <a:r>
              <a:rPr lang="en-US" sz="1100" dirty="0" err="1">
                <a:latin typeface="BMW Group Light" pitchFamily="2" charset="0"/>
                <a:cs typeface="BMW Group Light" pitchFamily="2" charset="0"/>
              </a:rPr>
              <a:t>Darstellung</a:t>
            </a:r>
            <a:endParaRPr lang="en-US" sz="1100" dirty="0">
              <a:latin typeface="BMW Group Light" pitchFamily="2" charset="0"/>
              <a:cs typeface="BMW Group Light" pitchFamily="2" charset="0"/>
            </a:endParaRPr>
          </a:p>
          <a:p>
            <a:r>
              <a:rPr lang="en-US" sz="1100" dirty="0">
                <a:latin typeface="BMW Group Light" pitchFamily="2" charset="0"/>
                <a:cs typeface="BMW Group Light" pitchFamily="2" charset="0"/>
              </a:rPr>
              <a:t> </a:t>
            </a:r>
            <a:endParaRPr lang="de-DE" sz="1100" dirty="0">
              <a:latin typeface="BMW Group Light" pitchFamily="2" charset="0"/>
              <a:cs typeface="BMW Group Light" pitchFamily="2" charset="0"/>
            </a:endParaRPr>
          </a:p>
        </p:txBody>
      </p:sp>
      <p:pic>
        <p:nvPicPr>
          <p:cNvPr id="18" name="Grafik 17"/>
          <p:cNvPicPr>
            <a:picLocks noChangeAspect="1"/>
          </p:cNvPicPr>
          <p:nvPr/>
        </p:nvPicPr>
        <p:blipFill rotWithShape="1">
          <a:blip r:embed="rId3"/>
          <a:srcRect t="3618"/>
          <a:stretch/>
        </p:blipFill>
        <p:spPr>
          <a:xfrm>
            <a:off x="5666166" y="1048658"/>
            <a:ext cx="6191958" cy="5233216"/>
          </a:xfrm>
          <a:prstGeom prst="rect">
            <a:avLst/>
          </a:prstGeom>
        </p:spPr>
      </p:pic>
      <p:sp>
        <p:nvSpPr>
          <p:cNvPr id="16" name="Rechteck 15"/>
          <p:cNvSpPr/>
          <p:nvPr/>
        </p:nvSpPr>
        <p:spPr>
          <a:xfrm>
            <a:off x="8572971" y="4770222"/>
            <a:ext cx="1187974" cy="646331"/>
          </a:xfrm>
          <a:prstGeom prst="rect">
            <a:avLst/>
          </a:prstGeom>
        </p:spPr>
        <p:txBody>
          <a:bodyPr wrap="square">
            <a:spAutoFit/>
          </a:bodyPr>
          <a:lstStyle/>
          <a:p>
            <a:r>
              <a:rPr lang="de-DE" sz="1200" b="1" dirty="0">
                <a:solidFill>
                  <a:schemeClr val="accent1"/>
                </a:solidFill>
              </a:rPr>
              <a:t>SHAP Values pro Feature für Klasse [1]</a:t>
            </a:r>
            <a:endParaRPr lang="de-DE" sz="2400" b="1" dirty="0">
              <a:solidFill>
                <a:schemeClr val="accent1"/>
              </a:solidFill>
            </a:endParaRPr>
          </a:p>
        </p:txBody>
      </p:sp>
      <p:pic>
        <p:nvPicPr>
          <p:cNvPr id="5" name="Grafik 4">
            <a:extLst>
              <a:ext uri="{FF2B5EF4-FFF2-40B4-BE49-F238E27FC236}">
                <a16:creationId xmlns:a16="http://schemas.microsoft.com/office/drawing/2014/main" id="{58614541-1D8C-471C-A4E9-BA886DC87141}"/>
              </a:ext>
            </a:extLst>
          </p:cNvPr>
          <p:cNvPicPr>
            <a:picLocks noChangeAspect="1"/>
          </p:cNvPicPr>
          <p:nvPr/>
        </p:nvPicPr>
        <p:blipFill>
          <a:blip r:embed="rId4"/>
          <a:stretch>
            <a:fillRect/>
          </a:stretch>
        </p:blipFill>
        <p:spPr>
          <a:xfrm>
            <a:off x="478430" y="3659055"/>
            <a:ext cx="3905250" cy="1476375"/>
          </a:xfrm>
          <a:prstGeom prst="rect">
            <a:avLst/>
          </a:prstGeom>
        </p:spPr>
      </p:pic>
    </p:spTree>
    <p:extLst>
      <p:ext uri="{BB962C8B-B14F-4D97-AF65-F5344CB8AC3E}">
        <p14:creationId xmlns:p14="http://schemas.microsoft.com/office/powerpoint/2010/main" val="90905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Überblick Analyseschritte</a:t>
            </a:r>
          </a:p>
        </p:txBody>
      </p:sp>
      <p:sp>
        <p:nvSpPr>
          <p:cNvPr id="3" name="Inhaltsplatzhalter 2"/>
          <p:cNvSpPr>
            <a:spLocks noGrp="1"/>
          </p:cNvSpPr>
          <p:nvPr>
            <p:ph sz="quarter" idx="15"/>
          </p:nvPr>
        </p:nvSpPr>
        <p:spPr>
          <a:xfrm>
            <a:off x="488946" y="1092200"/>
            <a:ext cx="10610853" cy="5020734"/>
          </a:xfrm>
        </p:spPr>
        <p:txBody>
          <a:bodyPr/>
          <a:lstStyle/>
          <a:p>
            <a:pPr marL="271463" lvl="1" indent="-271463">
              <a:buFont typeface="Wingdings" panose="05000000000000000000" pitchFamily="2" charset="2"/>
              <a:buChar char="v"/>
            </a:pPr>
            <a:r>
              <a:rPr lang="de-DE" sz="1600" dirty="0"/>
              <a:t>4 Fragestellungen für jeweils drei Kundengruppen</a:t>
            </a:r>
          </a:p>
          <a:p>
            <a:pPr marL="271463" lvl="1" indent="-271463">
              <a:buFont typeface="Wingdings" panose="05000000000000000000" pitchFamily="2" charset="2"/>
              <a:buChar char="v"/>
            </a:pPr>
            <a:r>
              <a:rPr lang="de-DE" sz="1600" dirty="0"/>
              <a:t>Für jeden Anwendungsfall wurden mehrere Modelle erstellt (Baseline, Optimierung, ggf. zusätzlicher Algorithmus)</a:t>
            </a:r>
          </a:p>
          <a:p>
            <a:pPr marL="271463" lvl="1" indent="-271463">
              <a:buFont typeface="Wingdings" panose="05000000000000000000" pitchFamily="2" charset="2"/>
              <a:buChar char="v"/>
            </a:pPr>
            <a:r>
              <a:rPr lang="de-DE" sz="1600" dirty="0"/>
              <a:t>Jedes Modell ist einer </a:t>
            </a:r>
            <a:r>
              <a:rPr lang="de-DE" sz="1600" b="1" dirty="0">
                <a:solidFill>
                  <a:schemeClr val="bg2"/>
                </a:solidFill>
              </a:rPr>
              <a:t>„Modell </a:t>
            </a:r>
            <a:r>
              <a:rPr lang="de-DE" sz="1600" b="1" dirty="0" err="1">
                <a:solidFill>
                  <a:schemeClr val="bg2"/>
                </a:solidFill>
              </a:rPr>
              <a:t>Setcard</a:t>
            </a:r>
            <a:r>
              <a:rPr lang="de-DE" sz="1600" b="1" dirty="0">
                <a:solidFill>
                  <a:schemeClr val="bg2"/>
                </a:solidFill>
              </a:rPr>
              <a:t>“ </a:t>
            </a:r>
            <a:r>
              <a:rPr lang="de-DE" sz="1600" dirty="0"/>
              <a:t>mit seinen wichtigsten Parametern und Ergebnissen exakt dokumentiert</a:t>
            </a:r>
          </a:p>
          <a:p>
            <a:pPr marL="271463" lvl="1" indent="-271463">
              <a:buFont typeface="Wingdings" panose="05000000000000000000" pitchFamily="2" charset="2"/>
              <a:buChar char="v"/>
            </a:pPr>
            <a:r>
              <a:rPr lang="de-DE" sz="1600" dirty="0"/>
              <a:t>Mit den Domain-Experten wurden dann auf Basis der Modell- &amp; </a:t>
            </a:r>
            <a:r>
              <a:rPr lang="de-DE" sz="1600" dirty="0" err="1"/>
              <a:t>Explainer</a:t>
            </a:r>
            <a:r>
              <a:rPr lang="de-DE" sz="1600" dirty="0"/>
              <a:t>-Ergebnisse die gewünschten Rückschlüsse auf den Prozess gezogen</a:t>
            </a:r>
            <a:br>
              <a:rPr lang="de-DE" sz="1600" dirty="0"/>
            </a:br>
            <a:endParaRPr lang="de-DE" sz="1600" dirty="0"/>
          </a:p>
        </p:txBody>
      </p:sp>
      <p:pic>
        <p:nvPicPr>
          <p:cNvPr id="4" name="Grafik 3"/>
          <p:cNvPicPr>
            <a:picLocks noChangeAspect="1"/>
          </p:cNvPicPr>
          <p:nvPr/>
        </p:nvPicPr>
        <p:blipFill>
          <a:blip r:embed="rId3"/>
          <a:stretch>
            <a:fillRect/>
          </a:stretch>
        </p:blipFill>
        <p:spPr>
          <a:xfrm>
            <a:off x="535372" y="3937001"/>
            <a:ext cx="2536060" cy="1380066"/>
          </a:xfrm>
          <a:prstGeom prst="rect">
            <a:avLst/>
          </a:prstGeom>
        </p:spPr>
      </p:pic>
      <p:sp>
        <p:nvSpPr>
          <p:cNvPr id="20" name="Rechteck 19"/>
          <p:cNvSpPr/>
          <p:nvPr/>
        </p:nvSpPr>
        <p:spPr>
          <a:xfrm>
            <a:off x="533401" y="2633133"/>
            <a:ext cx="2557586" cy="1244600"/>
          </a:xfrm>
          <a:prstGeom prst="rect">
            <a:avLst/>
          </a:prstGeom>
          <a:solidFill>
            <a:schemeClr val="accent5"/>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1" name="Rechteck 20"/>
          <p:cNvSpPr/>
          <p:nvPr/>
        </p:nvSpPr>
        <p:spPr>
          <a:xfrm>
            <a:off x="1214341" y="2727869"/>
            <a:ext cx="1680513" cy="1200329"/>
          </a:xfrm>
          <a:prstGeom prst="rect">
            <a:avLst/>
          </a:prstGeom>
        </p:spPr>
        <p:txBody>
          <a:bodyPr wrap="square">
            <a:spAutoFit/>
          </a:bodyPr>
          <a:lstStyle/>
          <a:p>
            <a:r>
              <a:rPr lang="de-DE" b="1" dirty="0" err="1">
                <a:solidFill>
                  <a:schemeClr val="accent2"/>
                </a:solidFill>
              </a:rPr>
              <a:t>Decision</a:t>
            </a:r>
            <a:r>
              <a:rPr lang="de-DE" b="1" dirty="0">
                <a:solidFill>
                  <a:schemeClr val="accent2"/>
                </a:solidFill>
              </a:rPr>
              <a:t> </a:t>
            </a:r>
            <a:r>
              <a:rPr lang="de-DE" b="1" dirty="0" err="1">
                <a:solidFill>
                  <a:schemeClr val="accent2"/>
                </a:solidFill>
              </a:rPr>
              <a:t>Tree</a:t>
            </a:r>
            <a:endParaRPr lang="de-DE" b="1" dirty="0">
              <a:solidFill>
                <a:schemeClr val="accent2"/>
              </a:solidFill>
            </a:endParaRPr>
          </a:p>
          <a:p>
            <a:r>
              <a:rPr lang="de-DE" b="1" dirty="0">
                <a:solidFill>
                  <a:schemeClr val="accent2"/>
                </a:solidFill>
              </a:rPr>
              <a:t>Random </a:t>
            </a:r>
            <a:r>
              <a:rPr lang="de-DE" b="1" dirty="0" err="1">
                <a:solidFill>
                  <a:schemeClr val="accent2"/>
                </a:solidFill>
              </a:rPr>
              <a:t>Forest</a:t>
            </a:r>
            <a:endParaRPr lang="de-DE" b="1" dirty="0">
              <a:solidFill>
                <a:schemeClr val="accent2"/>
              </a:solidFill>
            </a:endParaRPr>
          </a:p>
          <a:p>
            <a:r>
              <a:rPr lang="de-DE" b="1" dirty="0">
                <a:solidFill>
                  <a:schemeClr val="accent2"/>
                </a:solidFill>
              </a:rPr>
              <a:t>(XG </a:t>
            </a:r>
            <a:r>
              <a:rPr lang="de-DE" b="1" dirty="0" err="1">
                <a:solidFill>
                  <a:schemeClr val="accent2"/>
                </a:solidFill>
              </a:rPr>
              <a:t>Boost</a:t>
            </a:r>
            <a:r>
              <a:rPr lang="de-DE" b="1" dirty="0">
                <a:solidFill>
                  <a:schemeClr val="accent2"/>
                </a:solidFill>
              </a:rPr>
              <a:t>)</a:t>
            </a:r>
          </a:p>
          <a:p>
            <a:endParaRPr lang="de-DE" b="1" dirty="0">
              <a:solidFill>
                <a:schemeClr val="accent2"/>
              </a:solidFill>
            </a:endParaRPr>
          </a:p>
        </p:txBody>
      </p:sp>
      <p:sp>
        <p:nvSpPr>
          <p:cNvPr id="22" name="Gestreifter Pfeil nach rechts 21"/>
          <p:cNvSpPr/>
          <p:nvPr/>
        </p:nvSpPr>
        <p:spPr>
          <a:xfrm>
            <a:off x="3166533" y="3484033"/>
            <a:ext cx="372533" cy="66886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24" name="Grafik 23"/>
          <p:cNvPicPr>
            <a:picLocks noChangeAspect="1"/>
          </p:cNvPicPr>
          <p:nvPr/>
        </p:nvPicPr>
        <p:blipFill rotWithShape="1">
          <a:blip r:embed="rId4"/>
          <a:srcRect r="20794"/>
          <a:stretch/>
        </p:blipFill>
        <p:spPr>
          <a:xfrm>
            <a:off x="3526476" y="2429934"/>
            <a:ext cx="4866883" cy="2954866"/>
          </a:xfrm>
          <a:prstGeom prst="rect">
            <a:avLst/>
          </a:prstGeom>
        </p:spPr>
      </p:pic>
      <p:pic>
        <p:nvPicPr>
          <p:cNvPr id="27" name="Grafik 26"/>
          <p:cNvPicPr>
            <a:picLocks noChangeAspect="1"/>
          </p:cNvPicPr>
          <p:nvPr/>
        </p:nvPicPr>
        <p:blipFill>
          <a:blip r:embed="rId5"/>
          <a:stretch>
            <a:fillRect/>
          </a:stretch>
        </p:blipFill>
        <p:spPr>
          <a:xfrm>
            <a:off x="8568062" y="2438400"/>
            <a:ext cx="2727556" cy="2946400"/>
          </a:xfrm>
          <a:prstGeom prst="rect">
            <a:avLst/>
          </a:prstGeom>
        </p:spPr>
      </p:pic>
      <p:sp>
        <p:nvSpPr>
          <p:cNvPr id="25" name="Gestreifter Pfeil nach rechts 24"/>
          <p:cNvSpPr/>
          <p:nvPr/>
        </p:nvSpPr>
        <p:spPr>
          <a:xfrm>
            <a:off x="8246534" y="3484033"/>
            <a:ext cx="372533" cy="66886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cxnSp>
        <p:nvCxnSpPr>
          <p:cNvPr id="30" name="Gerader Verbinder 29"/>
          <p:cNvCxnSpPr/>
          <p:nvPr/>
        </p:nvCxnSpPr>
        <p:spPr>
          <a:xfrm>
            <a:off x="575733" y="5765800"/>
            <a:ext cx="10718800" cy="0"/>
          </a:xfrm>
          <a:prstGeom prst="line">
            <a:avLst/>
          </a:prstGeom>
          <a:ln w="76200">
            <a:solidFill>
              <a:schemeClr val="bg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fik 27"/>
          <p:cNvPicPr>
            <a:picLocks noChangeAspect="1"/>
          </p:cNvPicPr>
          <p:nvPr/>
        </p:nvPicPr>
        <p:blipFill rotWithShape="1">
          <a:blip r:embed="rId6"/>
          <a:srcRect l="19475" t="13175" r="15646" b="16984"/>
          <a:stretch/>
        </p:blipFill>
        <p:spPr>
          <a:xfrm>
            <a:off x="4258732" y="5181600"/>
            <a:ext cx="956735" cy="1109133"/>
          </a:xfrm>
          <a:prstGeom prst="rect">
            <a:avLst/>
          </a:prstGeom>
        </p:spPr>
      </p:pic>
    </p:spTree>
    <p:extLst>
      <p:ext uri="{BB962C8B-B14F-4D97-AF65-F5344CB8AC3E}">
        <p14:creationId xmlns:p14="http://schemas.microsoft.com/office/powerpoint/2010/main" val="1228029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524" y="4183952"/>
            <a:ext cx="3479800" cy="1033544"/>
          </a:xfrm>
        </p:spPr>
        <p:txBody>
          <a:bodyPr/>
          <a:lstStyle/>
          <a:p>
            <a:r>
              <a:rPr lang="de-DE" dirty="0"/>
              <a:t>IV</a:t>
            </a:r>
          </a:p>
        </p:txBody>
      </p:sp>
      <p:sp>
        <p:nvSpPr>
          <p:cNvPr id="3" name="Textplatzhalter 2"/>
          <p:cNvSpPr>
            <a:spLocks noGrp="1"/>
          </p:cNvSpPr>
          <p:nvPr>
            <p:ph type="body" idx="1"/>
          </p:nvPr>
        </p:nvSpPr>
        <p:spPr>
          <a:xfrm>
            <a:off x="-9525" y="5234676"/>
            <a:ext cx="12201525" cy="663053"/>
          </a:xfrm>
        </p:spPr>
        <p:txBody>
          <a:bodyPr/>
          <a:lstStyle/>
          <a:p>
            <a:r>
              <a:rPr lang="de-DE" dirty="0"/>
              <a:t>ERGEBNISSE</a:t>
            </a:r>
          </a:p>
        </p:txBody>
      </p:sp>
    </p:spTree>
    <p:extLst>
      <p:ext uri="{BB962C8B-B14F-4D97-AF65-F5344CB8AC3E}">
        <p14:creationId xmlns:p14="http://schemas.microsoft.com/office/powerpoint/2010/main" val="1489142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l="555" t="1508" r="1736" b="2213"/>
          <a:stretch/>
        </p:blipFill>
        <p:spPr>
          <a:xfrm>
            <a:off x="719668" y="1236134"/>
            <a:ext cx="10778066" cy="4182532"/>
          </a:xfrm>
          <a:prstGeom prst="rect">
            <a:avLst/>
          </a:prstGeom>
        </p:spPr>
      </p:pic>
      <p:sp>
        <p:nvSpPr>
          <p:cNvPr id="8" name="Titel 1"/>
          <p:cNvSpPr>
            <a:spLocks noGrp="1"/>
          </p:cNvSpPr>
          <p:nvPr>
            <p:ph type="title"/>
          </p:nvPr>
        </p:nvSpPr>
        <p:spPr>
          <a:xfrm>
            <a:off x="488947" y="347184"/>
            <a:ext cx="11224684" cy="701474"/>
          </a:xfrm>
        </p:spPr>
        <p:txBody>
          <a:bodyPr/>
          <a:lstStyle/>
          <a:p>
            <a:r>
              <a:rPr lang="de-DE" dirty="0" err="1"/>
              <a:t>Policy</a:t>
            </a:r>
            <a:r>
              <a:rPr lang="de-DE" dirty="0"/>
              <a:t> Rules … gibt es zu viele?</a:t>
            </a:r>
          </a:p>
        </p:txBody>
      </p:sp>
    </p:spTree>
    <p:extLst>
      <p:ext uri="{BB962C8B-B14F-4D97-AF65-F5344CB8AC3E}">
        <p14:creationId xmlns:p14="http://schemas.microsoft.com/office/powerpoint/2010/main" val="3979924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Fragestellung #1 Automatischer </a:t>
            </a:r>
            <a:r>
              <a:rPr lang="de-DE" dirty="0" err="1"/>
              <a:t>entscheidungsprozess</a:t>
            </a:r>
            <a:endParaRPr lang="de-DE" dirty="0"/>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8"/>
            <a:ext cx="3556000" cy="30480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pic>
        <p:nvPicPr>
          <p:cNvPr id="11" name="Grafik 10"/>
          <p:cNvPicPr>
            <a:picLocks noChangeAspect="1"/>
          </p:cNvPicPr>
          <p:nvPr/>
        </p:nvPicPr>
        <p:blipFill>
          <a:blip r:embed="rId3"/>
          <a:stretch>
            <a:fillRect/>
          </a:stretch>
        </p:blipFill>
        <p:spPr>
          <a:xfrm>
            <a:off x="587250" y="1473201"/>
            <a:ext cx="3431249" cy="2404533"/>
          </a:xfrm>
          <a:prstGeom prst="rect">
            <a:avLst/>
          </a:prstGeom>
        </p:spPr>
      </p:pic>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Inhaltsplatzhalter 3"/>
          <p:cNvSpPr txBox="1">
            <a:spLocks/>
          </p:cNvSpPr>
          <p:nvPr/>
        </p:nvSpPr>
        <p:spPr>
          <a:xfrm>
            <a:off x="4343400" y="948267"/>
            <a:ext cx="3556000" cy="30395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pic>
        <p:nvPicPr>
          <p:cNvPr id="10" name="Grafik 9"/>
          <p:cNvPicPr>
            <a:picLocks noChangeAspect="1"/>
          </p:cNvPicPr>
          <p:nvPr/>
        </p:nvPicPr>
        <p:blipFill rotWithShape="1">
          <a:blip r:embed="rId3"/>
          <a:srcRect b="92253"/>
          <a:stretch/>
        </p:blipFill>
        <p:spPr>
          <a:xfrm>
            <a:off x="8004050" y="1473202"/>
            <a:ext cx="3431249" cy="186266"/>
          </a:xfrm>
          <a:prstGeom prst="rect">
            <a:avLst/>
          </a:prstGeom>
        </p:spPr>
      </p:pic>
      <p:sp>
        <p:nvSpPr>
          <p:cNvPr id="13" name="Rechteck 12"/>
          <p:cNvSpPr/>
          <p:nvPr/>
        </p:nvSpPr>
        <p:spPr>
          <a:xfrm>
            <a:off x="8087933" y="9482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Inhaltsplatzhalter 3"/>
          <p:cNvSpPr txBox="1">
            <a:spLocks/>
          </p:cNvSpPr>
          <p:nvPr/>
        </p:nvSpPr>
        <p:spPr>
          <a:xfrm>
            <a:off x="8085667" y="939800"/>
            <a:ext cx="3556000" cy="30395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pic>
        <p:nvPicPr>
          <p:cNvPr id="5" name="Grafik 4"/>
          <p:cNvPicPr>
            <a:picLocks noChangeAspect="1"/>
          </p:cNvPicPr>
          <p:nvPr/>
        </p:nvPicPr>
        <p:blipFill rotWithShape="1">
          <a:blip r:embed="rId4"/>
          <a:srcRect l="1348" t="6471" r="2401"/>
          <a:stretch/>
        </p:blipFill>
        <p:spPr>
          <a:xfrm>
            <a:off x="8178802" y="1617133"/>
            <a:ext cx="3391284" cy="2252134"/>
          </a:xfrm>
          <a:prstGeom prst="rect">
            <a:avLst/>
          </a:prstGeom>
        </p:spPr>
      </p:pic>
      <p:sp>
        <p:nvSpPr>
          <p:cNvPr id="17" name="Rechteck 16"/>
          <p:cNvSpPr/>
          <p:nvPr/>
        </p:nvSpPr>
        <p:spPr>
          <a:xfrm>
            <a:off x="10236198" y="3111207"/>
            <a:ext cx="745069"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M  36%</a:t>
            </a:r>
          </a:p>
          <a:p>
            <a:r>
              <a:rPr lang="de-DE" sz="1200" b="1" dirty="0">
                <a:solidFill>
                  <a:srgbClr val="3D6A3C"/>
                </a:solidFill>
              </a:rPr>
              <a:t>S    64%</a:t>
            </a:r>
          </a:p>
        </p:txBody>
      </p:sp>
      <p:sp>
        <p:nvSpPr>
          <p:cNvPr id="19" name="Rechteck 18"/>
          <p:cNvSpPr/>
          <p:nvPr/>
        </p:nvSpPr>
        <p:spPr>
          <a:xfrm>
            <a:off x="922865" y="3111207"/>
            <a:ext cx="778935"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M  46%</a:t>
            </a:r>
          </a:p>
          <a:p>
            <a:r>
              <a:rPr lang="de-DE" sz="1200" b="1" dirty="0">
                <a:solidFill>
                  <a:srgbClr val="3D6A3C"/>
                </a:solidFill>
              </a:rPr>
              <a:t>S    54%</a:t>
            </a:r>
          </a:p>
        </p:txBody>
      </p:sp>
      <p:pic>
        <p:nvPicPr>
          <p:cNvPr id="20" name="Grafik 19"/>
          <p:cNvPicPr>
            <a:picLocks noChangeAspect="1"/>
          </p:cNvPicPr>
          <p:nvPr/>
        </p:nvPicPr>
        <p:blipFill rotWithShape="1">
          <a:blip r:embed="rId5"/>
          <a:srcRect l="1031" t="7854" r="1297"/>
          <a:stretch/>
        </p:blipFill>
        <p:spPr>
          <a:xfrm>
            <a:off x="4428067" y="1684867"/>
            <a:ext cx="3318933" cy="2174939"/>
          </a:xfrm>
          <a:prstGeom prst="rect">
            <a:avLst/>
          </a:prstGeom>
        </p:spPr>
      </p:pic>
      <p:pic>
        <p:nvPicPr>
          <p:cNvPr id="21" name="Grafik 20"/>
          <p:cNvPicPr>
            <a:picLocks noChangeAspect="1"/>
          </p:cNvPicPr>
          <p:nvPr/>
        </p:nvPicPr>
        <p:blipFill rotWithShape="1">
          <a:blip r:embed="rId3"/>
          <a:srcRect b="92253"/>
          <a:stretch/>
        </p:blipFill>
        <p:spPr>
          <a:xfrm>
            <a:off x="4419600" y="1490135"/>
            <a:ext cx="3315766" cy="179997"/>
          </a:xfrm>
          <a:prstGeom prst="rect">
            <a:avLst/>
          </a:prstGeom>
        </p:spPr>
      </p:pic>
      <p:sp>
        <p:nvSpPr>
          <p:cNvPr id="22" name="Rechteck 21"/>
          <p:cNvSpPr/>
          <p:nvPr/>
        </p:nvSpPr>
        <p:spPr>
          <a:xfrm>
            <a:off x="6231464" y="3111207"/>
            <a:ext cx="711203"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M  31%</a:t>
            </a:r>
          </a:p>
          <a:p>
            <a:r>
              <a:rPr lang="de-DE" sz="1200" b="1" dirty="0">
                <a:solidFill>
                  <a:srgbClr val="3D6A3C"/>
                </a:solidFill>
              </a:rPr>
              <a:t>S    69%</a:t>
            </a:r>
          </a:p>
        </p:txBody>
      </p:sp>
      <p:sp>
        <p:nvSpPr>
          <p:cNvPr id="24" name="Gestreifter Pfeil nach rechts 23"/>
          <p:cNvSpPr/>
          <p:nvPr/>
        </p:nvSpPr>
        <p:spPr>
          <a:xfrm>
            <a:off x="604521" y="4419600"/>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5" name="Rechteck 24"/>
          <p:cNvSpPr/>
          <p:nvPr/>
        </p:nvSpPr>
        <p:spPr>
          <a:xfrm>
            <a:off x="703774" y="4815747"/>
            <a:ext cx="396262" cy="400110"/>
          </a:xfrm>
          <a:prstGeom prst="rect">
            <a:avLst/>
          </a:prstGeom>
        </p:spPr>
        <p:txBody>
          <a:bodyPr wrap="none">
            <a:spAutoFit/>
          </a:bodyPr>
          <a:lstStyle/>
          <a:p>
            <a:r>
              <a:rPr lang="de-DE" sz="2000" b="1" dirty="0">
                <a:solidFill>
                  <a:schemeClr val="bg1"/>
                </a:solidFill>
              </a:rPr>
              <a:t>!?</a:t>
            </a:r>
            <a:endParaRPr lang="de-DE" sz="2000" dirty="0"/>
          </a:p>
        </p:txBody>
      </p:sp>
      <p:sp>
        <p:nvSpPr>
          <p:cNvPr id="3" name="Rechteck 2"/>
          <p:cNvSpPr/>
          <p:nvPr/>
        </p:nvSpPr>
        <p:spPr>
          <a:xfrm>
            <a:off x="1409700" y="4185791"/>
            <a:ext cx="10561320" cy="2092881"/>
          </a:xfrm>
          <a:prstGeom prst="rect">
            <a:avLst/>
          </a:prstGeom>
        </p:spPr>
        <p:txBody>
          <a:bodyPr wrap="square">
            <a:spAutoFit/>
          </a:bodyPr>
          <a:lstStyle/>
          <a:p>
            <a:pPr marL="271463" lvl="1" indent="-271463">
              <a:buFont typeface="Wingdings" panose="05000000000000000000" pitchFamily="2" charset="2"/>
              <a:buChar char="v"/>
            </a:pPr>
            <a:r>
              <a:rPr lang="de-DE" sz="1600" b="1" dirty="0"/>
              <a:t>Der Grad der automatischen Entscheidung unterscheidet sich nach Kundengruppen:</a:t>
            </a:r>
            <a:br>
              <a:rPr lang="de-DE" sz="1600" b="1" dirty="0"/>
            </a:br>
            <a:r>
              <a:rPr lang="de-DE" sz="1600" b="1" dirty="0"/>
              <a:t>Bei der Kundengruppe WUPP wird signifikant häufiger in den Entscheidungsprozess manuell eingegriffen</a:t>
            </a:r>
          </a:p>
          <a:p>
            <a:pPr marL="0" lvl="1"/>
            <a:br>
              <a:rPr lang="de-DE" sz="1600" dirty="0"/>
            </a:br>
            <a:r>
              <a:rPr lang="de-DE" sz="1600" dirty="0"/>
              <a:t>Hypothesen / mögliche Gründe:</a:t>
            </a:r>
          </a:p>
          <a:p>
            <a:pPr marL="285750" lvl="1" indent="-285750">
              <a:buFont typeface="Courier New" panose="02070309020205020404" pitchFamily="49" charset="0"/>
              <a:buChar char="o"/>
            </a:pPr>
            <a:r>
              <a:rPr lang="de-DE" sz="1600" dirty="0"/>
              <a:t>Notwendige Datenbasis für automatische Entscheidungen ist bei WUPP „weicher“ und führt häufiger zur Aussteuerung?</a:t>
            </a:r>
          </a:p>
          <a:p>
            <a:pPr marL="285750" lvl="1" indent="-285750">
              <a:buFont typeface="Courier New" panose="02070309020205020404" pitchFamily="49" charset="0"/>
              <a:buChar char="o"/>
            </a:pPr>
            <a:r>
              <a:rPr lang="de-DE" sz="1600" dirty="0"/>
              <a:t>Kundengruppe WUPP ist deutlich heterogener u. interne Regeln d. Bank tragen dieser Komplexität zu wenig Rechnung?</a:t>
            </a:r>
          </a:p>
          <a:p>
            <a:pPr marL="285750" lvl="1" indent="-285750">
              <a:buFont typeface="Courier New" panose="02070309020205020404" pitchFamily="49" charset="0"/>
              <a:buChar char="o"/>
            </a:pPr>
            <a:r>
              <a:rPr lang="de-DE" sz="1600" dirty="0"/>
              <a:t>Privatkunden sind deutlich weniger stringent/rational in ihrem Anfrageverhalten</a:t>
            </a:r>
          </a:p>
          <a:p>
            <a:pPr marL="285750" lvl="1" indent="-285750">
              <a:buFont typeface="Courier New" panose="02070309020205020404" pitchFamily="49" charset="0"/>
              <a:buChar char="o"/>
            </a:pPr>
            <a:r>
              <a:rPr lang="de-DE" dirty="0"/>
              <a:t>…</a:t>
            </a:r>
            <a:endParaRPr lang="de-DE" sz="1600" dirty="0"/>
          </a:p>
        </p:txBody>
      </p:sp>
    </p:spTree>
    <p:extLst>
      <p:ext uri="{BB962C8B-B14F-4D97-AF65-F5344CB8AC3E}">
        <p14:creationId xmlns:p14="http://schemas.microsoft.com/office/powerpoint/2010/main" val="647808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t="2633"/>
          <a:stretch/>
        </p:blipFill>
        <p:spPr>
          <a:xfrm>
            <a:off x="8136467" y="1320800"/>
            <a:ext cx="3454400" cy="3462868"/>
          </a:xfrm>
          <a:prstGeom prst="rect">
            <a:avLst/>
          </a:prstGeom>
        </p:spPr>
      </p:pic>
      <p:sp>
        <p:nvSpPr>
          <p:cNvPr id="2" name="Titel 1"/>
          <p:cNvSpPr>
            <a:spLocks noGrp="1"/>
          </p:cNvSpPr>
          <p:nvPr>
            <p:ph type="title"/>
          </p:nvPr>
        </p:nvSpPr>
        <p:spPr/>
        <p:txBody>
          <a:bodyPr/>
          <a:lstStyle/>
          <a:p>
            <a:r>
              <a:rPr lang="de-DE" dirty="0"/>
              <a:t>Fragestellung #1 Automatischer </a:t>
            </a:r>
            <a:r>
              <a:rPr lang="de-DE" dirty="0" err="1"/>
              <a:t>entscheidungsprozess</a:t>
            </a:r>
            <a:endParaRPr lang="de-DE" dirty="0"/>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p:cNvSpPr/>
          <p:nvPr/>
        </p:nvSpPr>
        <p:spPr>
          <a:xfrm>
            <a:off x="8087933" y="9482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24" name="Grafik 23"/>
          <p:cNvPicPr>
            <a:picLocks noChangeAspect="1"/>
          </p:cNvPicPr>
          <p:nvPr/>
        </p:nvPicPr>
        <p:blipFill rotWithShape="1">
          <a:blip r:embed="rId4"/>
          <a:srcRect l="736" t="2818" r="315"/>
          <a:stretch/>
        </p:blipFill>
        <p:spPr>
          <a:xfrm>
            <a:off x="4449657" y="1303866"/>
            <a:ext cx="3414522" cy="3445724"/>
          </a:xfrm>
          <a:prstGeom prst="rect">
            <a:avLst/>
          </a:prstGeom>
        </p:spPr>
      </p:pic>
      <p:sp>
        <p:nvSpPr>
          <p:cNvPr id="25" name="Inhaltsplatzhalter 3"/>
          <p:cNvSpPr txBox="1">
            <a:spLocks/>
          </p:cNvSpPr>
          <p:nvPr/>
        </p:nvSpPr>
        <p:spPr>
          <a:xfrm>
            <a:off x="4334934" y="9482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26" name="Inhaltsplatzhalter 3"/>
          <p:cNvSpPr txBox="1">
            <a:spLocks/>
          </p:cNvSpPr>
          <p:nvPr/>
        </p:nvSpPr>
        <p:spPr>
          <a:xfrm>
            <a:off x="8068734" y="939801"/>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sp>
        <p:nvSpPr>
          <p:cNvPr id="27" name="Gestreifter Pfeil nach rechts 26"/>
          <p:cNvSpPr/>
          <p:nvPr/>
        </p:nvSpPr>
        <p:spPr>
          <a:xfrm>
            <a:off x="499534" y="4936067"/>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9" name="Rechteck 28"/>
          <p:cNvSpPr/>
          <p:nvPr/>
        </p:nvSpPr>
        <p:spPr>
          <a:xfrm>
            <a:off x="8173381" y="1434565"/>
            <a:ext cx="3410712" cy="46329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4261781" y="2582332"/>
            <a:ext cx="3410712" cy="22146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p:cNvSpPr/>
          <p:nvPr/>
        </p:nvSpPr>
        <p:spPr>
          <a:xfrm>
            <a:off x="4261782" y="1400698"/>
            <a:ext cx="3410712" cy="631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8198781" y="2150532"/>
            <a:ext cx="3410712" cy="22146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p:cNvPicPr>
            <a:picLocks noChangeAspect="1"/>
          </p:cNvPicPr>
          <p:nvPr/>
        </p:nvPicPr>
        <p:blipFill rotWithShape="1">
          <a:blip r:embed="rId5"/>
          <a:srcRect t="2177"/>
          <a:stretch/>
        </p:blipFill>
        <p:spPr>
          <a:xfrm>
            <a:off x="567690" y="1242060"/>
            <a:ext cx="3462336" cy="3476625"/>
          </a:xfrm>
          <a:prstGeom prst="rect">
            <a:avLst/>
          </a:prstGeom>
        </p:spPr>
      </p:pic>
      <p:sp>
        <p:nvSpPr>
          <p:cNvPr id="30" name="Rechteck 29"/>
          <p:cNvSpPr/>
          <p:nvPr/>
        </p:nvSpPr>
        <p:spPr>
          <a:xfrm>
            <a:off x="504825" y="1527810"/>
            <a:ext cx="3401060" cy="148590"/>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a:off x="434848" y="1400699"/>
            <a:ext cx="3527552" cy="42048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8081307" y="6401324"/>
            <a:ext cx="222377" cy="123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8297316" y="6339959"/>
            <a:ext cx="2218877" cy="253916"/>
          </a:xfrm>
          <a:prstGeom prst="rect">
            <a:avLst/>
          </a:prstGeom>
        </p:spPr>
        <p:txBody>
          <a:bodyPr wrap="none">
            <a:spAutoFit/>
          </a:bodyPr>
          <a:lstStyle/>
          <a:p>
            <a:r>
              <a:rPr lang="de-DE" sz="1050" dirty="0"/>
              <a:t>Wichtig gem. Model Feature </a:t>
            </a:r>
            <a:r>
              <a:rPr lang="de-DE" sz="1050" dirty="0" err="1"/>
              <a:t>Importance</a:t>
            </a:r>
            <a:endParaRPr lang="de-DE" sz="1050" dirty="0"/>
          </a:p>
        </p:txBody>
      </p:sp>
      <p:sp>
        <p:nvSpPr>
          <p:cNvPr id="34" name="Rechteck 33"/>
          <p:cNvSpPr/>
          <p:nvPr/>
        </p:nvSpPr>
        <p:spPr>
          <a:xfrm>
            <a:off x="8081307" y="6572774"/>
            <a:ext cx="222377" cy="12330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p:cNvSpPr/>
          <p:nvPr/>
        </p:nvSpPr>
        <p:spPr>
          <a:xfrm>
            <a:off x="8297316" y="6501884"/>
            <a:ext cx="2109873" cy="253916"/>
          </a:xfrm>
          <a:prstGeom prst="rect">
            <a:avLst/>
          </a:prstGeom>
        </p:spPr>
        <p:txBody>
          <a:bodyPr wrap="none">
            <a:spAutoFit/>
          </a:bodyPr>
          <a:lstStyle/>
          <a:p>
            <a:r>
              <a:rPr lang="de-DE" sz="1050" dirty="0"/>
              <a:t>Wichtig gem. Permutation </a:t>
            </a:r>
            <a:r>
              <a:rPr lang="de-DE" sz="1050" dirty="0" err="1"/>
              <a:t>Importance</a:t>
            </a:r>
            <a:endParaRPr lang="de-DE" sz="1050" dirty="0"/>
          </a:p>
        </p:txBody>
      </p:sp>
      <p:sp>
        <p:nvSpPr>
          <p:cNvPr id="36" name="Rechteck 35"/>
          <p:cNvSpPr/>
          <p:nvPr/>
        </p:nvSpPr>
        <p:spPr>
          <a:xfrm>
            <a:off x="489585" y="1992630"/>
            <a:ext cx="3401060" cy="148590"/>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p:cNvSpPr/>
          <p:nvPr/>
        </p:nvSpPr>
        <p:spPr>
          <a:xfrm>
            <a:off x="495808" y="3496199"/>
            <a:ext cx="3527552" cy="123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p:cNvSpPr/>
          <p:nvPr/>
        </p:nvSpPr>
        <p:spPr>
          <a:xfrm>
            <a:off x="597094" y="5311047"/>
            <a:ext cx="396262" cy="400110"/>
          </a:xfrm>
          <a:prstGeom prst="rect">
            <a:avLst/>
          </a:prstGeom>
        </p:spPr>
        <p:txBody>
          <a:bodyPr wrap="none">
            <a:spAutoFit/>
          </a:bodyPr>
          <a:lstStyle/>
          <a:p>
            <a:r>
              <a:rPr lang="de-DE" sz="2000" b="1" dirty="0">
                <a:solidFill>
                  <a:schemeClr val="bg1"/>
                </a:solidFill>
              </a:rPr>
              <a:t>!?</a:t>
            </a:r>
            <a:endParaRPr lang="de-DE" sz="2000" dirty="0"/>
          </a:p>
        </p:txBody>
      </p:sp>
      <p:sp>
        <p:nvSpPr>
          <p:cNvPr id="42" name="Rechteck 41"/>
          <p:cNvSpPr/>
          <p:nvPr/>
        </p:nvSpPr>
        <p:spPr>
          <a:xfrm>
            <a:off x="4280831" y="1419915"/>
            <a:ext cx="3410712" cy="145996"/>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a:off x="4280831" y="1705664"/>
            <a:ext cx="3410712" cy="288235"/>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p:cNvSpPr txBox="1"/>
          <p:nvPr/>
        </p:nvSpPr>
        <p:spPr>
          <a:xfrm>
            <a:off x="1134534" y="5045420"/>
            <a:ext cx="11224684" cy="830997"/>
          </a:xfrm>
          <a:prstGeom prst="rect">
            <a:avLst/>
          </a:prstGeom>
        </p:spPr>
        <p:txBody>
          <a:bodyPr wrap="square">
            <a:spAutoFit/>
          </a:bodyPr>
          <a:lstStyle>
            <a:defPPr>
              <a:defRPr lang="de-DE"/>
            </a:defPPr>
            <a:lvl2pPr marL="0" lvl="1">
              <a:defRPr sz="1400"/>
            </a:lvl2pPr>
          </a:lstStyle>
          <a:p>
            <a:pPr marL="285750" indent="-285750">
              <a:buFont typeface="Courier New" panose="02070309020205020404" pitchFamily="49" charset="0"/>
              <a:buChar char="o"/>
            </a:pPr>
            <a:r>
              <a:rPr lang="de-DE" sz="1600" dirty="0"/>
              <a:t>Bei WUPP u. FRB dominieren Features zum „Einkommen“, Alter des Kunden (WUPP) bzw. Dauer der Selbständigkeit (FRB)</a:t>
            </a:r>
          </a:p>
          <a:p>
            <a:pPr marL="285750" indent="-285750">
              <a:buFont typeface="Courier New" panose="02070309020205020404" pitchFamily="49" charset="0"/>
              <a:buChar char="o"/>
            </a:pPr>
            <a:r>
              <a:rPr lang="de-DE" sz="1600" dirty="0"/>
              <a:t>Auffällig bei ORG die Anzahl der (internen) Weiterleitungen, sowie der Schufa-Score (bei ORG?!) , sowie das Zahlungsverhalten </a:t>
            </a:r>
          </a:p>
          <a:p>
            <a:pPr marL="285750" indent="-285750">
              <a:buFont typeface="Courier New" panose="02070309020205020404" pitchFamily="49" charset="0"/>
              <a:buChar char="o"/>
            </a:pPr>
            <a:r>
              <a:rPr lang="de-DE" sz="1600" dirty="0"/>
              <a:t>Fraud Score bei WUPP und ORG bei den Top 20, jedoch nicht bei  Freiberuflern. Weniger Betrug oder „lockerere“ Score Card!?</a:t>
            </a:r>
          </a:p>
        </p:txBody>
      </p:sp>
    </p:spTree>
    <p:extLst>
      <p:ext uri="{BB962C8B-B14F-4D97-AF65-F5344CB8AC3E}">
        <p14:creationId xmlns:p14="http://schemas.microsoft.com/office/powerpoint/2010/main" val="261070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947" y="385863"/>
            <a:ext cx="11224684" cy="701474"/>
          </a:xfrm>
        </p:spPr>
        <p:txBody>
          <a:bodyPr/>
          <a:lstStyle/>
          <a:p>
            <a:r>
              <a:rPr lang="de-DE" dirty="0"/>
              <a:t>Aufgabenstellung</a:t>
            </a:r>
          </a:p>
        </p:txBody>
      </p:sp>
      <p:sp>
        <p:nvSpPr>
          <p:cNvPr id="3" name="Inhaltsplatzhalter 2"/>
          <p:cNvSpPr>
            <a:spLocks noGrp="1"/>
          </p:cNvSpPr>
          <p:nvPr>
            <p:ph sz="quarter" idx="15"/>
          </p:nvPr>
        </p:nvSpPr>
        <p:spPr>
          <a:xfrm>
            <a:off x="488947" y="1311215"/>
            <a:ext cx="10966933" cy="4810185"/>
          </a:xfrm>
        </p:spPr>
        <p:txBody>
          <a:bodyPr/>
          <a:lstStyle/>
          <a:p>
            <a:pPr marL="0" indent="0">
              <a:buNone/>
            </a:pPr>
            <a:r>
              <a:rPr lang="de-DE" b="1" dirty="0"/>
              <a:t>Lernen vom „</a:t>
            </a:r>
            <a:r>
              <a:rPr lang="de-DE" b="1" dirty="0" err="1"/>
              <a:t>Learner</a:t>
            </a:r>
            <a:r>
              <a:rPr lang="de-DE" b="1" dirty="0"/>
              <a:t>“</a:t>
            </a:r>
          </a:p>
          <a:p>
            <a:pPr marL="0" indent="0">
              <a:lnSpc>
                <a:spcPts val="2000"/>
              </a:lnSpc>
              <a:buNone/>
            </a:pPr>
            <a:r>
              <a:rPr lang="de-DE" sz="1400" dirty="0" err="1"/>
              <a:t>Machine</a:t>
            </a:r>
            <a:r>
              <a:rPr lang="de-DE" sz="1400" dirty="0"/>
              <a:t> Learning Modell werden zur datengestützten Vorhersage von Geschäftsereignissen</a:t>
            </a:r>
            <a:br>
              <a:rPr lang="de-DE" sz="1400" dirty="0"/>
            </a:br>
            <a:r>
              <a:rPr lang="de-DE" sz="1400" dirty="0"/>
              <a:t>genutzt. Im Mittelpunkt steht dabei die Prognose eines konkreten Ergebnis (z.B. die Anzahl „</a:t>
            </a:r>
            <a:r>
              <a:rPr lang="de-DE" sz="1400" dirty="0" err="1"/>
              <a:t>Clicks</a:t>
            </a:r>
            <a:r>
              <a:rPr lang="de-DE" sz="1400" dirty="0"/>
              <a:t>“,</a:t>
            </a:r>
            <a:br>
              <a:rPr lang="de-DE" sz="1400" dirty="0"/>
            </a:br>
            <a:r>
              <a:rPr lang="de-DE" sz="1400" dirty="0"/>
              <a:t>oder „Kauf“ vs. „Nicht-Kauf“). </a:t>
            </a:r>
          </a:p>
          <a:p>
            <a:pPr marL="0" indent="0">
              <a:lnSpc>
                <a:spcPts val="2000"/>
              </a:lnSpc>
              <a:buNone/>
            </a:pPr>
            <a:r>
              <a:rPr lang="de-DE" sz="1400" dirty="0"/>
              <a:t>Neben diesem Prognoseergebnis ist es wünschenswert,  die vom Modell genutzten Entscheidungs-</a:t>
            </a:r>
            <a:br>
              <a:rPr lang="de-DE" sz="1400" dirty="0"/>
            </a:br>
            <a:r>
              <a:rPr lang="de-DE" sz="1400" dirty="0" err="1"/>
              <a:t>strukturen</a:t>
            </a:r>
            <a:r>
              <a:rPr lang="de-DE" sz="1400" dirty="0"/>
              <a:t> nachvollziehen, erklären zu können. Die Interpretation von Entscheidungsregeln des</a:t>
            </a:r>
            <a:br>
              <a:rPr lang="de-DE" sz="1400" dirty="0"/>
            </a:br>
            <a:r>
              <a:rPr lang="de-DE" sz="1400" dirty="0"/>
              <a:t>Modells ermöglicht Rückschlüsse für etwaige Optimierungen der betrachteten Geschäftsprozesse.</a:t>
            </a:r>
          </a:p>
          <a:p>
            <a:pPr marL="0" indent="0">
              <a:lnSpc>
                <a:spcPts val="2000"/>
              </a:lnSpc>
              <a:buNone/>
            </a:pPr>
            <a:r>
              <a:rPr lang="de-DE" sz="1400" dirty="0"/>
              <a:t>Besonders interessieren die für die Entscheidung genutzten, d.h. einflussreichen Features, sowie</a:t>
            </a:r>
            <a:br>
              <a:rPr lang="de-DE" sz="1400" dirty="0"/>
            </a:br>
            <a:r>
              <a:rPr lang="de-DE" sz="1400" dirty="0"/>
              <a:t>deren relevante Ausprägungen und das Gewicht, mit dem sie in die Berechnung der Zielvariable</a:t>
            </a:r>
            <a:br>
              <a:rPr lang="de-DE" sz="1400" dirty="0"/>
            </a:br>
            <a:r>
              <a:rPr lang="de-DE" sz="1400" dirty="0"/>
              <a:t>einfließen.</a:t>
            </a:r>
          </a:p>
          <a:p>
            <a:pPr marL="0" indent="0">
              <a:lnSpc>
                <a:spcPts val="2000"/>
              </a:lnSpc>
              <a:buNone/>
            </a:pPr>
            <a:r>
              <a:rPr lang="de-DE" sz="1400" dirty="0"/>
              <a:t>Im Mittelpunkt dieses Projekts steht der </a:t>
            </a:r>
            <a:r>
              <a:rPr lang="de-DE" sz="1400" b="1" dirty="0">
                <a:solidFill>
                  <a:schemeClr val="accent1"/>
                </a:solidFill>
              </a:rPr>
              <a:t>Vertragsanbahnungsprozess für einen Finanzierungs- bzw. Leasingvertrag mit der BMW Bank, </a:t>
            </a:r>
            <a:r>
              <a:rPr lang="de-DE" sz="1400" dirty="0"/>
              <a:t>beim Erwerb eines Fahrzeugs. </a:t>
            </a:r>
            <a:r>
              <a:rPr lang="de-DE" sz="1400" b="1" dirty="0">
                <a:solidFill>
                  <a:schemeClr val="accent1"/>
                </a:solidFill>
              </a:rPr>
              <a:t>Mit Hilfe von </a:t>
            </a:r>
            <a:r>
              <a:rPr lang="de-DE" sz="1400" b="1" dirty="0" err="1">
                <a:solidFill>
                  <a:schemeClr val="accent1"/>
                </a:solidFill>
              </a:rPr>
              <a:t>Machine</a:t>
            </a:r>
            <a:r>
              <a:rPr lang="de-DE" sz="1400" b="1" dirty="0">
                <a:solidFill>
                  <a:schemeClr val="accent1"/>
                </a:solidFill>
              </a:rPr>
              <a:t> Learning Methoden sollen aus den (historischen) Daten </a:t>
            </a:r>
            <a:r>
              <a:rPr lang="de-DE" sz="1400" b="1" dirty="0" err="1">
                <a:solidFill>
                  <a:schemeClr val="accent1"/>
                </a:solidFill>
              </a:rPr>
              <a:t>Insights</a:t>
            </a:r>
            <a:r>
              <a:rPr lang="de-DE" sz="1400" b="1" dirty="0">
                <a:solidFill>
                  <a:schemeClr val="accent1"/>
                </a:solidFill>
              </a:rPr>
              <a:t> über den Prozessverlauf generiert werden</a:t>
            </a:r>
            <a:r>
              <a:rPr lang="de-DE" sz="1400" dirty="0"/>
              <a:t>.</a:t>
            </a:r>
          </a:p>
          <a:p>
            <a:pPr marL="0" indent="0">
              <a:lnSpc>
                <a:spcPts val="2000"/>
              </a:lnSpc>
              <a:buNone/>
            </a:pPr>
            <a:r>
              <a:rPr lang="de-DE" sz="1400" dirty="0"/>
              <a:t>Dieser Prozess durchläuft verschiedene Systeme, bei denen die initiale Anfrage mit zusätzlichen Daten (z.B. Schufa-Score) angereichert wird, bis dann automatisch oder manuell ein Angebot beschieden wird und es final zu einem Vertragsabschluss kommen kann.</a:t>
            </a:r>
          </a:p>
          <a:p>
            <a:pPr marL="0" indent="0">
              <a:lnSpc>
                <a:spcPts val="2000"/>
              </a:lnSpc>
              <a:buNone/>
            </a:pPr>
            <a:r>
              <a:rPr lang="de-DE" sz="1400" dirty="0"/>
              <a:t>Im Prozessverlauf entstehen sehr viele deskriptive Datenpunkte. So kann eine Datenmatrix gebildet werden mit über 200 Features, für die </a:t>
            </a:r>
            <a:r>
              <a:rPr lang="de-DE" sz="1400" dirty="0" err="1"/>
              <a:t>Machine</a:t>
            </a:r>
            <a:r>
              <a:rPr lang="de-DE" sz="1400" dirty="0"/>
              <a:t> Learning Modelle trainiert werden können, um auf einer fundiert großen  Lerndatenbasis Prozessergebnisse (z.B. Vertragsabschluss) zu prognostizieren.</a:t>
            </a:r>
            <a:r>
              <a:rPr lang="de-DE" sz="1400" b="1" dirty="0"/>
              <a:t> </a:t>
            </a:r>
            <a:endParaRPr lang="de-DE" sz="1400" dirty="0"/>
          </a:p>
        </p:txBody>
      </p:sp>
      <p:pic>
        <p:nvPicPr>
          <p:cNvPr id="8" name="Grafik 7">
            <a:extLst>
              <a:ext uri="{FF2B5EF4-FFF2-40B4-BE49-F238E27FC236}">
                <a16:creationId xmlns:a16="http://schemas.microsoft.com/office/drawing/2014/main" id="{8D1CE7D1-94DD-4C49-BEB8-35E758AB60E3}"/>
              </a:ext>
            </a:extLst>
          </p:cNvPr>
          <p:cNvPicPr>
            <a:picLocks noChangeAspect="1"/>
          </p:cNvPicPr>
          <p:nvPr/>
        </p:nvPicPr>
        <p:blipFill rotWithShape="1">
          <a:blip r:embed="rId3"/>
          <a:srcRect l="6955" t="8582" r="6804" b="3581"/>
          <a:stretch/>
        </p:blipFill>
        <p:spPr>
          <a:xfrm>
            <a:off x="7966968" y="1105798"/>
            <a:ext cx="3746663" cy="2432576"/>
          </a:xfrm>
          <a:prstGeom prst="rect">
            <a:avLst/>
          </a:prstGeom>
        </p:spPr>
      </p:pic>
      <p:sp>
        <p:nvSpPr>
          <p:cNvPr id="9" name="Rechteck 8">
            <a:extLst>
              <a:ext uri="{FF2B5EF4-FFF2-40B4-BE49-F238E27FC236}">
                <a16:creationId xmlns:a16="http://schemas.microsoft.com/office/drawing/2014/main" id="{5B3FE66F-10B5-4CCD-9E6C-62F437A18BD6}"/>
              </a:ext>
            </a:extLst>
          </p:cNvPr>
          <p:cNvSpPr/>
          <p:nvPr/>
        </p:nvSpPr>
        <p:spPr>
          <a:xfrm>
            <a:off x="7811993" y="3605291"/>
            <a:ext cx="3441730" cy="276999"/>
          </a:xfrm>
          <a:prstGeom prst="rect">
            <a:avLst/>
          </a:prstGeom>
        </p:spPr>
        <p:txBody>
          <a:bodyPr wrap="square">
            <a:spAutoFit/>
          </a:bodyPr>
          <a:lstStyle/>
          <a:p>
            <a:r>
              <a:rPr lang="de-DE" sz="1200" i="1" dirty="0"/>
              <a:t>„Erklärbare Entscheidungen“;  </a:t>
            </a:r>
            <a:r>
              <a:rPr lang="de-DE" sz="1200" i="1" dirty="0" err="1"/>
              <a:t>Calva</a:t>
            </a:r>
            <a:r>
              <a:rPr lang="de-DE" sz="1200" i="1" dirty="0"/>
              <a:t>, 2019  </a:t>
            </a:r>
          </a:p>
        </p:txBody>
      </p:sp>
    </p:spTree>
    <p:extLst>
      <p:ext uri="{BB962C8B-B14F-4D97-AF65-F5344CB8AC3E}">
        <p14:creationId xmlns:p14="http://schemas.microsoft.com/office/powerpoint/2010/main" val="995896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Fragestellung #1 Automatischer </a:t>
            </a:r>
            <a:r>
              <a:rPr lang="de-DE" dirty="0" err="1"/>
              <a:t>entscheidungsprozess</a:t>
            </a:r>
            <a:endParaRPr lang="de-DE" dirty="0"/>
          </a:p>
        </p:txBody>
      </p:sp>
      <p:sp>
        <p:nvSpPr>
          <p:cNvPr id="27" name="Gestreifter Pfeil nach rechts 26"/>
          <p:cNvSpPr/>
          <p:nvPr/>
        </p:nvSpPr>
        <p:spPr>
          <a:xfrm>
            <a:off x="651934" y="1236133"/>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 name="Rechteck 2"/>
          <p:cNvSpPr/>
          <p:nvPr/>
        </p:nvSpPr>
        <p:spPr>
          <a:xfrm>
            <a:off x="778939" y="1711867"/>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14" name="Gestreifter Pfeil nach rechts 13"/>
          <p:cNvSpPr/>
          <p:nvPr/>
        </p:nvSpPr>
        <p:spPr>
          <a:xfrm>
            <a:off x="651934" y="3429000"/>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p:cNvSpPr/>
          <p:nvPr/>
        </p:nvSpPr>
        <p:spPr>
          <a:xfrm>
            <a:off x="778939" y="3811601"/>
            <a:ext cx="776303" cy="461665"/>
          </a:xfrm>
          <a:prstGeom prst="rect">
            <a:avLst/>
          </a:prstGeom>
        </p:spPr>
        <p:txBody>
          <a:bodyPr wrap="none">
            <a:spAutoFit/>
          </a:bodyPr>
          <a:lstStyle/>
          <a:p>
            <a:r>
              <a:rPr lang="de-DE" sz="1200" b="1" dirty="0" err="1">
                <a:solidFill>
                  <a:schemeClr val="bg1"/>
                </a:solidFill>
              </a:rPr>
              <a:t>Indicated</a:t>
            </a:r>
            <a:endParaRPr lang="de-DE" sz="1200" b="1" dirty="0">
              <a:solidFill>
                <a:schemeClr val="bg1"/>
              </a:solidFill>
            </a:endParaRPr>
          </a:p>
          <a:p>
            <a:r>
              <a:rPr lang="de-DE" sz="1200" b="1" dirty="0">
                <a:solidFill>
                  <a:schemeClr val="bg1"/>
                </a:solidFill>
              </a:rPr>
              <a:t>Actions</a:t>
            </a:r>
            <a:endParaRPr lang="de-DE" sz="1200" dirty="0"/>
          </a:p>
        </p:txBody>
      </p:sp>
      <p:sp>
        <p:nvSpPr>
          <p:cNvPr id="7" name="Textfeld 6"/>
          <p:cNvSpPr txBox="1"/>
          <p:nvPr/>
        </p:nvSpPr>
        <p:spPr>
          <a:xfrm>
            <a:off x="2018496" y="1395250"/>
            <a:ext cx="9609912" cy="1184940"/>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Händler, Gebiet, Fahrzeugtypen, Vertragsvolumen, Laufzeit, Wohndauer etc. scheinen keinen signifikanten bzw. dominierenden Einfluss auf die manuelle / automatische Entscheidung  zu haben</a:t>
            </a:r>
            <a:br>
              <a:rPr lang="de-DE" dirty="0"/>
            </a:br>
            <a:r>
              <a:rPr lang="de-DE" b="1" dirty="0">
                <a:solidFill>
                  <a:schemeClr val="bg2"/>
                </a:solidFill>
                <a:sym typeface="Wingdings" panose="05000000000000000000" pitchFamily="2" charset="2"/>
              </a:rPr>
              <a:t> bei den verschiedenen Händlern scheint der Prozess standardisiert abzulaufen.</a:t>
            </a:r>
          </a:p>
          <a:p>
            <a:pPr marL="285750" indent="-285750">
              <a:spcAft>
                <a:spcPts val="600"/>
              </a:spcAft>
              <a:buFont typeface="Wingdings" panose="05000000000000000000" pitchFamily="2" charset="2"/>
              <a:buChar char="§"/>
            </a:pPr>
            <a:r>
              <a:rPr lang="de-DE" dirty="0"/>
              <a:t>Einkünfte und </a:t>
            </a:r>
            <a:r>
              <a:rPr lang="de-DE" dirty="0" err="1"/>
              <a:t>Scores</a:t>
            </a:r>
            <a:r>
              <a:rPr lang="de-DE" dirty="0"/>
              <a:t> haben den größten Einfluss.</a:t>
            </a:r>
          </a:p>
        </p:txBody>
      </p:sp>
      <p:sp>
        <p:nvSpPr>
          <p:cNvPr id="8" name="Textfeld 7"/>
          <p:cNvSpPr txBox="1"/>
          <p:nvPr/>
        </p:nvSpPr>
        <p:spPr>
          <a:xfrm>
            <a:off x="1894671" y="3429000"/>
            <a:ext cx="9276538" cy="1738938"/>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Ggf. Überarbeitung des Dealer </a:t>
            </a:r>
            <a:r>
              <a:rPr lang="de-DE" dirty="0" err="1"/>
              <a:t>FrontEnds</a:t>
            </a:r>
            <a:r>
              <a:rPr lang="de-DE" dirty="0"/>
              <a:t>.</a:t>
            </a:r>
            <a:br>
              <a:rPr lang="de-DE" dirty="0"/>
            </a:br>
            <a:r>
              <a:rPr lang="de-DE" dirty="0">
                <a:sym typeface="Wingdings" panose="05000000000000000000" pitchFamily="2" charset="2"/>
              </a:rPr>
              <a:t> Frühes einbinden von Schufa / </a:t>
            </a:r>
            <a:r>
              <a:rPr lang="de-DE" dirty="0" err="1">
                <a:sym typeface="Wingdings" panose="05000000000000000000" pitchFamily="2" charset="2"/>
              </a:rPr>
              <a:t>Crefo</a:t>
            </a:r>
            <a:r>
              <a:rPr lang="de-DE" dirty="0">
                <a:sym typeface="Wingdings" panose="05000000000000000000" pitchFamily="2" charset="2"/>
              </a:rPr>
              <a:t>. ggf. bei negativen Ergebnissen noch vor der ersten Anfrage Verkäufer auf Anzahlung oder Bürge.</a:t>
            </a:r>
            <a:br>
              <a:rPr lang="de-DE" dirty="0">
                <a:sym typeface="Wingdings" panose="05000000000000000000" pitchFamily="2" charset="2"/>
              </a:rPr>
            </a:br>
            <a:endParaRPr lang="de-DE" dirty="0">
              <a:sym typeface="Wingdings" panose="05000000000000000000" pitchFamily="2" charset="2"/>
            </a:endParaRPr>
          </a:p>
          <a:p>
            <a:pPr marL="285750" indent="-285750">
              <a:spcAft>
                <a:spcPts val="600"/>
              </a:spcAft>
              <a:buFont typeface="Wingdings" panose="05000000000000000000" pitchFamily="2" charset="2"/>
              <a:buChar char="§"/>
            </a:pPr>
            <a:r>
              <a:rPr lang="de-DE" dirty="0">
                <a:sym typeface="Wingdings" panose="05000000000000000000" pitchFamily="2" charset="2"/>
              </a:rPr>
              <a:t>Weitere Zusatzfelder bezogen aufs Einkommen bzw. Faktoren zur Haushaltsrechnung</a:t>
            </a:r>
            <a:br>
              <a:rPr lang="de-DE" dirty="0">
                <a:sym typeface="Wingdings" panose="05000000000000000000" pitchFamily="2" charset="2"/>
              </a:rPr>
            </a:br>
            <a:r>
              <a:rPr lang="de-DE" dirty="0">
                <a:sym typeface="Wingdings" panose="05000000000000000000" pitchFamily="2" charset="2"/>
              </a:rPr>
              <a:t>(Mietfrei, Mieteinnahmen, Sonstige Einnahmen, …).</a:t>
            </a:r>
            <a:endParaRPr lang="de-DE" dirty="0"/>
          </a:p>
        </p:txBody>
      </p:sp>
    </p:spTree>
    <p:extLst>
      <p:ext uri="{BB962C8B-B14F-4D97-AF65-F5344CB8AC3E}">
        <p14:creationId xmlns:p14="http://schemas.microsoft.com/office/powerpoint/2010/main" val="418027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p:cNvPicPr>
            <a:picLocks noChangeAspect="1"/>
          </p:cNvPicPr>
          <p:nvPr/>
        </p:nvPicPr>
        <p:blipFill rotWithShape="1">
          <a:blip r:embed="rId3"/>
          <a:srcRect r="1057"/>
          <a:stretch/>
        </p:blipFill>
        <p:spPr>
          <a:xfrm>
            <a:off x="8117555" y="1311233"/>
            <a:ext cx="3526228" cy="1639971"/>
          </a:xfrm>
          <a:prstGeom prst="rect">
            <a:avLst/>
          </a:prstGeom>
        </p:spPr>
      </p:pic>
      <p:sp>
        <p:nvSpPr>
          <p:cNvPr id="2" name="Titel 1"/>
          <p:cNvSpPr>
            <a:spLocks noGrp="1"/>
          </p:cNvSpPr>
          <p:nvPr>
            <p:ph type="title"/>
          </p:nvPr>
        </p:nvSpPr>
        <p:spPr/>
        <p:txBody>
          <a:bodyPr/>
          <a:lstStyle/>
          <a:p>
            <a:r>
              <a:rPr lang="de-DE" dirty="0"/>
              <a:t>Fragestellung #2 Positive versus negative </a:t>
            </a:r>
            <a:r>
              <a:rPr lang="de-DE" dirty="0" err="1"/>
              <a:t>entscheidung</a:t>
            </a:r>
            <a:endParaRPr lang="de-DE" dirty="0"/>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7"/>
            <a:ext cx="3556000" cy="3353649"/>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Inhaltsplatzhalter 3"/>
          <p:cNvSpPr txBox="1">
            <a:spLocks/>
          </p:cNvSpPr>
          <p:nvPr/>
        </p:nvSpPr>
        <p:spPr>
          <a:xfrm>
            <a:off x="4343400" y="948267"/>
            <a:ext cx="3556000" cy="33443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13" name="Rechteck 12"/>
          <p:cNvSpPr/>
          <p:nvPr/>
        </p:nvSpPr>
        <p:spPr>
          <a:xfrm>
            <a:off x="8087933" y="9482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Inhaltsplatzhalter 3"/>
          <p:cNvSpPr txBox="1">
            <a:spLocks/>
          </p:cNvSpPr>
          <p:nvPr/>
        </p:nvSpPr>
        <p:spPr>
          <a:xfrm>
            <a:off x="8085667" y="939800"/>
            <a:ext cx="3556000" cy="33443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pic>
        <p:nvPicPr>
          <p:cNvPr id="23" name="Grafik 22"/>
          <p:cNvPicPr>
            <a:picLocks noChangeAspect="1"/>
          </p:cNvPicPr>
          <p:nvPr/>
        </p:nvPicPr>
        <p:blipFill>
          <a:blip r:embed="rId4"/>
          <a:stretch>
            <a:fillRect/>
          </a:stretch>
        </p:blipFill>
        <p:spPr>
          <a:xfrm>
            <a:off x="591808" y="1311803"/>
            <a:ext cx="3481717" cy="1638830"/>
          </a:xfrm>
          <a:prstGeom prst="rect">
            <a:avLst/>
          </a:prstGeom>
        </p:spPr>
      </p:pic>
      <p:sp>
        <p:nvSpPr>
          <p:cNvPr id="24" name="Rechteck 23"/>
          <p:cNvSpPr/>
          <p:nvPr/>
        </p:nvSpPr>
        <p:spPr>
          <a:xfrm>
            <a:off x="601135" y="3051939"/>
            <a:ext cx="3395132" cy="116955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pPr>
              <a:tabLst>
                <a:tab pos="2243138" algn="l"/>
              </a:tabLst>
            </a:pPr>
            <a:r>
              <a:rPr lang="de-DE" sz="1000" dirty="0">
                <a:solidFill>
                  <a:srgbClr val="3D6A3C"/>
                </a:solidFill>
              </a:rPr>
              <a:t>automatisch akzeptiert	0.54</a:t>
            </a:r>
          </a:p>
          <a:p>
            <a:pPr>
              <a:tabLst>
                <a:tab pos="2243138" algn="l"/>
              </a:tabLst>
            </a:pPr>
            <a:r>
              <a:rPr lang="de-DE" sz="1000" dirty="0">
                <a:solidFill>
                  <a:srgbClr val="3D6A3C"/>
                </a:solidFill>
              </a:rPr>
              <a:t>Positiv	0.29</a:t>
            </a:r>
          </a:p>
          <a:p>
            <a:pPr>
              <a:tabLst>
                <a:tab pos="2243138" algn="l"/>
              </a:tabLst>
            </a:pPr>
            <a:r>
              <a:rPr lang="de-DE" sz="1000" dirty="0">
                <a:solidFill>
                  <a:srgbClr val="3D6A3C"/>
                </a:solidFill>
              </a:rPr>
              <a:t>Positiv mit geforderten Sicherheiten 	0.03</a:t>
            </a:r>
          </a:p>
          <a:p>
            <a:pPr>
              <a:tabLst>
                <a:tab pos="2243138" algn="l"/>
              </a:tabLst>
            </a:pPr>
            <a:r>
              <a:rPr lang="de-DE" sz="1000" dirty="0">
                <a:solidFill>
                  <a:srgbClr val="3D6A3C"/>
                </a:solidFill>
              </a:rPr>
              <a:t>Positiv mit sonstigen Auflagen	0.03</a:t>
            </a:r>
          </a:p>
          <a:p>
            <a:pPr>
              <a:tabLst>
                <a:tab pos="2243138" algn="l"/>
              </a:tabLst>
            </a:pPr>
            <a:r>
              <a:rPr lang="de-DE" sz="1000" dirty="0">
                <a:solidFill>
                  <a:srgbClr val="C00000"/>
                </a:solidFill>
              </a:rPr>
              <a:t>Negativ aber	0.09</a:t>
            </a:r>
          </a:p>
          <a:p>
            <a:pPr>
              <a:tabLst>
                <a:tab pos="2243138" algn="l"/>
              </a:tabLst>
            </a:pPr>
            <a:r>
              <a:rPr lang="de-DE" sz="1000" dirty="0">
                <a:solidFill>
                  <a:srgbClr val="C00000"/>
                </a:solidFill>
              </a:rPr>
              <a:t>Negativ	0.01</a:t>
            </a:r>
          </a:p>
          <a:p>
            <a:pPr>
              <a:tabLst>
                <a:tab pos="2243138" algn="l"/>
              </a:tabLst>
            </a:pPr>
            <a:r>
              <a:rPr lang="de-DE" sz="1000" dirty="0">
                <a:solidFill>
                  <a:srgbClr val="C00000"/>
                </a:solidFill>
              </a:rPr>
              <a:t>automatisch abgelehnt	0.01</a:t>
            </a:r>
          </a:p>
        </p:txBody>
      </p:sp>
      <p:sp>
        <p:nvSpPr>
          <p:cNvPr id="22" name="Rechteck 21"/>
          <p:cNvSpPr/>
          <p:nvPr/>
        </p:nvSpPr>
        <p:spPr>
          <a:xfrm>
            <a:off x="2853265" y="2103674"/>
            <a:ext cx="821269" cy="40011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b="1" dirty="0">
                <a:solidFill>
                  <a:srgbClr val="3D6A3C"/>
                </a:solidFill>
              </a:rPr>
              <a:t>Pos  89%</a:t>
            </a:r>
          </a:p>
          <a:p>
            <a:r>
              <a:rPr lang="de-DE" sz="1000" b="1" dirty="0" err="1">
                <a:solidFill>
                  <a:srgbClr val="C00000"/>
                </a:solidFill>
              </a:rPr>
              <a:t>Neg</a:t>
            </a:r>
            <a:r>
              <a:rPr lang="de-DE" sz="1000" b="1" dirty="0"/>
              <a:t>   </a:t>
            </a:r>
            <a:r>
              <a:rPr lang="de-DE" sz="1000" b="1" dirty="0">
                <a:solidFill>
                  <a:srgbClr val="C00000"/>
                </a:solidFill>
              </a:rPr>
              <a:t>11%</a:t>
            </a:r>
          </a:p>
        </p:txBody>
      </p:sp>
      <p:pic>
        <p:nvPicPr>
          <p:cNvPr id="25" name="Grafik 24"/>
          <p:cNvPicPr>
            <a:picLocks noChangeAspect="1"/>
          </p:cNvPicPr>
          <p:nvPr/>
        </p:nvPicPr>
        <p:blipFill>
          <a:blip r:embed="rId5"/>
          <a:stretch>
            <a:fillRect/>
          </a:stretch>
        </p:blipFill>
        <p:spPr>
          <a:xfrm>
            <a:off x="4360334" y="1326266"/>
            <a:ext cx="3496622" cy="1609905"/>
          </a:xfrm>
          <a:prstGeom prst="rect">
            <a:avLst/>
          </a:prstGeom>
        </p:spPr>
      </p:pic>
      <p:sp>
        <p:nvSpPr>
          <p:cNvPr id="27" name="Rechteck 26"/>
          <p:cNvSpPr/>
          <p:nvPr/>
        </p:nvSpPr>
        <p:spPr>
          <a:xfrm>
            <a:off x="6527798" y="2103674"/>
            <a:ext cx="821269" cy="40011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b="1" dirty="0">
                <a:solidFill>
                  <a:srgbClr val="3D6A3C"/>
                </a:solidFill>
              </a:rPr>
              <a:t>Pos  91%</a:t>
            </a:r>
          </a:p>
          <a:p>
            <a:r>
              <a:rPr lang="de-DE" sz="1000" b="1" dirty="0" err="1">
                <a:solidFill>
                  <a:srgbClr val="C00000"/>
                </a:solidFill>
              </a:rPr>
              <a:t>Neg</a:t>
            </a:r>
            <a:r>
              <a:rPr lang="de-DE" sz="1000" b="1" dirty="0"/>
              <a:t>   </a:t>
            </a:r>
            <a:r>
              <a:rPr lang="de-DE" sz="1000" b="1" dirty="0">
                <a:solidFill>
                  <a:srgbClr val="C00000"/>
                </a:solidFill>
              </a:rPr>
              <a:t>9%</a:t>
            </a:r>
          </a:p>
        </p:txBody>
      </p:sp>
      <p:sp>
        <p:nvSpPr>
          <p:cNvPr id="28" name="Rechteck 27"/>
          <p:cNvSpPr/>
          <p:nvPr/>
        </p:nvSpPr>
        <p:spPr>
          <a:xfrm>
            <a:off x="4419601" y="3051939"/>
            <a:ext cx="3395132" cy="116955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pPr>
              <a:tabLst>
                <a:tab pos="2243138" algn="l"/>
              </a:tabLst>
            </a:pPr>
            <a:r>
              <a:rPr lang="de-DE" sz="1000" dirty="0">
                <a:solidFill>
                  <a:srgbClr val="3D6A3C"/>
                </a:solidFill>
              </a:rPr>
              <a:t>automatisch akzeptiert	0.69</a:t>
            </a:r>
          </a:p>
          <a:p>
            <a:pPr>
              <a:tabLst>
                <a:tab pos="2243138" algn="l"/>
              </a:tabLst>
            </a:pPr>
            <a:r>
              <a:rPr lang="de-DE" sz="1000" dirty="0">
                <a:solidFill>
                  <a:srgbClr val="3D6A3C"/>
                </a:solidFill>
              </a:rPr>
              <a:t>Positiv	0.18</a:t>
            </a:r>
          </a:p>
          <a:p>
            <a:pPr>
              <a:tabLst>
                <a:tab pos="2243138" algn="l"/>
              </a:tabLst>
            </a:pPr>
            <a:r>
              <a:rPr lang="de-DE" sz="1000" dirty="0">
                <a:solidFill>
                  <a:srgbClr val="3D6A3C"/>
                </a:solidFill>
              </a:rPr>
              <a:t>Positiv mit geforderten Sicherheiten 	0.03</a:t>
            </a:r>
          </a:p>
          <a:p>
            <a:pPr>
              <a:tabLst>
                <a:tab pos="2243138" algn="l"/>
              </a:tabLst>
            </a:pPr>
            <a:r>
              <a:rPr lang="de-DE" sz="1000" dirty="0">
                <a:solidFill>
                  <a:srgbClr val="3D6A3C"/>
                </a:solidFill>
              </a:rPr>
              <a:t>Positiv mit sonstigen Auflagen	0.01</a:t>
            </a:r>
          </a:p>
          <a:p>
            <a:pPr>
              <a:tabLst>
                <a:tab pos="2243138" algn="l"/>
              </a:tabLst>
            </a:pPr>
            <a:r>
              <a:rPr lang="de-DE" sz="1000" dirty="0">
                <a:solidFill>
                  <a:srgbClr val="C00000"/>
                </a:solidFill>
              </a:rPr>
              <a:t>Negativ aber	0.06</a:t>
            </a:r>
          </a:p>
          <a:p>
            <a:pPr>
              <a:tabLst>
                <a:tab pos="2243138" algn="l"/>
              </a:tabLst>
            </a:pPr>
            <a:r>
              <a:rPr lang="de-DE" sz="1000" dirty="0">
                <a:solidFill>
                  <a:srgbClr val="C00000"/>
                </a:solidFill>
              </a:rPr>
              <a:t>Negativ	0.02</a:t>
            </a:r>
          </a:p>
          <a:p>
            <a:pPr>
              <a:tabLst>
                <a:tab pos="2243138" algn="l"/>
              </a:tabLst>
            </a:pPr>
            <a:r>
              <a:rPr lang="de-DE" sz="1000" dirty="0">
                <a:solidFill>
                  <a:srgbClr val="C00000"/>
                </a:solidFill>
              </a:rPr>
              <a:t>automatisch abgelehnt	0.01</a:t>
            </a:r>
          </a:p>
        </p:txBody>
      </p:sp>
      <p:sp>
        <p:nvSpPr>
          <p:cNvPr id="29" name="Rechteck 28"/>
          <p:cNvSpPr/>
          <p:nvPr/>
        </p:nvSpPr>
        <p:spPr>
          <a:xfrm>
            <a:off x="10346264" y="2103674"/>
            <a:ext cx="821269" cy="40011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b="1" dirty="0">
                <a:solidFill>
                  <a:srgbClr val="3D6A3C"/>
                </a:solidFill>
              </a:rPr>
              <a:t>Pos  95%</a:t>
            </a:r>
          </a:p>
          <a:p>
            <a:r>
              <a:rPr lang="de-DE" sz="1000" b="1" dirty="0" err="1">
                <a:solidFill>
                  <a:srgbClr val="C00000"/>
                </a:solidFill>
              </a:rPr>
              <a:t>Neg</a:t>
            </a:r>
            <a:r>
              <a:rPr lang="de-DE" sz="1000" b="1" dirty="0"/>
              <a:t>   </a:t>
            </a:r>
            <a:r>
              <a:rPr lang="de-DE" sz="1000" b="1" dirty="0">
                <a:solidFill>
                  <a:srgbClr val="C00000"/>
                </a:solidFill>
              </a:rPr>
              <a:t>5%</a:t>
            </a:r>
          </a:p>
        </p:txBody>
      </p:sp>
      <p:sp>
        <p:nvSpPr>
          <p:cNvPr id="32" name="Rechteck 31"/>
          <p:cNvSpPr/>
          <p:nvPr/>
        </p:nvSpPr>
        <p:spPr>
          <a:xfrm>
            <a:off x="8178801" y="3051939"/>
            <a:ext cx="3395132" cy="116955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pPr>
              <a:tabLst>
                <a:tab pos="2243138" algn="l"/>
              </a:tabLst>
            </a:pPr>
            <a:r>
              <a:rPr lang="de-DE" sz="1000" dirty="0">
                <a:solidFill>
                  <a:srgbClr val="3D6A3C"/>
                </a:solidFill>
              </a:rPr>
              <a:t>automatisch akzeptiert	0.64</a:t>
            </a:r>
          </a:p>
          <a:p>
            <a:pPr>
              <a:tabLst>
                <a:tab pos="2243138" algn="l"/>
              </a:tabLst>
            </a:pPr>
            <a:r>
              <a:rPr lang="de-DE" sz="1000" dirty="0">
                <a:solidFill>
                  <a:srgbClr val="3D6A3C"/>
                </a:solidFill>
              </a:rPr>
              <a:t>Positiv	0.27</a:t>
            </a:r>
          </a:p>
          <a:p>
            <a:pPr>
              <a:tabLst>
                <a:tab pos="2243138" algn="l"/>
              </a:tabLst>
            </a:pPr>
            <a:r>
              <a:rPr lang="de-DE" sz="1000" dirty="0">
                <a:solidFill>
                  <a:srgbClr val="3D6A3C"/>
                </a:solidFill>
              </a:rPr>
              <a:t>Positiv mit geforderten Sicherheiten 	0.02</a:t>
            </a:r>
          </a:p>
          <a:p>
            <a:pPr>
              <a:tabLst>
                <a:tab pos="2243138" algn="l"/>
              </a:tabLst>
            </a:pPr>
            <a:r>
              <a:rPr lang="de-DE" sz="1000" dirty="0">
                <a:solidFill>
                  <a:srgbClr val="3D6A3C"/>
                </a:solidFill>
              </a:rPr>
              <a:t>Positiv mit sonstigen Auflagen	0.02</a:t>
            </a:r>
          </a:p>
          <a:p>
            <a:pPr>
              <a:tabLst>
                <a:tab pos="2243138" algn="l"/>
              </a:tabLst>
            </a:pPr>
            <a:r>
              <a:rPr lang="de-DE" sz="1000" dirty="0">
                <a:solidFill>
                  <a:srgbClr val="C00000"/>
                </a:solidFill>
              </a:rPr>
              <a:t>Negativ aber	0.03</a:t>
            </a:r>
          </a:p>
          <a:p>
            <a:pPr>
              <a:tabLst>
                <a:tab pos="2243138" algn="l"/>
              </a:tabLst>
            </a:pPr>
            <a:r>
              <a:rPr lang="de-DE" sz="1000" dirty="0">
                <a:solidFill>
                  <a:srgbClr val="C00000"/>
                </a:solidFill>
              </a:rPr>
              <a:t>Negativ	0.01</a:t>
            </a:r>
          </a:p>
          <a:p>
            <a:pPr>
              <a:tabLst>
                <a:tab pos="2243138" algn="l"/>
              </a:tabLst>
            </a:pPr>
            <a:r>
              <a:rPr lang="de-DE" sz="1000" dirty="0">
                <a:solidFill>
                  <a:srgbClr val="C00000"/>
                </a:solidFill>
              </a:rPr>
              <a:t>automatisch abgelehnt	0.01</a:t>
            </a:r>
          </a:p>
        </p:txBody>
      </p:sp>
      <p:sp>
        <p:nvSpPr>
          <p:cNvPr id="20" name="Rechteck 19"/>
          <p:cNvSpPr/>
          <p:nvPr/>
        </p:nvSpPr>
        <p:spPr>
          <a:xfrm>
            <a:off x="1381125" y="4638758"/>
            <a:ext cx="10561320" cy="1846659"/>
          </a:xfrm>
          <a:prstGeom prst="rect">
            <a:avLst/>
          </a:prstGeom>
        </p:spPr>
        <p:txBody>
          <a:bodyPr wrap="square">
            <a:spAutoFit/>
          </a:bodyPr>
          <a:lstStyle/>
          <a:p>
            <a:pPr marL="271463" lvl="1" indent="-271463">
              <a:buFont typeface="Wingdings" panose="05000000000000000000" pitchFamily="2" charset="2"/>
              <a:buChar char="v"/>
            </a:pPr>
            <a:r>
              <a:rPr lang="de-DE" sz="1600" b="1" dirty="0"/>
              <a:t>„Automatische Ablehnung“ und „Negativ“ kommt fast nie vor (1% bzw. 2%)</a:t>
            </a:r>
          </a:p>
          <a:p>
            <a:pPr marL="271463" lvl="1" indent="-271463">
              <a:buFont typeface="Wingdings" panose="05000000000000000000" pitchFamily="2" charset="2"/>
              <a:buChar char="v"/>
            </a:pPr>
            <a:r>
              <a:rPr lang="de-DE" sz="1600" b="1" dirty="0"/>
              <a:t>Sehr wenige Negativ Entscheidungen bei FRB (5%)</a:t>
            </a:r>
          </a:p>
          <a:p>
            <a:pPr marL="271463" lvl="1" indent="-271463">
              <a:buFont typeface="Wingdings" panose="05000000000000000000" pitchFamily="2" charset="2"/>
              <a:buChar char="v"/>
            </a:pPr>
            <a:r>
              <a:rPr lang="de-DE" sz="1600" b="1" dirty="0"/>
              <a:t>ORG mit deutlich höherer „automatisch akzeptiert“ Quote (vgl. Zusammenhang Frage #1)</a:t>
            </a:r>
          </a:p>
          <a:p>
            <a:pPr marL="271463" lvl="1" indent="-271463">
              <a:buFont typeface="Wingdings" panose="05000000000000000000" pitchFamily="2" charset="2"/>
              <a:buChar char="v"/>
            </a:pPr>
            <a:r>
              <a:rPr lang="de-DE" sz="1600" b="1" dirty="0"/>
              <a:t>WUPP und ORG mit vergleichsweise hoher „Negativ aber“ Quote</a:t>
            </a:r>
          </a:p>
          <a:p>
            <a:pPr marL="0" lvl="1"/>
            <a:br>
              <a:rPr lang="de-DE" sz="1600" dirty="0"/>
            </a:br>
            <a:r>
              <a:rPr lang="de-DE" sz="1600" dirty="0"/>
              <a:t>Optimierungspotential bei WUPP und ORG deutlich höher als bei FRB</a:t>
            </a:r>
          </a:p>
          <a:p>
            <a:pPr marL="0" lvl="1"/>
            <a:endParaRPr lang="de-DE" dirty="0"/>
          </a:p>
        </p:txBody>
      </p:sp>
      <p:sp>
        <p:nvSpPr>
          <p:cNvPr id="21" name="Gestreifter Pfeil nach rechts 20"/>
          <p:cNvSpPr/>
          <p:nvPr/>
        </p:nvSpPr>
        <p:spPr>
          <a:xfrm>
            <a:off x="567267" y="4699000"/>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6" name="Rechteck 25"/>
          <p:cNvSpPr/>
          <p:nvPr/>
        </p:nvSpPr>
        <p:spPr>
          <a:xfrm>
            <a:off x="664827" y="5073980"/>
            <a:ext cx="396262" cy="400110"/>
          </a:xfrm>
          <a:prstGeom prst="rect">
            <a:avLst/>
          </a:prstGeom>
        </p:spPr>
        <p:txBody>
          <a:bodyPr wrap="none">
            <a:spAutoFit/>
          </a:bodyPr>
          <a:lstStyle/>
          <a:p>
            <a:r>
              <a:rPr lang="de-DE" sz="2000" b="1" dirty="0">
                <a:solidFill>
                  <a:schemeClr val="bg1"/>
                </a:solidFill>
              </a:rPr>
              <a:t>!?</a:t>
            </a:r>
            <a:endParaRPr lang="de-DE" sz="2000" dirty="0"/>
          </a:p>
        </p:txBody>
      </p:sp>
    </p:spTree>
    <p:extLst>
      <p:ext uri="{BB962C8B-B14F-4D97-AF65-F5344CB8AC3E}">
        <p14:creationId xmlns:p14="http://schemas.microsoft.com/office/powerpoint/2010/main" val="79561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3"/>
          <a:srcRect t="3367"/>
          <a:stretch/>
        </p:blipFill>
        <p:spPr>
          <a:xfrm>
            <a:off x="8119533" y="1164165"/>
            <a:ext cx="3477291" cy="3445935"/>
          </a:xfrm>
          <a:prstGeom prst="rect">
            <a:avLst/>
          </a:prstGeom>
        </p:spPr>
      </p:pic>
      <p:pic>
        <p:nvPicPr>
          <p:cNvPr id="5" name="Grafik 4"/>
          <p:cNvPicPr>
            <a:picLocks noChangeAspect="1"/>
          </p:cNvPicPr>
          <p:nvPr/>
        </p:nvPicPr>
        <p:blipFill>
          <a:blip r:embed="rId4"/>
          <a:stretch>
            <a:fillRect/>
          </a:stretch>
        </p:blipFill>
        <p:spPr>
          <a:xfrm>
            <a:off x="643467" y="1120273"/>
            <a:ext cx="3427505" cy="3545538"/>
          </a:xfrm>
          <a:prstGeom prst="rect">
            <a:avLst/>
          </a:prstGeom>
        </p:spPr>
      </p:pic>
      <p:pic>
        <p:nvPicPr>
          <p:cNvPr id="9" name="Grafik 8"/>
          <p:cNvPicPr>
            <a:picLocks noChangeAspect="1"/>
          </p:cNvPicPr>
          <p:nvPr/>
        </p:nvPicPr>
        <p:blipFill rotWithShape="1">
          <a:blip r:embed="rId5"/>
          <a:srcRect t="2364"/>
          <a:stretch/>
        </p:blipFill>
        <p:spPr>
          <a:xfrm>
            <a:off x="4395757" y="1155699"/>
            <a:ext cx="3504720" cy="3496733"/>
          </a:xfrm>
          <a:prstGeom prst="rect">
            <a:avLst/>
          </a:prstGeom>
        </p:spPr>
      </p:pic>
      <p:sp>
        <p:nvSpPr>
          <p:cNvPr id="2" name="Titel 1"/>
          <p:cNvSpPr>
            <a:spLocks noGrp="1"/>
          </p:cNvSpPr>
          <p:nvPr>
            <p:ph type="title"/>
          </p:nvPr>
        </p:nvSpPr>
        <p:spPr/>
        <p:txBody>
          <a:bodyPr/>
          <a:lstStyle/>
          <a:p>
            <a:r>
              <a:rPr lang="de-DE" dirty="0"/>
              <a:t>Fragestellung #2 Positive versus negative </a:t>
            </a:r>
            <a:r>
              <a:rPr lang="de-DE" dirty="0" err="1"/>
              <a:t>entscheidung</a:t>
            </a:r>
            <a:endParaRPr lang="de-DE" dirty="0"/>
          </a:p>
        </p:txBody>
      </p:sp>
      <p:sp>
        <p:nvSpPr>
          <p:cNvPr id="6" name="Rechteck 5"/>
          <p:cNvSpPr/>
          <p:nvPr/>
        </p:nvSpPr>
        <p:spPr>
          <a:xfrm>
            <a:off x="544133" y="8424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8339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8424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p:cNvSpPr/>
          <p:nvPr/>
        </p:nvSpPr>
        <p:spPr>
          <a:xfrm>
            <a:off x="8087933" y="8339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5" name="Inhaltsplatzhalter 3"/>
          <p:cNvSpPr txBox="1">
            <a:spLocks/>
          </p:cNvSpPr>
          <p:nvPr/>
        </p:nvSpPr>
        <p:spPr>
          <a:xfrm>
            <a:off x="4334934" y="8339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26" name="Inhaltsplatzhalter 3"/>
          <p:cNvSpPr txBox="1">
            <a:spLocks/>
          </p:cNvSpPr>
          <p:nvPr/>
        </p:nvSpPr>
        <p:spPr>
          <a:xfrm>
            <a:off x="8068734" y="825501"/>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sp>
        <p:nvSpPr>
          <p:cNvPr id="3" name="Rechteck 2"/>
          <p:cNvSpPr/>
          <p:nvPr/>
        </p:nvSpPr>
        <p:spPr>
          <a:xfrm>
            <a:off x="454007" y="5377934"/>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28" name="Rechteck 27"/>
          <p:cNvSpPr/>
          <p:nvPr/>
        </p:nvSpPr>
        <p:spPr>
          <a:xfrm>
            <a:off x="434848" y="1286399"/>
            <a:ext cx="3332819" cy="46329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8173381" y="1257301"/>
            <a:ext cx="3410712" cy="48260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4210981" y="2214034"/>
            <a:ext cx="3410712" cy="153726"/>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p:cNvSpPr/>
          <p:nvPr/>
        </p:nvSpPr>
        <p:spPr>
          <a:xfrm>
            <a:off x="4261782" y="1274233"/>
            <a:ext cx="3332818" cy="50323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8094133" y="1756831"/>
            <a:ext cx="3481494" cy="143936"/>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p:cNvSpPr/>
          <p:nvPr/>
        </p:nvSpPr>
        <p:spPr>
          <a:xfrm>
            <a:off x="426382" y="2832101"/>
            <a:ext cx="3332819" cy="169334"/>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p:cNvSpPr/>
          <p:nvPr/>
        </p:nvSpPr>
        <p:spPr>
          <a:xfrm>
            <a:off x="8094133" y="2053164"/>
            <a:ext cx="3481494" cy="296336"/>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9369298" y="5963174"/>
            <a:ext cx="222377" cy="123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9585307" y="5901809"/>
            <a:ext cx="2218877" cy="253916"/>
          </a:xfrm>
          <a:prstGeom prst="rect">
            <a:avLst/>
          </a:prstGeom>
        </p:spPr>
        <p:txBody>
          <a:bodyPr wrap="none">
            <a:spAutoFit/>
          </a:bodyPr>
          <a:lstStyle/>
          <a:p>
            <a:r>
              <a:rPr lang="de-DE" sz="1050" dirty="0"/>
              <a:t>Wichtig gem. Model Feature </a:t>
            </a:r>
            <a:r>
              <a:rPr lang="de-DE" sz="1050" dirty="0" err="1"/>
              <a:t>Importance</a:t>
            </a:r>
            <a:endParaRPr lang="de-DE" sz="1050" dirty="0"/>
          </a:p>
        </p:txBody>
      </p:sp>
      <p:sp>
        <p:nvSpPr>
          <p:cNvPr id="37" name="Rechteck 36"/>
          <p:cNvSpPr/>
          <p:nvPr/>
        </p:nvSpPr>
        <p:spPr>
          <a:xfrm>
            <a:off x="9369298" y="6134624"/>
            <a:ext cx="222377" cy="12330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p:cNvSpPr/>
          <p:nvPr/>
        </p:nvSpPr>
        <p:spPr>
          <a:xfrm>
            <a:off x="9585307" y="6063734"/>
            <a:ext cx="2109873" cy="253916"/>
          </a:xfrm>
          <a:prstGeom prst="rect">
            <a:avLst/>
          </a:prstGeom>
        </p:spPr>
        <p:txBody>
          <a:bodyPr wrap="none">
            <a:spAutoFit/>
          </a:bodyPr>
          <a:lstStyle/>
          <a:p>
            <a:r>
              <a:rPr lang="de-DE" sz="1050" dirty="0"/>
              <a:t>Wichtig gem. Permutation </a:t>
            </a:r>
            <a:r>
              <a:rPr lang="de-DE" sz="1050" dirty="0" err="1"/>
              <a:t>Importance</a:t>
            </a:r>
            <a:endParaRPr lang="de-DE" sz="1050" dirty="0"/>
          </a:p>
        </p:txBody>
      </p:sp>
      <p:sp>
        <p:nvSpPr>
          <p:cNvPr id="40" name="Rechteck 39"/>
          <p:cNvSpPr/>
          <p:nvPr/>
        </p:nvSpPr>
        <p:spPr>
          <a:xfrm>
            <a:off x="8068733" y="1274231"/>
            <a:ext cx="3481494" cy="143936"/>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p:cNvSpPr/>
          <p:nvPr/>
        </p:nvSpPr>
        <p:spPr>
          <a:xfrm>
            <a:off x="960967" y="4728631"/>
            <a:ext cx="11081508" cy="1815882"/>
          </a:xfrm>
          <a:prstGeom prst="rect">
            <a:avLst/>
          </a:prstGeom>
        </p:spPr>
        <p:txBody>
          <a:bodyPr wrap="square">
            <a:spAutoFit/>
          </a:bodyPr>
          <a:lstStyle/>
          <a:p>
            <a:pPr marL="285750" lvl="1" indent="-285750">
              <a:buFont typeface="Courier New" panose="02070309020205020404" pitchFamily="49" charset="0"/>
              <a:buChar char="o"/>
            </a:pPr>
            <a:r>
              <a:rPr lang="de-DE" sz="1600" dirty="0"/>
              <a:t>WUPP: Negative Entscheidung bei kritischem </a:t>
            </a:r>
            <a:r>
              <a:rPr lang="de-DE" sz="1600" b="1" dirty="0"/>
              <a:t>Einkommen</a:t>
            </a:r>
            <a:r>
              <a:rPr lang="de-DE" sz="1600" dirty="0"/>
              <a:t>, </a:t>
            </a:r>
            <a:r>
              <a:rPr lang="de-DE" sz="1600" b="1" dirty="0" err="1"/>
              <a:t>Resubmission</a:t>
            </a:r>
            <a:r>
              <a:rPr lang="de-DE" sz="1600" dirty="0"/>
              <a:t>,  u. </a:t>
            </a:r>
            <a:r>
              <a:rPr lang="de-DE" sz="1600" b="1" dirty="0"/>
              <a:t>Rating Note </a:t>
            </a:r>
            <a:r>
              <a:rPr lang="de-DE" sz="1600" dirty="0"/>
              <a:t>bzw. </a:t>
            </a:r>
            <a:r>
              <a:rPr lang="de-DE" sz="1600" b="1" dirty="0"/>
              <a:t>Schufa Score </a:t>
            </a:r>
            <a:r>
              <a:rPr lang="de-DE" sz="1600" dirty="0"/>
              <a:t>auffällig/niedrig. </a:t>
            </a:r>
          </a:p>
          <a:p>
            <a:pPr marL="285750" lvl="1" indent="-285750">
              <a:buFont typeface="Courier New" panose="02070309020205020404" pitchFamily="49" charset="0"/>
              <a:buChar char="o"/>
            </a:pPr>
            <a:r>
              <a:rPr lang="de-DE" sz="1600" dirty="0"/>
              <a:t>Hoher </a:t>
            </a:r>
            <a:r>
              <a:rPr lang="de-DE" sz="1600" b="1" dirty="0"/>
              <a:t>Bonitätsindex</a:t>
            </a:r>
            <a:r>
              <a:rPr lang="de-DE" sz="1600" dirty="0"/>
              <a:t> als wichtigster Einflussfaktor für die Ablehnung bei ORG </a:t>
            </a:r>
          </a:p>
          <a:p>
            <a:pPr marL="285750" lvl="1" indent="-285750">
              <a:buFont typeface="Courier New" panose="02070309020205020404" pitchFamily="49" charset="0"/>
              <a:buChar char="o"/>
            </a:pPr>
            <a:r>
              <a:rPr lang="de-DE" sz="1600" dirty="0"/>
              <a:t>Feature „</a:t>
            </a:r>
            <a:r>
              <a:rPr lang="de-DE" sz="1600" b="1" dirty="0"/>
              <a:t>Bearbeitungsart</a:t>
            </a:r>
            <a:r>
              <a:rPr lang="de-DE" sz="1600" dirty="0"/>
              <a:t>“ bei allen Kundengruppen mit hohem Einfluss bei unterschiedlicher tendenzieller Ausprägung:</a:t>
            </a:r>
            <a:br>
              <a:rPr lang="de-DE" sz="1600" dirty="0"/>
            </a:br>
            <a:r>
              <a:rPr lang="de-DE" sz="1600" dirty="0"/>
              <a:t>„Voranfrage-</a:t>
            </a:r>
            <a:r>
              <a:rPr lang="de-DE" sz="1600" dirty="0" err="1"/>
              <a:t>storniert“bei</a:t>
            </a:r>
            <a:r>
              <a:rPr lang="de-DE" sz="1600" dirty="0"/>
              <a:t> WUPP führt zu negativen, „Voranfrage-erstellt“ bei ORG u. FRB zu positiven Entscheidungen</a:t>
            </a:r>
          </a:p>
          <a:p>
            <a:pPr marL="285750" lvl="1" indent="-285750">
              <a:buFont typeface="Courier New" panose="02070309020205020404" pitchFamily="49" charset="0"/>
              <a:buChar char="o"/>
            </a:pPr>
            <a:r>
              <a:rPr lang="de-DE" sz="1600" dirty="0"/>
              <a:t>Bei FRB ist die </a:t>
            </a:r>
            <a:r>
              <a:rPr lang="de-DE" sz="1600" b="1" dirty="0"/>
              <a:t>„Absenz“ von Policy Rules </a:t>
            </a:r>
            <a:r>
              <a:rPr lang="de-DE" sz="1600" dirty="0"/>
              <a:t>(PR_Code1=None) Hauptfaktor für die positive Entscheidung</a:t>
            </a:r>
          </a:p>
          <a:p>
            <a:pPr marL="285750" lvl="1" indent="-285750">
              <a:buFont typeface="Courier New" panose="02070309020205020404" pitchFamily="49" charset="0"/>
              <a:buChar char="o"/>
            </a:pPr>
            <a:r>
              <a:rPr lang="de-DE" sz="1600" dirty="0"/>
              <a:t>Auffällig bei FRB: </a:t>
            </a:r>
            <a:r>
              <a:rPr lang="de-DE" sz="1600" b="1" dirty="0"/>
              <a:t>Anzahl der Verträge</a:t>
            </a:r>
            <a:r>
              <a:rPr lang="de-DE" sz="1600" dirty="0"/>
              <a:t>; je weniger umso wahrscheinlicher der Positiv-Bescheid</a:t>
            </a:r>
          </a:p>
          <a:p>
            <a:pPr marL="285750" lvl="1" indent="-285750">
              <a:buFont typeface="Courier New" panose="02070309020205020404" pitchFamily="49" charset="0"/>
              <a:buChar char="o"/>
            </a:pPr>
            <a:endParaRPr lang="de-DE" sz="1600" dirty="0"/>
          </a:p>
        </p:txBody>
      </p:sp>
      <p:sp>
        <p:nvSpPr>
          <p:cNvPr id="39" name="Gestreifter Pfeil nach rechts 38"/>
          <p:cNvSpPr/>
          <p:nvPr/>
        </p:nvSpPr>
        <p:spPr>
          <a:xfrm>
            <a:off x="325967" y="4937490"/>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2" name="Rechteck 41"/>
          <p:cNvSpPr/>
          <p:nvPr/>
        </p:nvSpPr>
        <p:spPr>
          <a:xfrm>
            <a:off x="454007" y="5337617"/>
            <a:ext cx="396262" cy="400110"/>
          </a:xfrm>
          <a:prstGeom prst="rect">
            <a:avLst/>
          </a:prstGeom>
        </p:spPr>
        <p:txBody>
          <a:bodyPr wrap="none">
            <a:spAutoFit/>
          </a:bodyPr>
          <a:lstStyle/>
          <a:p>
            <a:r>
              <a:rPr lang="de-DE" sz="2000" b="1" dirty="0">
                <a:solidFill>
                  <a:schemeClr val="bg1"/>
                </a:solidFill>
              </a:rPr>
              <a:t>!?</a:t>
            </a:r>
            <a:endParaRPr lang="de-DE" sz="2000" dirty="0"/>
          </a:p>
        </p:txBody>
      </p:sp>
    </p:spTree>
    <p:extLst>
      <p:ext uri="{BB962C8B-B14F-4D97-AF65-F5344CB8AC3E}">
        <p14:creationId xmlns:p14="http://schemas.microsoft.com/office/powerpoint/2010/main" val="3092942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Fragestellung #2 Positive versus negative </a:t>
            </a:r>
            <a:r>
              <a:rPr lang="de-DE" dirty="0" err="1"/>
              <a:t>entscheidung</a:t>
            </a:r>
            <a:endParaRPr lang="de-DE" dirty="0"/>
          </a:p>
        </p:txBody>
      </p:sp>
      <p:sp>
        <p:nvSpPr>
          <p:cNvPr id="27" name="Gestreifter Pfeil nach rechts 26"/>
          <p:cNvSpPr/>
          <p:nvPr/>
        </p:nvSpPr>
        <p:spPr>
          <a:xfrm>
            <a:off x="651934" y="1236133"/>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 name="Rechteck 2"/>
          <p:cNvSpPr/>
          <p:nvPr/>
        </p:nvSpPr>
        <p:spPr>
          <a:xfrm>
            <a:off x="778939" y="1711867"/>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14" name="Gestreifter Pfeil nach rechts 13"/>
          <p:cNvSpPr/>
          <p:nvPr/>
        </p:nvSpPr>
        <p:spPr>
          <a:xfrm>
            <a:off x="651934" y="3429000"/>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p:cNvSpPr/>
          <p:nvPr/>
        </p:nvSpPr>
        <p:spPr>
          <a:xfrm>
            <a:off x="778939" y="3811601"/>
            <a:ext cx="776303" cy="461665"/>
          </a:xfrm>
          <a:prstGeom prst="rect">
            <a:avLst/>
          </a:prstGeom>
        </p:spPr>
        <p:txBody>
          <a:bodyPr wrap="none">
            <a:spAutoFit/>
          </a:bodyPr>
          <a:lstStyle/>
          <a:p>
            <a:r>
              <a:rPr lang="de-DE" sz="1200" b="1" dirty="0" err="1">
                <a:solidFill>
                  <a:schemeClr val="bg1"/>
                </a:solidFill>
              </a:rPr>
              <a:t>Indicated</a:t>
            </a:r>
            <a:endParaRPr lang="de-DE" sz="1200" b="1" dirty="0">
              <a:solidFill>
                <a:schemeClr val="bg1"/>
              </a:solidFill>
            </a:endParaRPr>
          </a:p>
          <a:p>
            <a:r>
              <a:rPr lang="de-DE" sz="1200" b="1" dirty="0">
                <a:solidFill>
                  <a:schemeClr val="bg1"/>
                </a:solidFill>
              </a:rPr>
              <a:t>Actions</a:t>
            </a:r>
            <a:endParaRPr lang="de-DE" sz="1200" dirty="0"/>
          </a:p>
        </p:txBody>
      </p:sp>
      <p:sp>
        <p:nvSpPr>
          <p:cNvPr id="7" name="Textfeld 6"/>
          <p:cNvSpPr txBox="1"/>
          <p:nvPr/>
        </p:nvSpPr>
        <p:spPr>
          <a:xfrm>
            <a:off x="1899434" y="1080925"/>
            <a:ext cx="9375291" cy="1815882"/>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Händler, Gebiet, Fahrzeugtypen, Vertragsvolumen, Laufzeit, Wohndauer etc. scheinen keinen signifikanten bzw. dominierenden Einfluss auf das Ergebnis der Entscheidung zu besitzen. </a:t>
            </a:r>
            <a:br>
              <a:rPr lang="de-DE" dirty="0"/>
            </a:br>
            <a:r>
              <a:rPr lang="de-DE" b="1" dirty="0">
                <a:solidFill>
                  <a:schemeClr val="bg2"/>
                </a:solidFill>
                <a:sym typeface="Wingdings" panose="05000000000000000000" pitchFamily="2" charset="2"/>
              </a:rPr>
              <a:t> können die Prozesse beim Händler verschlankt bzw. ggf. beim Kunden weniger Daten abgefragt werden?</a:t>
            </a:r>
          </a:p>
          <a:p>
            <a:pPr marL="285750" indent="-285750">
              <a:spcAft>
                <a:spcPts val="600"/>
              </a:spcAft>
              <a:buFont typeface="Wingdings" panose="05000000000000000000" pitchFamily="2" charset="2"/>
              <a:buChar char="§"/>
            </a:pPr>
            <a:r>
              <a:rPr lang="de-DE" dirty="0"/>
              <a:t>Fokus bei der Optimierung auf WUPP &amp; ORG</a:t>
            </a:r>
          </a:p>
          <a:p>
            <a:pPr>
              <a:spcAft>
                <a:spcPts val="600"/>
              </a:spcAft>
            </a:pPr>
            <a:endParaRPr lang="de-DE" dirty="0"/>
          </a:p>
        </p:txBody>
      </p:sp>
      <p:sp>
        <p:nvSpPr>
          <p:cNvPr id="8" name="Textfeld 7"/>
          <p:cNvSpPr txBox="1"/>
          <p:nvPr/>
        </p:nvSpPr>
        <p:spPr>
          <a:xfrm>
            <a:off x="1899434" y="3533775"/>
            <a:ext cx="8672687" cy="1815882"/>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Analyse warum Ergebnisse bei Freiberuflern so gut bzw. deutlicher Unterschied zu anderen Kundengruppen sichtbar ist </a:t>
            </a:r>
            <a:r>
              <a:rPr lang="de-DE" b="1" dirty="0">
                <a:solidFill>
                  <a:schemeClr val="bg2"/>
                </a:solidFill>
                <a:sym typeface="Wingdings" panose="05000000000000000000" pitchFamily="2" charset="2"/>
              </a:rPr>
              <a:t> ggf. Übertragbar? </a:t>
            </a:r>
          </a:p>
          <a:p>
            <a:pPr marL="285750" indent="-285750">
              <a:spcAft>
                <a:spcPts val="600"/>
              </a:spcAft>
              <a:buFont typeface="Wingdings" panose="05000000000000000000" pitchFamily="2" charset="2"/>
              <a:buChar char="§"/>
            </a:pPr>
            <a:r>
              <a:rPr lang="de-DE" dirty="0"/>
              <a:t>Warum ist der 2. Anlauf bei WUPP nach stornierter Voranfrage tendenziell negativ entschieden? =&gt; Vertiefte Analyse, Experten-</a:t>
            </a:r>
            <a:r>
              <a:rPr lang="de-DE" dirty="0" err="1"/>
              <a:t>Diskusssion</a:t>
            </a:r>
            <a:endParaRPr lang="de-DE" dirty="0">
              <a:sym typeface="Wingdings" panose="05000000000000000000" pitchFamily="2" charset="2"/>
            </a:endParaRPr>
          </a:p>
          <a:p>
            <a:pPr marL="285750" indent="-285750">
              <a:spcAft>
                <a:spcPts val="600"/>
              </a:spcAft>
              <a:buFont typeface="Wingdings" panose="05000000000000000000" pitchFamily="2" charset="2"/>
              <a:buChar char="§"/>
            </a:pPr>
            <a:r>
              <a:rPr lang="de-DE" dirty="0">
                <a:sym typeface="Wingdings" panose="05000000000000000000" pitchFamily="2" charset="2"/>
              </a:rPr>
              <a:t>Historisches Zahlungsverhalten bei Bestandskunden stärker berücksichtigen bzw. generelle Analyse, wie Prozess bei Bestandskunden verbessert werden kann.</a:t>
            </a:r>
            <a:endParaRPr lang="de-DE" dirty="0"/>
          </a:p>
        </p:txBody>
      </p:sp>
    </p:spTree>
    <p:extLst>
      <p:ext uri="{BB962C8B-B14F-4D97-AF65-F5344CB8AC3E}">
        <p14:creationId xmlns:p14="http://schemas.microsoft.com/office/powerpoint/2010/main" val="133188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Fragestellung #3 </a:t>
            </a:r>
            <a:r>
              <a:rPr lang="de-DE" dirty="0" err="1"/>
              <a:t>Resubmissions</a:t>
            </a:r>
            <a:endParaRPr lang="de-DE" dirty="0"/>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7"/>
            <a:ext cx="3556000" cy="3353649"/>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Inhaltsplatzhalter 3"/>
          <p:cNvSpPr txBox="1">
            <a:spLocks/>
          </p:cNvSpPr>
          <p:nvPr/>
        </p:nvSpPr>
        <p:spPr>
          <a:xfrm>
            <a:off x="4343400" y="948267"/>
            <a:ext cx="3556000" cy="33443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27" name="Rechteck 26"/>
          <p:cNvSpPr/>
          <p:nvPr/>
        </p:nvSpPr>
        <p:spPr>
          <a:xfrm>
            <a:off x="6527798" y="2103674"/>
            <a:ext cx="821269" cy="40011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b="1" dirty="0">
                <a:solidFill>
                  <a:srgbClr val="3D6A3C"/>
                </a:solidFill>
              </a:rPr>
              <a:t>Pos  0.91</a:t>
            </a:r>
          </a:p>
          <a:p>
            <a:r>
              <a:rPr lang="de-DE" sz="1000" b="1" dirty="0" err="1">
                <a:solidFill>
                  <a:srgbClr val="C00000"/>
                </a:solidFill>
              </a:rPr>
              <a:t>Neg</a:t>
            </a:r>
            <a:r>
              <a:rPr lang="de-DE" sz="1000" b="1" dirty="0"/>
              <a:t>   </a:t>
            </a:r>
            <a:r>
              <a:rPr lang="de-DE" sz="1000" b="1" dirty="0">
                <a:solidFill>
                  <a:srgbClr val="C00000"/>
                </a:solidFill>
              </a:rPr>
              <a:t>0.09</a:t>
            </a:r>
          </a:p>
        </p:txBody>
      </p:sp>
      <p:pic>
        <p:nvPicPr>
          <p:cNvPr id="20" name="Grafik 19"/>
          <p:cNvPicPr>
            <a:picLocks noChangeAspect="1"/>
          </p:cNvPicPr>
          <p:nvPr/>
        </p:nvPicPr>
        <p:blipFill rotWithShape="1">
          <a:blip r:embed="rId3"/>
          <a:srcRect l="1254" t="1583" r="1737" b="1961"/>
          <a:stretch/>
        </p:blipFill>
        <p:spPr>
          <a:xfrm>
            <a:off x="4402668" y="1338263"/>
            <a:ext cx="3471334" cy="2378604"/>
          </a:xfrm>
          <a:prstGeom prst="rect">
            <a:avLst/>
          </a:prstGeom>
        </p:spPr>
      </p:pic>
      <p:sp>
        <p:nvSpPr>
          <p:cNvPr id="21" name="Rechteck 20"/>
          <p:cNvSpPr/>
          <p:nvPr/>
        </p:nvSpPr>
        <p:spPr>
          <a:xfrm>
            <a:off x="5731933" y="1599905"/>
            <a:ext cx="973666" cy="1631216"/>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dirty="0"/>
              <a:t>9    0.000025</a:t>
            </a:r>
          </a:p>
          <a:p>
            <a:r>
              <a:rPr lang="de-DE" sz="1000" dirty="0"/>
              <a:t>8    0.000074</a:t>
            </a:r>
          </a:p>
          <a:p>
            <a:r>
              <a:rPr lang="de-DE" sz="1000" dirty="0"/>
              <a:t>7    0.000190</a:t>
            </a:r>
          </a:p>
          <a:p>
            <a:r>
              <a:rPr lang="de-DE" sz="1000" dirty="0"/>
              <a:t>6    0.000515</a:t>
            </a:r>
          </a:p>
          <a:p>
            <a:r>
              <a:rPr lang="de-DE" sz="1000" dirty="0"/>
              <a:t>5    0.001713</a:t>
            </a:r>
          </a:p>
          <a:p>
            <a:r>
              <a:rPr lang="de-DE" sz="1000" dirty="0"/>
              <a:t>4    0.005372</a:t>
            </a:r>
          </a:p>
          <a:p>
            <a:r>
              <a:rPr lang="de-DE" sz="1000" dirty="0"/>
              <a:t>3    0.018454</a:t>
            </a:r>
          </a:p>
          <a:p>
            <a:r>
              <a:rPr lang="de-DE" sz="1000" dirty="0"/>
              <a:t>2    0.066472</a:t>
            </a:r>
          </a:p>
          <a:p>
            <a:r>
              <a:rPr lang="de-DE" sz="1000" dirty="0"/>
              <a:t>1    0.230377</a:t>
            </a:r>
          </a:p>
          <a:p>
            <a:r>
              <a:rPr lang="de-DE" sz="1000" dirty="0"/>
              <a:t>0    0.676808</a:t>
            </a:r>
          </a:p>
        </p:txBody>
      </p:sp>
      <p:sp>
        <p:nvSpPr>
          <p:cNvPr id="31" name="Rechteck 30"/>
          <p:cNvSpPr/>
          <p:nvPr/>
        </p:nvSpPr>
        <p:spPr>
          <a:xfrm>
            <a:off x="6807201" y="2167170"/>
            <a:ext cx="778932"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1+    32%</a:t>
            </a:r>
          </a:p>
          <a:p>
            <a:r>
              <a:rPr lang="de-DE" sz="1200" b="1" dirty="0">
                <a:solidFill>
                  <a:srgbClr val="3D6A3C"/>
                </a:solidFill>
              </a:rPr>
              <a:t>0       68%</a:t>
            </a:r>
          </a:p>
        </p:txBody>
      </p:sp>
      <p:pic>
        <p:nvPicPr>
          <p:cNvPr id="3" name="Grafik 2"/>
          <p:cNvPicPr>
            <a:picLocks noChangeAspect="1"/>
          </p:cNvPicPr>
          <p:nvPr/>
        </p:nvPicPr>
        <p:blipFill>
          <a:blip r:embed="rId4"/>
          <a:stretch>
            <a:fillRect/>
          </a:stretch>
        </p:blipFill>
        <p:spPr>
          <a:xfrm>
            <a:off x="601324" y="1309180"/>
            <a:ext cx="3420152" cy="2444708"/>
          </a:xfrm>
          <a:prstGeom prst="rect">
            <a:avLst/>
          </a:prstGeom>
        </p:spPr>
      </p:pic>
      <p:sp>
        <p:nvSpPr>
          <p:cNvPr id="37" name="Rechteck 36"/>
          <p:cNvSpPr/>
          <p:nvPr/>
        </p:nvSpPr>
        <p:spPr>
          <a:xfrm>
            <a:off x="1955799" y="1532171"/>
            <a:ext cx="973666" cy="1785104"/>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000" dirty="0"/>
              <a:t>10    0.000002</a:t>
            </a:r>
          </a:p>
          <a:p>
            <a:r>
              <a:rPr lang="de-DE" sz="1000" dirty="0"/>
              <a:t>9     0.000011</a:t>
            </a:r>
          </a:p>
          <a:p>
            <a:r>
              <a:rPr lang="de-DE" sz="1000" dirty="0"/>
              <a:t>8     0.000042</a:t>
            </a:r>
          </a:p>
          <a:p>
            <a:r>
              <a:rPr lang="de-DE" sz="1000" dirty="0"/>
              <a:t>7     0.000110</a:t>
            </a:r>
          </a:p>
          <a:p>
            <a:r>
              <a:rPr lang="de-DE" sz="1000" dirty="0"/>
              <a:t>6     0.000400</a:t>
            </a:r>
          </a:p>
          <a:p>
            <a:r>
              <a:rPr lang="de-DE" sz="1000" dirty="0"/>
              <a:t>5     0.001392</a:t>
            </a:r>
          </a:p>
          <a:p>
            <a:r>
              <a:rPr lang="de-DE" sz="1000" dirty="0"/>
              <a:t>4     0.004854</a:t>
            </a:r>
          </a:p>
          <a:p>
            <a:r>
              <a:rPr lang="de-DE" sz="1000" dirty="0"/>
              <a:t>3     0.017175</a:t>
            </a:r>
          </a:p>
          <a:p>
            <a:r>
              <a:rPr lang="de-DE" sz="1000" dirty="0"/>
              <a:t>2     0.064012</a:t>
            </a:r>
          </a:p>
          <a:p>
            <a:r>
              <a:rPr lang="de-DE" sz="1000" dirty="0"/>
              <a:t>1     0.223131</a:t>
            </a:r>
          </a:p>
          <a:p>
            <a:r>
              <a:rPr lang="de-DE" sz="1000" dirty="0"/>
              <a:t>0     0.688871</a:t>
            </a:r>
          </a:p>
        </p:txBody>
      </p:sp>
      <p:sp>
        <p:nvSpPr>
          <p:cNvPr id="38" name="Rechteck 37"/>
          <p:cNvSpPr/>
          <p:nvPr/>
        </p:nvSpPr>
        <p:spPr>
          <a:xfrm>
            <a:off x="3048001" y="2184104"/>
            <a:ext cx="778932"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1+    31%</a:t>
            </a:r>
          </a:p>
          <a:p>
            <a:r>
              <a:rPr lang="de-DE" sz="1200" b="1" dirty="0">
                <a:solidFill>
                  <a:srgbClr val="3D6A3C"/>
                </a:solidFill>
              </a:rPr>
              <a:t>0       69%</a:t>
            </a:r>
          </a:p>
        </p:txBody>
      </p:sp>
      <p:sp>
        <p:nvSpPr>
          <p:cNvPr id="16" name="Rechteck 15"/>
          <p:cNvSpPr/>
          <p:nvPr/>
        </p:nvSpPr>
        <p:spPr>
          <a:xfrm>
            <a:off x="1409700" y="4764700"/>
            <a:ext cx="9235296" cy="1077218"/>
          </a:xfrm>
          <a:prstGeom prst="rect">
            <a:avLst/>
          </a:prstGeom>
        </p:spPr>
        <p:txBody>
          <a:bodyPr wrap="square">
            <a:spAutoFit/>
          </a:bodyPr>
          <a:lstStyle/>
          <a:p>
            <a:pPr marL="271463" lvl="1" indent="-271463">
              <a:buFont typeface="Wingdings" panose="05000000000000000000" pitchFamily="2" charset="2"/>
              <a:buChar char="v"/>
            </a:pPr>
            <a:r>
              <a:rPr lang="de-DE" sz="1600" b="1" dirty="0"/>
              <a:t>Verteilung der Resubmission Anzahlen für die beiden Kundengruppen fast identisch</a:t>
            </a:r>
            <a:br>
              <a:rPr lang="de-DE" sz="1600" b="1" dirty="0"/>
            </a:br>
            <a:r>
              <a:rPr lang="de-DE" sz="1600" b="1" dirty="0"/>
              <a:t>=&gt; lässt auf ähnliche Einflussfaktoren </a:t>
            </a:r>
            <a:r>
              <a:rPr lang="de-DE" sz="1600" b="1" dirty="0" err="1"/>
              <a:t>schliessen</a:t>
            </a:r>
            <a:endParaRPr lang="de-DE" sz="1600" b="1" dirty="0"/>
          </a:p>
          <a:p>
            <a:pPr marL="271463" lvl="1" indent="-271463">
              <a:buFont typeface="Wingdings" panose="05000000000000000000" pitchFamily="2" charset="2"/>
              <a:buChar char="v"/>
            </a:pPr>
            <a:r>
              <a:rPr lang="de-DE" sz="1600" b="1" dirty="0"/>
              <a:t>Größter Hebel bei 1. Resubmission (22% bzw. 23%)</a:t>
            </a:r>
          </a:p>
          <a:p>
            <a:pPr marL="271463" lvl="1" indent="-271463">
              <a:buFont typeface="Wingdings" panose="05000000000000000000" pitchFamily="2" charset="2"/>
              <a:buChar char="v"/>
            </a:pPr>
            <a:r>
              <a:rPr lang="de-DE" sz="1600" dirty="0"/>
              <a:t>Sofern nicht automatisch akzeptiert (vgl. Fragestellung #1 und #2), immer Resubmission notwendig</a:t>
            </a:r>
            <a:endParaRPr lang="de-DE" sz="1600" b="1" dirty="0"/>
          </a:p>
        </p:txBody>
      </p:sp>
      <p:sp>
        <p:nvSpPr>
          <p:cNvPr id="17" name="Gestreifter Pfeil nach rechts 16"/>
          <p:cNvSpPr/>
          <p:nvPr/>
        </p:nvSpPr>
        <p:spPr>
          <a:xfrm>
            <a:off x="508001" y="4690534"/>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8" name="Rechteck 17"/>
          <p:cNvSpPr/>
          <p:nvPr/>
        </p:nvSpPr>
        <p:spPr>
          <a:xfrm>
            <a:off x="605561" y="5065514"/>
            <a:ext cx="396262" cy="400110"/>
          </a:xfrm>
          <a:prstGeom prst="rect">
            <a:avLst/>
          </a:prstGeom>
        </p:spPr>
        <p:txBody>
          <a:bodyPr wrap="none">
            <a:spAutoFit/>
          </a:bodyPr>
          <a:lstStyle/>
          <a:p>
            <a:r>
              <a:rPr lang="de-DE" sz="2000" b="1" dirty="0">
                <a:solidFill>
                  <a:schemeClr val="bg1"/>
                </a:solidFill>
              </a:rPr>
              <a:t>!?</a:t>
            </a:r>
            <a:endParaRPr lang="de-DE" sz="2000" dirty="0"/>
          </a:p>
        </p:txBody>
      </p:sp>
      <p:sp>
        <p:nvSpPr>
          <p:cNvPr id="4" name="Rechteck 3">
            <a:extLst>
              <a:ext uri="{FF2B5EF4-FFF2-40B4-BE49-F238E27FC236}">
                <a16:creationId xmlns:a16="http://schemas.microsoft.com/office/drawing/2014/main" id="{99C4B728-F441-4C24-85B3-2F9B87B1BB75}"/>
              </a:ext>
            </a:extLst>
          </p:cNvPr>
          <p:cNvSpPr/>
          <p:nvPr/>
        </p:nvSpPr>
        <p:spPr>
          <a:xfrm>
            <a:off x="10065256" y="1778424"/>
            <a:ext cx="1251560" cy="1600438"/>
          </a:xfrm>
          <a:prstGeom prst="rect">
            <a:avLst/>
          </a:prstGeom>
        </p:spPr>
        <p:txBody>
          <a:bodyPr wrap="none">
            <a:spAutoFit/>
          </a:bodyPr>
          <a:lstStyle/>
          <a:p>
            <a:pPr algn="r"/>
            <a:r>
              <a:rPr lang="de-DE" sz="1400" dirty="0"/>
              <a:t>Anmerkung:</a:t>
            </a:r>
          </a:p>
          <a:p>
            <a:pPr algn="r"/>
            <a:r>
              <a:rPr lang="de-DE" sz="1400" dirty="0"/>
              <a:t>Auswertung</a:t>
            </a:r>
            <a:br>
              <a:rPr lang="de-DE" sz="1400" dirty="0"/>
            </a:br>
            <a:r>
              <a:rPr lang="de-DE" sz="1400" dirty="0"/>
              <a:t>auf FRB</a:t>
            </a:r>
            <a:br>
              <a:rPr lang="de-DE" sz="1400" dirty="0"/>
            </a:br>
            <a:r>
              <a:rPr lang="de-DE" sz="1400" dirty="0"/>
              <a:t>aufgrund von</a:t>
            </a:r>
            <a:br>
              <a:rPr lang="de-DE" sz="1400" dirty="0"/>
            </a:br>
            <a:r>
              <a:rPr lang="de-DE" sz="1400" dirty="0"/>
              <a:t>inkonsistenten</a:t>
            </a:r>
            <a:br>
              <a:rPr lang="de-DE" sz="1400" dirty="0"/>
            </a:br>
            <a:r>
              <a:rPr lang="de-DE" sz="1400" dirty="0"/>
              <a:t>Daten leider </a:t>
            </a:r>
            <a:br>
              <a:rPr lang="de-DE" sz="1400" dirty="0"/>
            </a:br>
            <a:r>
              <a:rPr lang="de-DE" sz="1400" dirty="0"/>
              <a:t>nicht möglich</a:t>
            </a:r>
          </a:p>
        </p:txBody>
      </p:sp>
    </p:spTree>
    <p:extLst>
      <p:ext uri="{BB962C8B-B14F-4D97-AF65-F5344CB8AC3E}">
        <p14:creationId xmlns:p14="http://schemas.microsoft.com/office/powerpoint/2010/main" val="501791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3"/>
          <a:srcRect t="1354" b="1575"/>
          <a:stretch/>
        </p:blipFill>
        <p:spPr>
          <a:xfrm>
            <a:off x="8183030" y="1373349"/>
            <a:ext cx="3530599" cy="3462867"/>
          </a:xfrm>
          <a:prstGeom prst="rect">
            <a:avLst/>
          </a:prstGeom>
        </p:spPr>
      </p:pic>
      <p:sp>
        <p:nvSpPr>
          <p:cNvPr id="2" name="Titel 1"/>
          <p:cNvSpPr>
            <a:spLocks noGrp="1"/>
          </p:cNvSpPr>
          <p:nvPr>
            <p:ph type="title"/>
          </p:nvPr>
        </p:nvSpPr>
        <p:spPr/>
        <p:txBody>
          <a:bodyPr/>
          <a:lstStyle/>
          <a:p>
            <a:r>
              <a:rPr lang="de-DE" dirty="0"/>
              <a:t>Fragestellung #3 </a:t>
            </a:r>
            <a:r>
              <a:rPr lang="de-DE" dirty="0" err="1"/>
              <a:t>Resubmissions</a:t>
            </a:r>
            <a:endParaRPr lang="de-DE" dirty="0"/>
          </a:p>
        </p:txBody>
      </p:sp>
      <p:sp>
        <p:nvSpPr>
          <p:cNvPr id="6" name="Rechteck 5"/>
          <p:cNvSpPr/>
          <p:nvPr/>
        </p:nvSpPr>
        <p:spPr>
          <a:xfrm>
            <a:off x="4366830" y="1060082"/>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4364564" y="1051617"/>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8168363" y="1060082"/>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5" name="Inhaltsplatzhalter 3"/>
          <p:cNvSpPr txBox="1">
            <a:spLocks/>
          </p:cNvSpPr>
          <p:nvPr/>
        </p:nvSpPr>
        <p:spPr>
          <a:xfrm>
            <a:off x="8157631" y="1051617"/>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32" name="Rechteck 31"/>
          <p:cNvSpPr/>
          <p:nvPr/>
        </p:nvSpPr>
        <p:spPr>
          <a:xfrm>
            <a:off x="8084479" y="1491882"/>
            <a:ext cx="3332818" cy="50323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p:cNvPicPr>
            <a:picLocks noChangeAspect="1"/>
          </p:cNvPicPr>
          <p:nvPr/>
        </p:nvPicPr>
        <p:blipFill rotWithShape="1">
          <a:blip r:embed="rId4"/>
          <a:srcRect t="1852"/>
          <a:stretch/>
        </p:blipFill>
        <p:spPr>
          <a:xfrm>
            <a:off x="4373030" y="1297148"/>
            <a:ext cx="3514195" cy="3585104"/>
          </a:xfrm>
          <a:prstGeom prst="rect">
            <a:avLst/>
          </a:prstGeom>
        </p:spPr>
      </p:pic>
      <p:sp>
        <p:nvSpPr>
          <p:cNvPr id="28" name="Rechteck 27"/>
          <p:cNvSpPr/>
          <p:nvPr/>
        </p:nvSpPr>
        <p:spPr>
          <a:xfrm>
            <a:off x="4446180" y="1487114"/>
            <a:ext cx="3144184" cy="30956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p:cNvSpPr/>
          <p:nvPr/>
        </p:nvSpPr>
        <p:spPr>
          <a:xfrm>
            <a:off x="4446181" y="1940617"/>
            <a:ext cx="3144184" cy="169334"/>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8889634" y="5855216"/>
            <a:ext cx="222377" cy="123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9105643" y="5793851"/>
            <a:ext cx="2218877" cy="253916"/>
          </a:xfrm>
          <a:prstGeom prst="rect">
            <a:avLst/>
          </a:prstGeom>
        </p:spPr>
        <p:txBody>
          <a:bodyPr wrap="none">
            <a:spAutoFit/>
          </a:bodyPr>
          <a:lstStyle/>
          <a:p>
            <a:r>
              <a:rPr lang="de-DE" sz="1050" dirty="0"/>
              <a:t>Wichtig gem. Model Feature </a:t>
            </a:r>
            <a:r>
              <a:rPr lang="de-DE" sz="1050" dirty="0" err="1"/>
              <a:t>Importance</a:t>
            </a:r>
            <a:endParaRPr lang="de-DE" sz="1050" dirty="0"/>
          </a:p>
        </p:txBody>
      </p:sp>
      <p:sp>
        <p:nvSpPr>
          <p:cNvPr id="17" name="Rechteck 16"/>
          <p:cNvSpPr/>
          <p:nvPr/>
        </p:nvSpPr>
        <p:spPr>
          <a:xfrm>
            <a:off x="8889634" y="6026666"/>
            <a:ext cx="222377" cy="12330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9105643" y="5955776"/>
            <a:ext cx="2109873" cy="253916"/>
          </a:xfrm>
          <a:prstGeom prst="rect">
            <a:avLst/>
          </a:prstGeom>
        </p:spPr>
        <p:txBody>
          <a:bodyPr wrap="none">
            <a:spAutoFit/>
          </a:bodyPr>
          <a:lstStyle/>
          <a:p>
            <a:r>
              <a:rPr lang="de-DE" sz="1050" dirty="0"/>
              <a:t>Wichtig gem. Permutation </a:t>
            </a:r>
            <a:r>
              <a:rPr lang="de-DE" sz="1050" dirty="0" err="1"/>
              <a:t>Importance</a:t>
            </a:r>
            <a:endParaRPr lang="de-DE" sz="1050" dirty="0"/>
          </a:p>
        </p:txBody>
      </p:sp>
      <p:sp>
        <p:nvSpPr>
          <p:cNvPr id="19" name="Rechteck 18"/>
          <p:cNvSpPr/>
          <p:nvPr/>
        </p:nvSpPr>
        <p:spPr>
          <a:xfrm>
            <a:off x="1136749" y="1322547"/>
            <a:ext cx="3236279" cy="3108543"/>
          </a:xfrm>
          <a:prstGeom prst="rect">
            <a:avLst/>
          </a:prstGeom>
        </p:spPr>
        <p:txBody>
          <a:bodyPr wrap="square">
            <a:spAutoFit/>
          </a:bodyPr>
          <a:lstStyle/>
          <a:p>
            <a:pPr marL="0" lvl="1"/>
            <a:r>
              <a:rPr lang="de-DE" sz="1400" dirty="0"/>
              <a:t>WUPP:</a:t>
            </a:r>
            <a:r>
              <a:rPr lang="de-DE" sz="1400" b="1" dirty="0"/>
              <a:t> </a:t>
            </a:r>
          </a:p>
          <a:p>
            <a:pPr marL="285750" lvl="1" indent="-285750">
              <a:buFont typeface="Courier New" panose="02070309020205020404" pitchFamily="49" charset="0"/>
              <a:buChar char="o"/>
            </a:pPr>
            <a:r>
              <a:rPr lang="de-DE" sz="1400" b="1" dirty="0"/>
              <a:t>„Storno </a:t>
            </a:r>
            <a:r>
              <a:rPr lang="de-DE" sz="1400" b="1" dirty="0" err="1"/>
              <a:t>Voranfrage“</a:t>
            </a:r>
            <a:r>
              <a:rPr lang="de-DE" sz="1400" dirty="0" err="1"/>
              <a:t>wichtigstes</a:t>
            </a:r>
            <a:r>
              <a:rPr lang="de-DE" sz="1400" dirty="0"/>
              <a:t> Feature für </a:t>
            </a:r>
            <a:r>
              <a:rPr lang="de-DE" sz="1400" dirty="0" err="1"/>
              <a:t>Resubmissions</a:t>
            </a:r>
            <a:endParaRPr lang="de-DE" sz="1400" b="1" dirty="0"/>
          </a:p>
          <a:p>
            <a:pPr marL="285750" lvl="1" indent="-285750">
              <a:buFont typeface="Courier New" panose="02070309020205020404" pitchFamily="49" charset="0"/>
              <a:buChar char="o"/>
            </a:pPr>
            <a:r>
              <a:rPr lang="de-DE" sz="1400" b="1" dirty="0"/>
              <a:t>Vertragsvolumen </a:t>
            </a:r>
            <a:r>
              <a:rPr lang="de-DE" sz="1400" dirty="0"/>
              <a:t>mit Einfluss auf die </a:t>
            </a:r>
            <a:r>
              <a:rPr lang="de-DE" sz="1400" dirty="0" err="1"/>
              <a:t>Resubmission</a:t>
            </a:r>
            <a:r>
              <a:rPr lang="de-DE" sz="1400" dirty="0"/>
              <a:t> Häufigkeit. </a:t>
            </a:r>
            <a:br>
              <a:rPr lang="de-DE" sz="1400" dirty="0"/>
            </a:br>
            <a:r>
              <a:rPr lang="de-DE" sz="1400" dirty="0"/>
              <a:t>[vgl. </a:t>
            </a:r>
            <a:r>
              <a:rPr lang="de-DE" sz="1400" dirty="0" err="1"/>
              <a:t>autom</a:t>
            </a:r>
            <a:r>
              <a:rPr lang="de-DE" sz="1400" dirty="0"/>
              <a:t>. </a:t>
            </a:r>
            <a:r>
              <a:rPr lang="de-DE" sz="1400" dirty="0" err="1"/>
              <a:t>Entschdg</a:t>
            </a:r>
            <a:r>
              <a:rPr lang="de-DE" sz="1400" dirty="0"/>
              <a:t>. #2 aber nicht entscheidender Einfluss?]</a:t>
            </a:r>
          </a:p>
          <a:p>
            <a:pPr marL="285750" lvl="1" indent="-285750">
              <a:buFont typeface="Courier New" panose="02070309020205020404" pitchFamily="49" charset="0"/>
              <a:buChar char="o"/>
            </a:pPr>
            <a:r>
              <a:rPr lang="de-DE" sz="1400" dirty="0"/>
              <a:t>Rolle der „Premium Händler“?</a:t>
            </a:r>
          </a:p>
          <a:p>
            <a:pPr marL="285750" lvl="1" indent="-285750">
              <a:buFont typeface="Courier New" panose="02070309020205020404" pitchFamily="49" charset="0"/>
              <a:buChar char="o"/>
            </a:pPr>
            <a:endParaRPr lang="de-DE" sz="1400" b="1" dirty="0"/>
          </a:p>
          <a:p>
            <a:pPr marL="0" lvl="1"/>
            <a:r>
              <a:rPr lang="de-DE" sz="1400" dirty="0"/>
              <a:t>ORG:</a:t>
            </a:r>
          </a:p>
          <a:p>
            <a:pPr marL="285750" lvl="1" indent="-285750">
              <a:buFont typeface="Courier New" panose="02070309020205020404" pitchFamily="49" charset="0"/>
              <a:buChar char="o"/>
            </a:pPr>
            <a:r>
              <a:rPr lang="de-DE" sz="1400" b="1" dirty="0"/>
              <a:t> Risikokostenquote zu hoch (PR 6.1) </a:t>
            </a:r>
            <a:r>
              <a:rPr lang="de-DE" sz="1400" dirty="0"/>
              <a:t>sowie</a:t>
            </a:r>
            <a:r>
              <a:rPr lang="de-DE" sz="1400" b="1" dirty="0"/>
              <a:t> Fraud Score </a:t>
            </a:r>
            <a:r>
              <a:rPr lang="de-DE" sz="1400" dirty="0"/>
              <a:t>als Treiber für Resubmission</a:t>
            </a:r>
          </a:p>
          <a:p>
            <a:pPr marL="0" lvl="1"/>
            <a:endParaRPr lang="de-DE" sz="1400" b="1" dirty="0"/>
          </a:p>
        </p:txBody>
      </p:sp>
      <p:sp>
        <p:nvSpPr>
          <p:cNvPr id="4" name="Rechteck 3"/>
          <p:cNvSpPr/>
          <p:nvPr/>
        </p:nvSpPr>
        <p:spPr>
          <a:xfrm>
            <a:off x="4737619" y="5020081"/>
            <a:ext cx="3615267" cy="1446550"/>
          </a:xfrm>
          <a:prstGeom prst="rect">
            <a:avLst/>
          </a:prstGeom>
        </p:spPr>
        <p:txBody>
          <a:bodyPr wrap="square">
            <a:spAutoFit/>
          </a:bodyPr>
          <a:lstStyle/>
          <a:p>
            <a:r>
              <a:rPr lang="de-DE" sz="1100" dirty="0">
                <a:solidFill>
                  <a:schemeClr val="bg1">
                    <a:lumMod val="50000"/>
                  </a:schemeClr>
                </a:solidFill>
                <a:latin typeface="BMW Group Condensed" panose="020B0606020202020204" pitchFamily="34" charset="0"/>
              </a:rPr>
              <a:t>POLICY RULES CODIERUNG:</a:t>
            </a:r>
          </a:p>
          <a:p>
            <a:r>
              <a:rPr lang="de-DE" sz="1100" dirty="0">
                <a:solidFill>
                  <a:schemeClr val="bg1">
                    <a:lumMod val="50000"/>
                  </a:schemeClr>
                </a:solidFill>
                <a:latin typeface="BMW Group Condensed" panose="020B0606020202020204" pitchFamily="34" charset="0"/>
              </a:rPr>
              <a:t>'PR-0.1: Schufa negative Merkmale (-100) bei WUPP/WSPP',</a:t>
            </a:r>
          </a:p>
          <a:p>
            <a:r>
              <a:rPr lang="de-DE" sz="1100" dirty="0">
                <a:solidFill>
                  <a:schemeClr val="bg1">
                    <a:lumMod val="50000"/>
                  </a:schemeClr>
                </a:solidFill>
                <a:latin typeface="BMW Group Condensed" panose="020B0606020202020204" pitchFamily="34" charset="0"/>
              </a:rPr>
              <a:t>'PR-3.1: Manuelle Kreditlinie vorhanden',</a:t>
            </a:r>
          </a:p>
          <a:p>
            <a:r>
              <a:rPr lang="de-DE" sz="1100" b="1" dirty="0">
                <a:solidFill>
                  <a:schemeClr val="bg1">
                    <a:lumMod val="50000"/>
                  </a:schemeClr>
                </a:solidFill>
                <a:latin typeface="BMW Group Condensed" panose="020B0606020202020204" pitchFamily="34" charset="0"/>
              </a:rPr>
              <a:t>'PR-6.1: Abweichung Risikokostenquote über Toleranz',</a:t>
            </a:r>
          </a:p>
          <a:p>
            <a:r>
              <a:rPr lang="de-DE" sz="1100" b="1" dirty="0">
                <a:solidFill>
                  <a:schemeClr val="bg1">
                    <a:lumMod val="50000"/>
                  </a:schemeClr>
                </a:solidFill>
                <a:latin typeface="BMW Group Condensed" panose="020B0606020202020204" pitchFamily="34" charset="0"/>
              </a:rPr>
              <a:t>'PR-6.3: Sicherheiten nicht erfüllt',</a:t>
            </a:r>
          </a:p>
          <a:p>
            <a:r>
              <a:rPr lang="de-DE" sz="1100" dirty="0">
                <a:solidFill>
                  <a:schemeClr val="bg1">
                    <a:lumMod val="50000"/>
                  </a:schemeClr>
                </a:solidFill>
                <a:latin typeface="BMW Group Condensed" panose="020B0606020202020204" pitchFamily="34" charset="0"/>
              </a:rPr>
              <a:t>'PR-7.1e: Risikokostenquote Vertrag überschritten',</a:t>
            </a:r>
          </a:p>
          <a:p>
            <a:r>
              <a:rPr lang="de-DE" sz="1100" dirty="0">
                <a:solidFill>
                  <a:schemeClr val="bg1">
                    <a:lumMod val="50000"/>
                  </a:schemeClr>
                </a:solidFill>
                <a:latin typeface="BMW Group Condensed" panose="020B0606020202020204" pitchFamily="34" charset="0"/>
              </a:rPr>
              <a:t>'PR-7.31: Verfügbares Einkommen &lt; 0',</a:t>
            </a:r>
          </a:p>
          <a:p>
            <a:endParaRPr lang="de-DE" sz="1100" dirty="0">
              <a:solidFill>
                <a:schemeClr val="bg1">
                  <a:lumMod val="50000"/>
                </a:schemeClr>
              </a:solidFill>
              <a:latin typeface="BMW Group Condensed" panose="020B0606020202020204" pitchFamily="34" charset="0"/>
            </a:endParaRPr>
          </a:p>
        </p:txBody>
      </p:sp>
      <p:sp>
        <p:nvSpPr>
          <p:cNvPr id="21" name="Gestreifter Pfeil nach rechts 20"/>
          <p:cNvSpPr/>
          <p:nvPr/>
        </p:nvSpPr>
        <p:spPr>
          <a:xfrm>
            <a:off x="514781" y="1133897"/>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2" name="Rechteck 21"/>
          <p:cNvSpPr/>
          <p:nvPr/>
        </p:nvSpPr>
        <p:spPr>
          <a:xfrm>
            <a:off x="576572" y="1543442"/>
            <a:ext cx="396262" cy="400110"/>
          </a:xfrm>
          <a:prstGeom prst="rect">
            <a:avLst/>
          </a:prstGeom>
        </p:spPr>
        <p:txBody>
          <a:bodyPr wrap="none">
            <a:spAutoFit/>
          </a:bodyPr>
          <a:lstStyle/>
          <a:p>
            <a:r>
              <a:rPr lang="de-DE" sz="2000" b="1" dirty="0">
                <a:solidFill>
                  <a:schemeClr val="bg1"/>
                </a:solidFill>
              </a:rPr>
              <a:t>!?</a:t>
            </a:r>
            <a:endParaRPr lang="de-DE" sz="2000" dirty="0"/>
          </a:p>
        </p:txBody>
      </p:sp>
      <p:sp>
        <p:nvSpPr>
          <p:cNvPr id="20" name="Gestreifter Pfeil nach rechts 13">
            <a:extLst>
              <a:ext uri="{FF2B5EF4-FFF2-40B4-BE49-F238E27FC236}">
                <a16:creationId xmlns:a16="http://schemas.microsoft.com/office/drawing/2014/main" id="{EFEEBA5C-C7D0-4246-9D9F-269883BDE29B}"/>
              </a:ext>
            </a:extLst>
          </p:cNvPr>
          <p:cNvSpPr/>
          <p:nvPr/>
        </p:nvSpPr>
        <p:spPr>
          <a:xfrm>
            <a:off x="576572" y="4709027"/>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4" name="Rechteck 23">
            <a:extLst>
              <a:ext uri="{FF2B5EF4-FFF2-40B4-BE49-F238E27FC236}">
                <a16:creationId xmlns:a16="http://schemas.microsoft.com/office/drawing/2014/main" id="{B66C099D-EE42-4BC9-9236-E920023AFB51}"/>
              </a:ext>
            </a:extLst>
          </p:cNvPr>
          <p:cNvSpPr/>
          <p:nvPr/>
        </p:nvSpPr>
        <p:spPr>
          <a:xfrm>
            <a:off x="703577" y="5091628"/>
            <a:ext cx="776303" cy="461665"/>
          </a:xfrm>
          <a:prstGeom prst="rect">
            <a:avLst/>
          </a:prstGeom>
        </p:spPr>
        <p:txBody>
          <a:bodyPr wrap="none">
            <a:spAutoFit/>
          </a:bodyPr>
          <a:lstStyle/>
          <a:p>
            <a:r>
              <a:rPr lang="de-DE" sz="1200" b="1" dirty="0" err="1">
                <a:solidFill>
                  <a:schemeClr val="bg1"/>
                </a:solidFill>
              </a:rPr>
              <a:t>Indicated</a:t>
            </a:r>
            <a:endParaRPr lang="de-DE" sz="1200" b="1" dirty="0">
              <a:solidFill>
                <a:schemeClr val="bg1"/>
              </a:solidFill>
            </a:endParaRPr>
          </a:p>
          <a:p>
            <a:r>
              <a:rPr lang="de-DE" sz="1200" b="1" dirty="0">
                <a:solidFill>
                  <a:schemeClr val="bg1"/>
                </a:solidFill>
              </a:rPr>
              <a:t>Actions</a:t>
            </a:r>
            <a:endParaRPr lang="de-DE" sz="1200" dirty="0"/>
          </a:p>
        </p:txBody>
      </p:sp>
      <p:sp>
        <p:nvSpPr>
          <p:cNvPr id="26" name="Rechteck 25">
            <a:extLst>
              <a:ext uri="{FF2B5EF4-FFF2-40B4-BE49-F238E27FC236}">
                <a16:creationId xmlns:a16="http://schemas.microsoft.com/office/drawing/2014/main" id="{940FCAA8-FFCE-4D64-A6B5-FCD8188F6147}"/>
              </a:ext>
            </a:extLst>
          </p:cNvPr>
          <p:cNvSpPr/>
          <p:nvPr/>
        </p:nvSpPr>
        <p:spPr>
          <a:xfrm>
            <a:off x="1663295" y="4732364"/>
            <a:ext cx="2464202" cy="1477328"/>
          </a:xfrm>
          <a:prstGeom prst="rect">
            <a:avLst/>
          </a:prstGeom>
        </p:spPr>
        <p:txBody>
          <a:bodyPr wrap="square">
            <a:spAutoFit/>
          </a:bodyPr>
          <a:lstStyle/>
          <a:p>
            <a:r>
              <a:rPr lang="de-DE" b="1" dirty="0"/>
              <a:t>Können die Einfluss-faktoren für die Risikokostenquote</a:t>
            </a:r>
          </a:p>
          <a:p>
            <a:r>
              <a:rPr lang="de-DE" b="1" dirty="0"/>
              <a:t>bereits im Frontend abgefangen werden?</a:t>
            </a:r>
          </a:p>
        </p:txBody>
      </p:sp>
    </p:spTree>
    <p:extLst>
      <p:ext uri="{BB962C8B-B14F-4D97-AF65-F5344CB8AC3E}">
        <p14:creationId xmlns:p14="http://schemas.microsoft.com/office/powerpoint/2010/main" val="3368432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p:cNvPicPr>
            <a:picLocks noChangeAspect="1"/>
          </p:cNvPicPr>
          <p:nvPr/>
        </p:nvPicPr>
        <p:blipFill>
          <a:blip r:embed="rId3"/>
          <a:stretch>
            <a:fillRect/>
          </a:stretch>
        </p:blipFill>
        <p:spPr>
          <a:xfrm>
            <a:off x="567497" y="1354667"/>
            <a:ext cx="3494881" cy="2506133"/>
          </a:xfrm>
          <a:prstGeom prst="rect">
            <a:avLst/>
          </a:prstGeom>
        </p:spPr>
      </p:pic>
      <p:sp>
        <p:nvSpPr>
          <p:cNvPr id="2" name="Titel 1"/>
          <p:cNvSpPr>
            <a:spLocks noGrp="1"/>
          </p:cNvSpPr>
          <p:nvPr>
            <p:ph type="title"/>
          </p:nvPr>
        </p:nvSpPr>
        <p:spPr/>
        <p:txBody>
          <a:bodyPr/>
          <a:lstStyle/>
          <a:p>
            <a:r>
              <a:rPr lang="de-DE" dirty="0"/>
              <a:t>Fragestellung #4 Wurde zu Vertrag</a:t>
            </a:r>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8"/>
            <a:ext cx="3556000" cy="30480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Inhaltsplatzhalter 3"/>
          <p:cNvSpPr txBox="1">
            <a:spLocks/>
          </p:cNvSpPr>
          <p:nvPr/>
        </p:nvSpPr>
        <p:spPr>
          <a:xfrm>
            <a:off x="4343400" y="948267"/>
            <a:ext cx="3556000" cy="30395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13" name="Rechteck 12"/>
          <p:cNvSpPr/>
          <p:nvPr/>
        </p:nvSpPr>
        <p:spPr>
          <a:xfrm>
            <a:off x="8087933" y="9482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Inhaltsplatzhalter 3"/>
          <p:cNvSpPr txBox="1">
            <a:spLocks/>
          </p:cNvSpPr>
          <p:nvPr/>
        </p:nvSpPr>
        <p:spPr>
          <a:xfrm>
            <a:off x="8085667" y="939800"/>
            <a:ext cx="3556000" cy="303953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sp>
        <p:nvSpPr>
          <p:cNvPr id="19" name="Rechteck 18"/>
          <p:cNvSpPr/>
          <p:nvPr/>
        </p:nvSpPr>
        <p:spPr>
          <a:xfrm>
            <a:off x="1667932" y="2615908"/>
            <a:ext cx="1803401"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0  Kein Vertrag   32%</a:t>
            </a:r>
          </a:p>
          <a:p>
            <a:r>
              <a:rPr lang="de-DE" sz="1200" b="1" dirty="0">
                <a:solidFill>
                  <a:srgbClr val="3D6A3C"/>
                </a:solidFill>
              </a:rPr>
              <a:t>1  Vertrag              68%</a:t>
            </a:r>
          </a:p>
        </p:txBody>
      </p:sp>
      <p:pic>
        <p:nvPicPr>
          <p:cNvPr id="4" name="Grafik 3"/>
          <p:cNvPicPr>
            <a:picLocks noChangeAspect="1"/>
          </p:cNvPicPr>
          <p:nvPr/>
        </p:nvPicPr>
        <p:blipFill>
          <a:blip r:embed="rId4"/>
          <a:stretch>
            <a:fillRect/>
          </a:stretch>
        </p:blipFill>
        <p:spPr>
          <a:xfrm>
            <a:off x="4394200" y="1392767"/>
            <a:ext cx="3462574" cy="2510366"/>
          </a:xfrm>
          <a:prstGeom prst="rect">
            <a:avLst/>
          </a:prstGeom>
        </p:spPr>
      </p:pic>
      <p:sp>
        <p:nvSpPr>
          <p:cNvPr id="30" name="Rechteck 29"/>
          <p:cNvSpPr/>
          <p:nvPr/>
        </p:nvSpPr>
        <p:spPr>
          <a:xfrm>
            <a:off x="4834466" y="2615908"/>
            <a:ext cx="1803401"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0  Kein Vertrag   42%</a:t>
            </a:r>
          </a:p>
          <a:p>
            <a:r>
              <a:rPr lang="de-DE" sz="1200" b="1" dirty="0">
                <a:solidFill>
                  <a:srgbClr val="3D6A3C"/>
                </a:solidFill>
              </a:rPr>
              <a:t>1  Vertrag              58%</a:t>
            </a:r>
          </a:p>
        </p:txBody>
      </p:sp>
      <p:pic>
        <p:nvPicPr>
          <p:cNvPr id="3" name="Grafik 2"/>
          <p:cNvPicPr>
            <a:picLocks noChangeAspect="1"/>
          </p:cNvPicPr>
          <p:nvPr/>
        </p:nvPicPr>
        <p:blipFill>
          <a:blip r:embed="rId5"/>
          <a:stretch>
            <a:fillRect/>
          </a:stretch>
        </p:blipFill>
        <p:spPr>
          <a:xfrm>
            <a:off x="8115301" y="1414462"/>
            <a:ext cx="3492500" cy="2509838"/>
          </a:xfrm>
          <a:prstGeom prst="rect">
            <a:avLst/>
          </a:prstGeom>
        </p:spPr>
      </p:pic>
      <p:sp>
        <p:nvSpPr>
          <p:cNvPr id="20" name="Rechteck 19"/>
          <p:cNvSpPr/>
          <p:nvPr/>
        </p:nvSpPr>
        <p:spPr>
          <a:xfrm>
            <a:off x="8517466" y="2666708"/>
            <a:ext cx="1803401" cy="4616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a:spAutoFit/>
          </a:bodyPr>
          <a:lstStyle/>
          <a:p>
            <a:r>
              <a:rPr lang="de-DE" sz="1200" b="1" dirty="0">
                <a:solidFill>
                  <a:srgbClr val="C00000"/>
                </a:solidFill>
              </a:rPr>
              <a:t>0  Kein Vertrag   44%</a:t>
            </a:r>
          </a:p>
          <a:p>
            <a:r>
              <a:rPr lang="de-DE" sz="1200" b="1" dirty="0">
                <a:solidFill>
                  <a:srgbClr val="3D6A3C"/>
                </a:solidFill>
              </a:rPr>
              <a:t>1  Vertrag              56%</a:t>
            </a:r>
          </a:p>
        </p:txBody>
      </p:sp>
      <p:sp>
        <p:nvSpPr>
          <p:cNvPr id="17" name="Rechteck 16"/>
          <p:cNvSpPr/>
          <p:nvPr/>
        </p:nvSpPr>
        <p:spPr>
          <a:xfrm>
            <a:off x="1023988" y="4169834"/>
            <a:ext cx="10868025" cy="1815882"/>
          </a:xfrm>
          <a:prstGeom prst="rect">
            <a:avLst/>
          </a:prstGeom>
        </p:spPr>
        <p:txBody>
          <a:bodyPr wrap="square">
            <a:spAutoFit/>
          </a:bodyPr>
          <a:lstStyle/>
          <a:p>
            <a:pPr marL="271463" lvl="1" indent="-271463">
              <a:buFont typeface="Wingdings" panose="05000000000000000000" pitchFamily="2" charset="2"/>
              <a:buChar char="v"/>
            </a:pPr>
            <a:r>
              <a:rPr lang="de-DE" sz="1600" dirty="0"/>
              <a:t>Trade-Off bei </a:t>
            </a:r>
            <a:r>
              <a:rPr lang="de-DE" sz="1600" dirty="0" err="1"/>
              <a:t>bei</a:t>
            </a:r>
            <a:r>
              <a:rPr lang="de-DE" sz="1600" dirty="0"/>
              <a:t> Privatpersonen:</a:t>
            </a:r>
            <a:br>
              <a:rPr lang="de-DE" sz="1600" dirty="0"/>
            </a:br>
            <a:r>
              <a:rPr lang="de-DE" sz="1600" dirty="0"/>
              <a:t>Niedrigste Quote der systemischen / positiven Entscheidungen aber höchste Quote bei den realisierten Verträgen.</a:t>
            </a:r>
          </a:p>
          <a:p>
            <a:pPr marL="271463" lvl="1" indent="-271463">
              <a:buFont typeface="Wingdings" panose="05000000000000000000" pitchFamily="2" charset="2"/>
              <a:buChar char="v"/>
            </a:pPr>
            <a:r>
              <a:rPr lang="de-DE" sz="1600" dirty="0"/>
              <a:t>ORG / FRB: Trotz sehr hoher positiver &amp; automatischen Entscheidungen, liegt der Anteil nicht realisierter Verträge über  &gt;40%.</a:t>
            </a:r>
          </a:p>
          <a:p>
            <a:pPr marL="0" lvl="1"/>
            <a:br>
              <a:rPr lang="de-DE" sz="1600" dirty="0"/>
            </a:br>
            <a:r>
              <a:rPr lang="de-DE" sz="1600" dirty="0"/>
              <a:t>Hypothesen / mögliche Gründe:</a:t>
            </a:r>
          </a:p>
          <a:p>
            <a:pPr marL="285750" lvl="1" indent="-285750">
              <a:buFont typeface="Courier New" panose="02070309020205020404" pitchFamily="49" charset="0"/>
              <a:buChar char="o"/>
            </a:pPr>
            <a:r>
              <a:rPr lang="de-DE" sz="1600" dirty="0"/>
              <a:t>Vgl. Fragestellung 1:  Wird durch das deutlich häufigere manuelle Eingreifen der Vertragsabschluss wahrscheinlicher?</a:t>
            </a:r>
          </a:p>
          <a:p>
            <a:pPr marL="285750" lvl="1" indent="-285750">
              <a:buFont typeface="Courier New" panose="02070309020205020404" pitchFamily="49" charset="0"/>
              <a:buChar char="o"/>
            </a:pPr>
            <a:r>
              <a:rPr lang="de-DE" sz="1600" dirty="0"/>
              <a:t>Sind etwaige Auflagen, Anforderungen für ORG/FRB restriktiver u. dem Abschluss dahingehend stärker hinderlich?</a:t>
            </a:r>
            <a:endParaRPr lang="de-DE" dirty="0"/>
          </a:p>
        </p:txBody>
      </p:sp>
      <p:sp>
        <p:nvSpPr>
          <p:cNvPr id="18" name="Gestreifter Pfeil nach rechts 17"/>
          <p:cNvSpPr/>
          <p:nvPr/>
        </p:nvSpPr>
        <p:spPr>
          <a:xfrm>
            <a:off x="377328" y="4529667"/>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1" name="Rechteck 20"/>
          <p:cNvSpPr/>
          <p:nvPr/>
        </p:nvSpPr>
        <p:spPr>
          <a:xfrm>
            <a:off x="474888" y="4904647"/>
            <a:ext cx="396262" cy="400110"/>
          </a:xfrm>
          <a:prstGeom prst="rect">
            <a:avLst/>
          </a:prstGeom>
        </p:spPr>
        <p:txBody>
          <a:bodyPr wrap="none">
            <a:spAutoFit/>
          </a:bodyPr>
          <a:lstStyle/>
          <a:p>
            <a:r>
              <a:rPr lang="de-DE" sz="2000" b="1" dirty="0">
                <a:solidFill>
                  <a:schemeClr val="bg1"/>
                </a:solidFill>
              </a:rPr>
              <a:t>!?</a:t>
            </a:r>
            <a:endParaRPr lang="de-DE" sz="2000" dirty="0"/>
          </a:p>
        </p:txBody>
      </p:sp>
    </p:spTree>
    <p:extLst>
      <p:ext uri="{BB962C8B-B14F-4D97-AF65-F5344CB8AC3E}">
        <p14:creationId xmlns:p14="http://schemas.microsoft.com/office/powerpoint/2010/main" val="3121122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3"/>
          <a:srcRect l="8561" t="2811"/>
          <a:stretch/>
        </p:blipFill>
        <p:spPr>
          <a:xfrm>
            <a:off x="638175" y="1266825"/>
            <a:ext cx="3471862" cy="3448050"/>
          </a:xfrm>
          <a:prstGeom prst="rect">
            <a:avLst/>
          </a:prstGeom>
        </p:spPr>
      </p:pic>
      <p:pic>
        <p:nvPicPr>
          <p:cNvPr id="5" name="Grafik 4"/>
          <p:cNvPicPr>
            <a:picLocks noChangeAspect="1"/>
          </p:cNvPicPr>
          <p:nvPr/>
        </p:nvPicPr>
        <p:blipFill>
          <a:blip r:embed="rId4"/>
          <a:stretch>
            <a:fillRect/>
          </a:stretch>
        </p:blipFill>
        <p:spPr>
          <a:xfrm>
            <a:off x="4356100" y="1219201"/>
            <a:ext cx="3536126" cy="3515022"/>
          </a:xfrm>
          <a:prstGeom prst="rect">
            <a:avLst/>
          </a:prstGeom>
        </p:spPr>
      </p:pic>
      <p:pic>
        <p:nvPicPr>
          <p:cNvPr id="4" name="Grafik 3"/>
          <p:cNvPicPr>
            <a:picLocks noChangeAspect="1"/>
          </p:cNvPicPr>
          <p:nvPr/>
        </p:nvPicPr>
        <p:blipFill>
          <a:blip r:embed="rId5"/>
          <a:stretch>
            <a:fillRect/>
          </a:stretch>
        </p:blipFill>
        <p:spPr>
          <a:xfrm>
            <a:off x="8178800" y="1219200"/>
            <a:ext cx="3422087" cy="3544011"/>
          </a:xfrm>
          <a:prstGeom prst="rect">
            <a:avLst/>
          </a:prstGeom>
        </p:spPr>
      </p:pic>
      <p:sp>
        <p:nvSpPr>
          <p:cNvPr id="2" name="Titel 1"/>
          <p:cNvSpPr>
            <a:spLocks noGrp="1"/>
          </p:cNvSpPr>
          <p:nvPr>
            <p:ph type="title"/>
          </p:nvPr>
        </p:nvSpPr>
        <p:spPr/>
        <p:txBody>
          <a:bodyPr/>
          <a:lstStyle/>
          <a:p>
            <a:r>
              <a:rPr lang="de-DE" dirty="0"/>
              <a:t>Fragestellung #4 Wurde zu Vertrag</a:t>
            </a:r>
          </a:p>
        </p:txBody>
      </p:sp>
      <p:sp>
        <p:nvSpPr>
          <p:cNvPr id="6" name="Rechteck 5"/>
          <p:cNvSpPr/>
          <p:nvPr/>
        </p:nvSpPr>
        <p:spPr>
          <a:xfrm>
            <a:off x="544133"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Inhaltsplatzhalter 3"/>
          <p:cNvSpPr txBox="1">
            <a:spLocks/>
          </p:cNvSpPr>
          <p:nvPr/>
        </p:nvSpPr>
        <p:spPr>
          <a:xfrm>
            <a:off x="541867" y="9482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WUPP  Privatpersonen</a:t>
            </a:r>
          </a:p>
        </p:txBody>
      </p:sp>
      <p:sp>
        <p:nvSpPr>
          <p:cNvPr id="7" name="Rechteck 6"/>
          <p:cNvSpPr/>
          <p:nvPr/>
        </p:nvSpPr>
        <p:spPr>
          <a:xfrm>
            <a:off x="4345666" y="956733"/>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p:cNvSpPr/>
          <p:nvPr/>
        </p:nvSpPr>
        <p:spPr>
          <a:xfrm>
            <a:off x="8087933" y="948266"/>
            <a:ext cx="3545268"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5" name="Inhaltsplatzhalter 3"/>
          <p:cNvSpPr txBox="1">
            <a:spLocks/>
          </p:cNvSpPr>
          <p:nvPr/>
        </p:nvSpPr>
        <p:spPr>
          <a:xfrm>
            <a:off x="4334934" y="948268"/>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ORG Organisationen</a:t>
            </a:r>
          </a:p>
        </p:txBody>
      </p:sp>
      <p:sp>
        <p:nvSpPr>
          <p:cNvPr id="26" name="Inhaltsplatzhalter 3"/>
          <p:cNvSpPr txBox="1">
            <a:spLocks/>
          </p:cNvSpPr>
          <p:nvPr/>
        </p:nvSpPr>
        <p:spPr>
          <a:xfrm>
            <a:off x="8068734" y="939801"/>
            <a:ext cx="3556000" cy="3835400"/>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663" indent="0" algn="ctr">
              <a:buFont typeface="Wingdings" panose="05000000000000000000" pitchFamily="2" charset="2"/>
              <a:buNone/>
            </a:pPr>
            <a:r>
              <a:rPr lang="de-DE" sz="1600" b="1" dirty="0">
                <a:solidFill>
                  <a:schemeClr val="bg1"/>
                </a:solidFill>
              </a:rPr>
              <a:t>FRB Freiberufler</a:t>
            </a:r>
          </a:p>
        </p:txBody>
      </p:sp>
      <p:sp>
        <p:nvSpPr>
          <p:cNvPr id="28" name="Rechteck 27"/>
          <p:cNvSpPr/>
          <p:nvPr/>
        </p:nvSpPr>
        <p:spPr>
          <a:xfrm>
            <a:off x="530098" y="1524000"/>
            <a:ext cx="3410712" cy="494812"/>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8164914" y="1504949"/>
            <a:ext cx="3410712" cy="31671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4261781" y="1533525"/>
            <a:ext cx="3358219" cy="388408"/>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p:cNvSpPr/>
          <p:nvPr/>
        </p:nvSpPr>
        <p:spPr>
          <a:xfrm>
            <a:off x="4244848" y="1514475"/>
            <a:ext cx="3410712" cy="44132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8122580" y="1514475"/>
            <a:ext cx="3459819" cy="331258"/>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518455" y="2400299"/>
            <a:ext cx="3504269" cy="187325"/>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p:cNvSpPr/>
          <p:nvPr/>
        </p:nvSpPr>
        <p:spPr>
          <a:xfrm>
            <a:off x="8406554" y="6141174"/>
            <a:ext cx="222377" cy="123301"/>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p:cNvSpPr/>
          <p:nvPr/>
        </p:nvSpPr>
        <p:spPr>
          <a:xfrm>
            <a:off x="8622563" y="6079809"/>
            <a:ext cx="2218877" cy="253916"/>
          </a:xfrm>
          <a:prstGeom prst="rect">
            <a:avLst/>
          </a:prstGeom>
        </p:spPr>
        <p:txBody>
          <a:bodyPr wrap="none">
            <a:spAutoFit/>
          </a:bodyPr>
          <a:lstStyle/>
          <a:p>
            <a:r>
              <a:rPr lang="de-DE" sz="1050" dirty="0"/>
              <a:t>Wichtig gem. Model Feature </a:t>
            </a:r>
            <a:r>
              <a:rPr lang="de-DE" sz="1050" dirty="0" err="1"/>
              <a:t>Importance</a:t>
            </a:r>
            <a:endParaRPr lang="de-DE" sz="1050" dirty="0"/>
          </a:p>
        </p:txBody>
      </p:sp>
      <p:sp>
        <p:nvSpPr>
          <p:cNvPr id="36" name="Rechteck 35"/>
          <p:cNvSpPr/>
          <p:nvPr/>
        </p:nvSpPr>
        <p:spPr>
          <a:xfrm>
            <a:off x="8406554" y="6312624"/>
            <a:ext cx="222377" cy="123301"/>
          </a:xfrm>
          <a:prstGeom prst="rect">
            <a:avLst/>
          </a:prstGeom>
          <a:noFill/>
          <a:ln>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p:cNvSpPr/>
          <p:nvPr/>
        </p:nvSpPr>
        <p:spPr>
          <a:xfrm>
            <a:off x="8622563" y="6241734"/>
            <a:ext cx="2109873" cy="253916"/>
          </a:xfrm>
          <a:prstGeom prst="rect">
            <a:avLst/>
          </a:prstGeom>
        </p:spPr>
        <p:txBody>
          <a:bodyPr wrap="none">
            <a:spAutoFit/>
          </a:bodyPr>
          <a:lstStyle/>
          <a:p>
            <a:r>
              <a:rPr lang="de-DE" sz="1050" dirty="0"/>
              <a:t>Wichtig gem. Permutation </a:t>
            </a:r>
            <a:r>
              <a:rPr lang="de-DE" sz="1050" dirty="0" err="1"/>
              <a:t>Importance</a:t>
            </a:r>
            <a:endParaRPr lang="de-DE" sz="1050" dirty="0"/>
          </a:p>
        </p:txBody>
      </p:sp>
      <p:sp>
        <p:nvSpPr>
          <p:cNvPr id="30" name="Gestreifter Pfeil nach rechts 29"/>
          <p:cNvSpPr/>
          <p:nvPr/>
        </p:nvSpPr>
        <p:spPr>
          <a:xfrm>
            <a:off x="567267" y="4699000"/>
            <a:ext cx="635000" cy="1219200"/>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8" name="Rechteck 37"/>
          <p:cNvSpPr/>
          <p:nvPr/>
        </p:nvSpPr>
        <p:spPr>
          <a:xfrm>
            <a:off x="664827" y="5073980"/>
            <a:ext cx="396262" cy="400110"/>
          </a:xfrm>
          <a:prstGeom prst="rect">
            <a:avLst/>
          </a:prstGeom>
        </p:spPr>
        <p:txBody>
          <a:bodyPr wrap="none">
            <a:spAutoFit/>
          </a:bodyPr>
          <a:lstStyle/>
          <a:p>
            <a:r>
              <a:rPr lang="de-DE" sz="2000" b="1" dirty="0">
                <a:solidFill>
                  <a:schemeClr val="bg1"/>
                </a:solidFill>
              </a:rPr>
              <a:t>!?</a:t>
            </a:r>
            <a:endParaRPr lang="de-DE" sz="2000" dirty="0"/>
          </a:p>
        </p:txBody>
      </p:sp>
      <p:sp>
        <p:nvSpPr>
          <p:cNvPr id="27" name="Textfeld 26"/>
          <p:cNvSpPr txBox="1"/>
          <p:nvPr/>
        </p:nvSpPr>
        <p:spPr>
          <a:xfrm>
            <a:off x="1326942" y="5019701"/>
            <a:ext cx="10865058" cy="815608"/>
          </a:xfrm>
          <a:prstGeom prst="rect">
            <a:avLst/>
          </a:prstGeom>
          <a:noFill/>
        </p:spPr>
        <p:txBody>
          <a:bodyPr wrap="square" lIns="0" tIns="0" rIns="0" bIns="0" rtlCol="0">
            <a:spAutoFit/>
          </a:bodyPr>
          <a:lstStyle/>
          <a:p>
            <a:pPr marL="285750" indent="-285750">
              <a:spcAft>
                <a:spcPts val="600"/>
              </a:spcAft>
              <a:buFont typeface="Courier New" panose="02070309020205020404" pitchFamily="49" charset="0"/>
              <a:buChar char="o"/>
            </a:pPr>
            <a:r>
              <a:rPr lang="de-DE" sz="1600" dirty="0"/>
              <a:t>Auch wenn die Entscheidungen nach </a:t>
            </a:r>
            <a:r>
              <a:rPr lang="de-DE" sz="1600" dirty="0" err="1"/>
              <a:t>Resubmissions</a:t>
            </a:r>
            <a:r>
              <a:rPr lang="de-DE" sz="1600" dirty="0"/>
              <a:t> meistens positiv werden, ist das Manual </a:t>
            </a:r>
            <a:r>
              <a:rPr lang="de-DE" sz="1600" dirty="0" err="1"/>
              <a:t>Underwriting</a:t>
            </a:r>
            <a:r>
              <a:rPr lang="de-DE" sz="1600" dirty="0"/>
              <a:t> ein Indikator dafür, dass am Ende kein Vertrag realisiert wird.</a:t>
            </a:r>
          </a:p>
          <a:p>
            <a:pPr marL="285750" indent="-285750">
              <a:spcAft>
                <a:spcPts val="600"/>
              </a:spcAft>
              <a:buFont typeface="Courier New" panose="02070309020205020404" pitchFamily="49" charset="0"/>
              <a:buChar char="o"/>
            </a:pPr>
            <a:r>
              <a:rPr lang="de-DE" sz="1600" dirty="0"/>
              <a:t>Wurde der Vertrag intern </a:t>
            </a:r>
            <a:r>
              <a:rPr lang="de-DE" sz="1600" dirty="0" err="1"/>
              <a:t>resubmiert</a:t>
            </a:r>
            <a:r>
              <a:rPr lang="de-DE" sz="1600" dirty="0"/>
              <a:t> (z.B. Entscheidungskompetenz, Fraud), hat dies überwiegend einen negativen Outcome.</a:t>
            </a:r>
          </a:p>
        </p:txBody>
      </p:sp>
    </p:spTree>
    <p:extLst>
      <p:ext uri="{BB962C8B-B14F-4D97-AF65-F5344CB8AC3E}">
        <p14:creationId xmlns:p14="http://schemas.microsoft.com/office/powerpoint/2010/main" val="3840542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Fragestellung #4 Wurde zu Vertrag</a:t>
            </a:r>
          </a:p>
        </p:txBody>
      </p:sp>
      <p:sp>
        <p:nvSpPr>
          <p:cNvPr id="27" name="Gestreifter Pfeil nach rechts 26"/>
          <p:cNvSpPr/>
          <p:nvPr/>
        </p:nvSpPr>
        <p:spPr>
          <a:xfrm>
            <a:off x="651934" y="1236133"/>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 name="Rechteck 2"/>
          <p:cNvSpPr/>
          <p:nvPr/>
        </p:nvSpPr>
        <p:spPr>
          <a:xfrm>
            <a:off x="778939" y="1711867"/>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14" name="Gestreifter Pfeil nach rechts 13"/>
          <p:cNvSpPr/>
          <p:nvPr/>
        </p:nvSpPr>
        <p:spPr>
          <a:xfrm>
            <a:off x="651934" y="3429000"/>
            <a:ext cx="1024466" cy="126999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p:cNvSpPr/>
          <p:nvPr/>
        </p:nvSpPr>
        <p:spPr>
          <a:xfrm>
            <a:off x="778939" y="3811601"/>
            <a:ext cx="776303" cy="461665"/>
          </a:xfrm>
          <a:prstGeom prst="rect">
            <a:avLst/>
          </a:prstGeom>
        </p:spPr>
        <p:txBody>
          <a:bodyPr wrap="none">
            <a:spAutoFit/>
          </a:bodyPr>
          <a:lstStyle/>
          <a:p>
            <a:r>
              <a:rPr lang="de-DE" sz="1200" b="1" dirty="0" err="1">
                <a:solidFill>
                  <a:schemeClr val="bg1"/>
                </a:solidFill>
              </a:rPr>
              <a:t>Indicated</a:t>
            </a:r>
            <a:endParaRPr lang="de-DE" sz="1200" b="1" dirty="0">
              <a:solidFill>
                <a:schemeClr val="bg1"/>
              </a:solidFill>
            </a:endParaRPr>
          </a:p>
          <a:p>
            <a:r>
              <a:rPr lang="de-DE" sz="1200" b="1" dirty="0">
                <a:solidFill>
                  <a:schemeClr val="bg1"/>
                </a:solidFill>
              </a:rPr>
              <a:t>Actions</a:t>
            </a:r>
            <a:endParaRPr lang="de-DE" sz="1200" dirty="0"/>
          </a:p>
        </p:txBody>
      </p:sp>
      <p:sp>
        <p:nvSpPr>
          <p:cNvPr id="7" name="Textfeld 6"/>
          <p:cNvSpPr txBox="1"/>
          <p:nvPr/>
        </p:nvSpPr>
        <p:spPr>
          <a:xfrm>
            <a:off x="1894671" y="1080925"/>
            <a:ext cx="9116229" cy="2015936"/>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Händler, Gebiet, Fahrzeugtypen, Vertragsvolumen, Laufzeit, Wohndauer etc. scheinen keinen signifikanten bzw. dominierenden Einfluss auf das Ergebnis der Entscheidung zu besitzen. </a:t>
            </a:r>
          </a:p>
          <a:p>
            <a:pPr marL="285750" indent="-285750">
              <a:spcAft>
                <a:spcPts val="600"/>
              </a:spcAft>
              <a:buFont typeface="Wingdings" panose="05000000000000000000" pitchFamily="2" charset="2"/>
              <a:buChar char="§"/>
            </a:pPr>
            <a:r>
              <a:rPr lang="de-DE" dirty="0"/>
              <a:t>Die Realisierung eines Vertrags wird hauptsächlich beeinflusst vom Vertragsvolumen und der automatischen Entscheidungen (wenn MUW, dann negativen Impact auf realisierten Vertrag – </a:t>
            </a:r>
            <a:br>
              <a:rPr lang="de-DE" dirty="0"/>
            </a:br>
            <a:r>
              <a:rPr lang="de-DE" dirty="0"/>
              <a:t>Hypothese:</a:t>
            </a:r>
            <a:br>
              <a:rPr lang="de-DE" dirty="0"/>
            </a:br>
            <a:r>
              <a:rPr lang="de-DE" dirty="0"/>
              <a:t>1) weil Kunde Auflagen nicht erfüllen kann</a:t>
            </a:r>
            <a:br>
              <a:rPr lang="de-DE" dirty="0"/>
            </a:br>
            <a:r>
              <a:rPr lang="de-DE" dirty="0"/>
              <a:t>2) weil Kunde Prozess zu lange dauert und er eine Alternativfinanzierung findet).</a:t>
            </a:r>
            <a:endParaRPr lang="de-DE" dirty="0">
              <a:sym typeface="Wingdings" panose="05000000000000000000" pitchFamily="2" charset="2"/>
            </a:endParaRPr>
          </a:p>
        </p:txBody>
      </p:sp>
      <p:sp>
        <p:nvSpPr>
          <p:cNvPr id="8" name="Textfeld 7"/>
          <p:cNvSpPr txBox="1"/>
          <p:nvPr/>
        </p:nvSpPr>
        <p:spPr>
          <a:xfrm>
            <a:off x="1894671" y="3429000"/>
            <a:ext cx="8672687" cy="1461939"/>
          </a:xfrm>
          <a:prstGeom prst="rect">
            <a:avLst/>
          </a:prstGeom>
          <a:noFill/>
        </p:spPr>
        <p:txBody>
          <a:bodyPr wrap="square" lIns="0" tIns="0" rIns="0" bIns="0" rtlCol="0">
            <a:spAutoFit/>
          </a:bodyPr>
          <a:lstStyle/>
          <a:p>
            <a:pPr marL="285750" indent="-285750">
              <a:spcAft>
                <a:spcPts val="600"/>
              </a:spcAft>
              <a:buFont typeface="Wingdings" panose="05000000000000000000" pitchFamily="2" charset="2"/>
              <a:buChar char="§"/>
            </a:pPr>
            <a:r>
              <a:rPr lang="de-DE" dirty="0"/>
              <a:t>Analog zu vorherigen Fragestellungen Tiefenanalyse bei Bestandskunden empfohlen.</a:t>
            </a:r>
          </a:p>
          <a:p>
            <a:pPr marL="285750" indent="-285750">
              <a:spcAft>
                <a:spcPts val="600"/>
              </a:spcAft>
              <a:buFont typeface="Wingdings" panose="05000000000000000000" pitchFamily="2" charset="2"/>
              <a:buChar char="§"/>
            </a:pPr>
            <a:r>
              <a:rPr lang="de-DE" dirty="0"/>
              <a:t>Befragung der Interessenten nach der Ursache, bei denen kein Vertrag zustande gekommen ist (Kunden können Auflagen nicht erfüllen oder langer Prozess). Abhängig von Ergebnissen Maßnahmen in Richtung stärkere automatische Ablehnungen bzw. Erstellung von automatischen Auflagen direkt </a:t>
            </a:r>
            <a:r>
              <a:rPr lang="de-DE"/>
              <a:t>zu Prozessbeginn.</a:t>
            </a:r>
            <a:endParaRPr lang="de-DE" dirty="0"/>
          </a:p>
        </p:txBody>
      </p:sp>
    </p:spTree>
    <p:extLst>
      <p:ext uri="{BB962C8B-B14F-4D97-AF65-F5344CB8AC3E}">
        <p14:creationId xmlns:p14="http://schemas.microsoft.com/office/powerpoint/2010/main" val="394632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III</a:t>
            </a:r>
          </a:p>
        </p:txBody>
      </p:sp>
      <p:sp>
        <p:nvSpPr>
          <p:cNvPr id="3" name="Textplatzhalter 2"/>
          <p:cNvSpPr>
            <a:spLocks noGrp="1"/>
          </p:cNvSpPr>
          <p:nvPr>
            <p:ph type="body" idx="1"/>
          </p:nvPr>
        </p:nvSpPr>
        <p:spPr/>
        <p:txBody>
          <a:bodyPr/>
          <a:lstStyle/>
          <a:p>
            <a:r>
              <a:rPr lang="de-DE" dirty="0"/>
              <a:t>Summary &amp;</a:t>
            </a:r>
            <a:br>
              <a:rPr lang="de-DE" dirty="0"/>
            </a:br>
            <a:r>
              <a:rPr lang="de-DE" dirty="0"/>
              <a:t>Ausblick</a:t>
            </a:r>
          </a:p>
        </p:txBody>
      </p:sp>
    </p:spTree>
    <p:extLst>
      <p:ext uri="{BB962C8B-B14F-4D97-AF65-F5344CB8AC3E}">
        <p14:creationId xmlns:p14="http://schemas.microsoft.com/office/powerpoint/2010/main" val="1119143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117F18EE-8409-43A2-8670-85E2837E12AB}"/>
              </a:ext>
            </a:extLst>
          </p:cNvPr>
          <p:cNvSpPr/>
          <p:nvPr/>
        </p:nvSpPr>
        <p:spPr>
          <a:xfrm>
            <a:off x="391064" y="873375"/>
            <a:ext cx="11625533" cy="5437386"/>
          </a:xfrm>
          <a:prstGeom prst="rect">
            <a:avLst/>
          </a:prstGeom>
        </p:spPr>
        <p:txBody>
          <a:bodyPr wrap="square">
            <a:spAutoFit/>
          </a:bodyPr>
          <a:lstStyle/>
          <a:p>
            <a:pPr>
              <a:lnSpc>
                <a:spcPts val="2000"/>
              </a:lnSpc>
            </a:pPr>
            <a:r>
              <a:rPr lang="de-DE" b="1" dirty="0"/>
              <a:t>Von Daten über Algorithmen und Prognosen zu </a:t>
            </a:r>
            <a:r>
              <a:rPr lang="de-DE" b="1" dirty="0" err="1"/>
              <a:t>Insights</a:t>
            </a:r>
            <a:endParaRPr lang="de-DE" b="1" dirty="0"/>
          </a:p>
          <a:p>
            <a:pPr>
              <a:lnSpc>
                <a:spcPts val="2000"/>
              </a:lnSpc>
            </a:pPr>
            <a:endParaRPr lang="de-DE" sz="1400" dirty="0"/>
          </a:p>
          <a:p>
            <a:pPr>
              <a:lnSpc>
                <a:spcPts val="2000"/>
              </a:lnSpc>
            </a:pPr>
            <a:r>
              <a:rPr lang="de-DE" sz="1400" dirty="0"/>
              <a:t>In diesem Projekt werden </a:t>
            </a:r>
            <a:r>
              <a:rPr lang="de-DE" sz="1400" b="1" dirty="0" err="1">
                <a:solidFill>
                  <a:schemeClr val="accent1"/>
                </a:solidFill>
              </a:rPr>
              <a:t>Machine</a:t>
            </a:r>
            <a:r>
              <a:rPr lang="de-DE" sz="1400" b="1" dirty="0">
                <a:solidFill>
                  <a:schemeClr val="accent1"/>
                </a:solidFill>
              </a:rPr>
              <a:t> Learning Modelle</a:t>
            </a:r>
            <a:r>
              <a:rPr lang="de-DE" sz="1400" dirty="0">
                <a:solidFill>
                  <a:schemeClr val="accent1"/>
                </a:solidFill>
              </a:rPr>
              <a:t> </a:t>
            </a:r>
            <a:r>
              <a:rPr lang="de-DE" sz="1400" dirty="0"/>
              <a:t>entwickelt,</a:t>
            </a:r>
            <a:br>
              <a:rPr lang="de-DE" sz="1400" b="1" dirty="0">
                <a:solidFill>
                  <a:schemeClr val="bg2"/>
                </a:solidFill>
              </a:rPr>
            </a:br>
            <a:r>
              <a:rPr lang="de-DE" sz="1400" dirty="0"/>
              <a:t>um aus deren Entscheidungsmuster möglichst viel zu lernen.</a:t>
            </a:r>
            <a:br>
              <a:rPr lang="de-DE" sz="1400" dirty="0"/>
            </a:br>
            <a:r>
              <a:rPr lang="de-DE" sz="1400" dirty="0" err="1"/>
              <a:t>Insights</a:t>
            </a:r>
            <a:r>
              <a:rPr lang="de-DE" sz="1400" dirty="0"/>
              <a:t> sollen genutzt werden, um den Vertragsanbahnungsprozess</a:t>
            </a:r>
            <a:br>
              <a:rPr lang="de-DE" sz="1400" dirty="0"/>
            </a:br>
            <a:r>
              <a:rPr lang="de-DE" sz="1400" dirty="0"/>
              <a:t>bei der BMW Bank noch effizienter und effektiver zu gestalten.</a:t>
            </a:r>
            <a:br>
              <a:rPr lang="de-DE" sz="1400" dirty="0"/>
            </a:br>
            <a:endParaRPr lang="de-DE" sz="1400" b="1" dirty="0">
              <a:solidFill>
                <a:schemeClr val="bg2"/>
              </a:solidFill>
            </a:endParaRPr>
          </a:p>
          <a:p>
            <a:pPr>
              <a:lnSpc>
                <a:spcPts val="2000"/>
              </a:lnSpc>
            </a:pPr>
            <a:r>
              <a:rPr lang="de-DE" sz="1400" dirty="0"/>
              <a:t>Der Auftraggeber hat vier Fragestellungen konkretisiert , die jeweils als</a:t>
            </a:r>
            <a:br>
              <a:rPr lang="de-DE" sz="1400" dirty="0"/>
            </a:br>
            <a:r>
              <a:rPr lang="de-DE" sz="1400" dirty="0"/>
              <a:t>binäre (Klassifikations-)Entscheidung ein bestimmtes Prozessergebnis</a:t>
            </a:r>
            <a:br>
              <a:rPr lang="de-DE" sz="1400" dirty="0"/>
            </a:br>
            <a:r>
              <a:rPr lang="de-DE" sz="1400" dirty="0"/>
              <a:t>beschreiben.</a:t>
            </a:r>
          </a:p>
          <a:p>
            <a:pPr>
              <a:lnSpc>
                <a:spcPts val="2000"/>
              </a:lnSpc>
            </a:pPr>
            <a:br>
              <a:rPr lang="de-DE" sz="1400" dirty="0"/>
            </a:br>
            <a:endParaRPr lang="de-DE" sz="1400" dirty="0"/>
          </a:p>
          <a:p>
            <a:pPr>
              <a:lnSpc>
                <a:spcPts val="2000"/>
              </a:lnSpc>
            </a:pPr>
            <a:r>
              <a:rPr lang="de-DE" sz="1400" dirty="0"/>
              <a:t>Dafür werden entsprechende Lerndaten aufgebaut. Der Ausgangsdatenbestand (Alle Angebote der Geschäftsjahre 2017 u. 2018) wird in drei Datensets </a:t>
            </a:r>
            <a:r>
              <a:rPr lang="de-DE" sz="1400" dirty="0" err="1"/>
              <a:t>aufge</a:t>
            </a:r>
            <a:r>
              <a:rPr lang="de-DE" sz="1400" dirty="0"/>
              <a:t>-teilt: ein Trainingsdatenset, ein Validierungsdatenset für die Optimierung von Hyperparametern und ein Testdatenset, zur Evaluation der Modellperformance.</a:t>
            </a:r>
          </a:p>
          <a:p>
            <a:pPr>
              <a:lnSpc>
                <a:spcPts val="2000"/>
              </a:lnSpc>
            </a:pPr>
            <a:endParaRPr lang="de-DE" sz="1400" dirty="0"/>
          </a:p>
          <a:p>
            <a:pPr>
              <a:lnSpc>
                <a:spcPts val="2000"/>
              </a:lnSpc>
            </a:pPr>
            <a:r>
              <a:rPr lang="de-DE" sz="1400" dirty="0"/>
              <a:t>In der Modell(vor-)</a:t>
            </a:r>
            <a:r>
              <a:rPr lang="de-DE" sz="1400" dirty="0" err="1"/>
              <a:t>auswahl</a:t>
            </a:r>
            <a:r>
              <a:rPr lang="de-DE" sz="1400" dirty="0"/>
              <a:t> beschränken wir uns auf </a:t>
            </a:r>
            <a:r>
              <a:rPr lang="de-DE" sz="1400" b="1" dirty="0" err="1">
                <a:solidFill>
                  <a:schemeClr val="accent1"/>
                </a:solidFill>
              </a:rPr>
              <a:t>Klassifikations</a:t>
            </a:r>
            <a:r>
              <a:rPr lang="de-DE" sz="1400" b="1" dirty="0">
                <a:solidFill>
                  <a:schemeClr val="accent1"/>
                </a:solidFill>
              </a:rPr>
              <a:t> Algorithmen</a:t>
            </a:r>
            <a:r>
              <a:rPr lang="de-DE" sz="1400" dirty="0"/>
              <a:t>, die für die einzelnen Fragestellungen trainiert und optimiert werden. Die Modelle dienen „nur“ der Interpretation der Entscheidungsfindung. </a:t>
            </a:r>
            <a:r>
              <a:rPr lang="de-DE" sz="1400" b="1" dirty="0">
                <a:solidFill>
                  <a:schemeClr val="accent1"/>
                </a:solidFill>
              </a:rPr>
              <a:t>Eine Produktivsetzung der Modelle ist nicht geplant. </a:t>
            </a:r>
          </a:p>
          <a:p>
            <a:pPr>
              <a:lnSpc>
                <a:spcPts val="2000"/>
              </a:lnSpc>
            </a:pPr>
            <a:r>
              <a:rPr lang="de-DE" sz="1400" dirty="0"/>
              <a:t>Für eine erfolgreiche Bearbeitung des Themas müssen die verwendeten Modelle </a:t>
            </a:r>
            <a:r>
              <a:rPr lang="de-DE" sz="1400" b="1" dirty="0">
                <a:solidFill>
                  <a:schemeClr val="accent1"/>
                </a:solidFill>
              </a:rPr>
              <a:t>explizit erklärbar </a:t>
            </a:r>
            <a:r>
              <a:rPr lang="de-DE" sz="1400" dirty="0"/>
              <a:t>sein. Die Interpretation kann bei bestimmten Modellen (z.B. Entscheidungsbäumen) </a:t>
            </a:r>
            <a:r>
              <a:rPr lang="de-DE" sz="1400" b="1" dirty="0">
                <a:solidFill>
                  <a:schemeClr val="accent1"/>
                </a:solidFill>
              </a:rPr>
              <a:t>direkt</a:t>
            </a:r>
            <a:r>
              <a:rPr lang="de-DE" sz="1400" dirty="0"/>
              <a:t> erfolgen oder bei weniger transparenten Algorithmen durch den </a:t>
            </a:r>
            <a:r>
              <a:rPr lang="de-DE" sz="1400" b="1" dirty="0">
                <a:solidFill>
                  <a:schemeClr val="accent1"/>
                </a:solidFill>
              </a:rPr>
              <a:t>Einsatz zusätzlicher </a:t>
            </a:r>
            <a:r>
              <a:rPr lang="de-DE" sz="1400" b="1" dirty="0" err="1">
                <a:solidFill>
                  <a:schemeClr val="accent1"/>
                </a:solidFill>
              </a:rPr>
              <a:t>Explainer</a:t>
            </a:r>
            <a:r>
              <a:rPr lang="de-DE" sz="1400" b="1" dirty="0">
                <a:solidFill>
                  <a:schemeClr val="accent1"/>
                </a:solidFill>
              </a:rPr>
              <a:t>-Modelle</a:t>
            </a:r>
            <a:r>
              <a:rPr lang="de-DE" sz="1400" dirty="0"/>
              <a:t>, die auf Basis der trainierten Modelle, die Rolle der verwendeten Features verdeutlichen.</a:t>
            </a:r>
            <a:endParaRPr lang="de-DE" sz="1400" b="1" dirty="0"/>
          </a:p>
          <a:p>
            <a:endParaRPr lang="de-DE" sz="1400" b="1" dirty="0"/>
          </a:p>
        </p:txBody>
      </p:sp>
      <p:sp>
        <p:nvSpPr>
          <p:cNvPr id="2" name="Titel 1"/>
          <p:cNvSpPr>
            <a:spLocks noGrp="1"/>
          </p:cNvSpPr>
          <p:nvPr>
            <p:ph type="title"/>
          </p:nvPr>
        </p:nvSpPr>
        <p:spPr/>
        <p:txBody>
          <a:bodyPr/>
          <a:lstStyle/>
          <a:p>
            <a:r>
              <a:rPr lang="de-DE" dirty="0"/>
              <a:t>Aufgabenstellung /2</a:t>
            </a:r>
          </a:p>
        </p:txBody>
      </p:sp>
      <p:pic>
        <p:nvPicPr>
          <p:cNvPr id="10" name="Grafik 9">
            <a:extLst>
              <a:ext uri="{FF2B5EF4-FFF2-40B4-BE49-F238E27FC236}">
                <a16:creationId xmlns:a16="http://schemas.microsoft.com/office/drawing/2014/main" id="{34574899-BB34-4C50-ABF4-2BC99D584A8F}"/>
              </a:ext>
            </a:extLst>
          </p:cNvPr>
          <p:cNvPicPr>
            <a:picLocks noChangeAspect="1"/>
          </p:cNvPicPr>
          <p:nvPr/>
        </p:nvPicPr>
        <p:blipFill rotWithShape="1">
          <a:blip r:embed="rId3"/>
          <a:srcRect l="5462" t="15073" b="-702"/>
          <a:stretch/>
        </p:blipFill>
        <p:spPr>
          <a:xfrm>
            <a:off x="5697331" y="1176186"/>
            <a:ext cx="6282110" cy="2617337"/>
          </a:xfrm>
          <a:prstGeom prst="rect">
            <a:avLst/>
          </a:prstGeom>
        </p:spPr>
      </p:pic>
      <p:sp>
        <p:nvSpPr>
          <p:cNvPr id="6" name="Rechteck 5">
            <a:extLst>
              <a:ext uri="{FF2B5EF4-FFF2-40B4-BE49-F238E27FC236}">
                <a16:creationId xmlns:a16="http://schemas.microsoft.com/office/drawing/2014/main" id="{51866E2F-9BF7-45DE-AADF-727624751C03}"/>
              </a:ext>
            </a:extLst>
          </p:cNvPr>
          <p:cNvSpPr/>
          <p:nvPr/>
        </p:nvSpPr>
        <p:spPr>
          <a:xfrm>
            <a:off x="6670922" y="835074"/>
            <a:ext cx="4599334" cy="276999"/>
          </a:xfrm>
          <a:prstGeom prst="rect">
            <a:avLst/>
          </a:prstGeom>
        </p:spPr>
        <p:txBody>
          <a:bodyPr wrap="square">
            <a:spAutoFit/>
          </a:bodyPr>
          <a:lstStyle/>
          <a:p>
            <a:r>
              <a:rPr lang="de-DE" sz="1200" i="1" dirty="0"/>
              <a:t>„</a:t>
            </a:r>
            <a:r>
              <a:rPr lang="en-US" sz="1200" i="1" dirty="0" err="1"/>
              <a:t>Explainability</a:t>
            </a:r>
            <a:r>
              <a:rPr lang="en-US" sz="1200" i="1" dirty="0"/>
              <a:t> Machine Learning as a Post Hoc Analysis </a:t>
            </a:r>
            <a:r>
              <a:rPr lang="de-DE" sz="1200" i="1" dirty="0"/>
              <a:t>“; </a:t>
            </a:r>
            <a:r>
              <a:rPr lang="de-DE" sz="1200" i="1" dirty="0" err="1"/>
              <a:t>Calva</a:t>
            </a:r>
            <a:r>
              <a:rPr lang="de-DE" sz="1200" i="1" dirty="0"/>
              <a:t>, 2019 </a:t>
            </a:r>
          </a:p>
        </p:txBody>
      </p:sp>
    </p:spTree>
    <p:extLst>
      <p:ext uri="{BB962C8B-B14F-4D97-AF65-F5344CB8AC3E}">
        <p14:creationId xmlns:p14="http://schemas.microsoft.com/office/powerpoint/2010/main" val="2985327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Fazit</a:t>
            </a:r>
          </a:p>
        </p:txBody>
      </p:sp>
      <p:sp>
        <p:nvSpPr>
          <p:cNvPr id="3" name="Rechteck 2"/>
          <p:cNvSpPr/>
          <p:nvPr/>
        </p:nvSpPr>
        <p:spPr>
          <a:xfrm>
            <a:off x="778939" y="1711867"/>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8" name="Rechteck 7"/>
          <p:cNvSpPr/>
          <p:nvPr/>
        </p:nvSpPr>
        <p:spPr>
          <a:xfrm>
            <a:off x="687716" y="2496697"/>
            <a:ext cx="11129431" cy="1569660"/>
          </a:xfrm>
          <a:prstGeom prst="rect">
            <a:avLst/>
          </a:prstGeom>
        </p:spPr>
        <p:txBody>
          <a:bodyPr wrap="square">
            <a:spAutoFit/>
          </a:bodyPr>
          <a:lstStyle/>
          <a:p>
            <a:pPr marL="0" lvl="1">
              <a:lnSpc>
                <a:spcPct val="200000"/>
              </a:lnSpc>
            </a:pPr>
            <a:r>
              <a:rPr lang="de-DE" sz="1600" b="1" dirty="0">
                <a:solidFill>
                  <a:schemeClr val="accent2"/>
                </a:solidFill>
              </a:rPr>
              <a:t>GENERELLE LEARNINGS</a:t>
            </a:r>
          </a:p>
          <a:p>
            <a:pPr marL="285750" lvl="1" indent="-285750">
              <a:buFont typeface="Courier New" panose="02070309020205020404" pitchFamily="49" charset="0"/>
              <a:buChar char="o"/>
            </a:pPr>
            <a:r>
              <a:rPr lang="de-DE" sz="1600" dirty="0"/>
              <a:t>Stärkere Vorselektion der Daten / Features durch Experten =&gt; stärkere Zuspitzung auf die jeweiligen Fragestellungen</a:t>
            </a:r>
          </a:p>
          <a:p>
            <a:pPr marL="285750" lvl="1" indent="-285750">
              <a:buFont typeface="Courier New" panose="02070309020205020404" pitchFamily="49" charset="0"/>
              <a:buChar char="o"/>
            </a:pPr>
            <a:r>
              <a:rPr lang="de-DE" sz="1600" dirty="0"/>
              <a:t>Inkonsistenzen im Datenbestand aufklären (T-Baco, insbesondere zur Analyse der Resubmission Fragestellung)</a:t>
            </a:r>
          </a:p>
          <a:p>
            <a:pPr marL="285750" lvl="1" indent="-285750">
              <a:buFont typeface="Courier New" panose="02070309020205020404" pitchFamily="49" charset="0"/>
              <a:buChar char="o"/>
            </a:pPr>
            <a:r>
              <a:rPr lang="de-DE" sz="1600" dirty="0"/>
              <a:t>Datenführung „bereinigen“ viele Attribute redundant, viele Attribute mit sehr vielen, aber stark </a:t>
            </a:r>
            <a:r>
              <a:rPr lang="de-DE" sz="1600" dirty="0" err="1"/>
              <a:t>infrequenten</a:t>
            </a:r>
            <a:r>
              <a:rPr lang="de-DE" sz="1600" dirty="0"/>
              <a:t> Ausprägungen …</a:t>
            </a:r>
          </a:p>
          <a:p>
            <a:pPr marL="285750" lvl="1" indent="-285750">
              <a:buFont typeface="Courier New" panose="02070309020205020404" pitchFamily="49" charset="0"/>
              <a:buChar char="o"/>
            </a:pPr>
            <a:r>
              <a:rPr lang="de-DE" sz="1600" dirty="0"/>
              <a:t>Können Daten über mehrere Systeme hinweg konsistenter geführt werden? (Vermeidung von Redundanzen, Normalisierung …)</a:t>
            </a:r>
          </a:p>
        </p:txBody>
      </p:sp>
      <p:sp>
        <p:nvSpPr>
          <p:cNvPr id="9" name="Rechteck 8"/>
          <p:cNvSpPr/>
          <p:nvPr/>
        </p:nvSpPr>
        <p:spPr>
          <a:xfrm>
            <a:off x="687716" y="4182192"/>
            <a:ext cx="10819922" cy="2092881"/>
          </a:xfrm>
          <a:prstGeom prst="rect">
            <a:avLst/>
          </a:prstGeom>
        </p:spPr>
        <p:txBody>
          <a:bodyPr wrap="square">
            <a:spAutoFit/>
          </a:bodyPr>
          <a:lstStyle/>
          <a:p>
            <a:pPr marL="0" lvl="1">
              <a:lnSpc>
                <a:spcPct val="200000"/>
              </a:lnSpc>
            </a:pPr>
            <a:r>
              <a:rPr lang="de-DE" sz="1600" b="1" dirty="0">
                <a:solidFill>
                  <a:schemeClr val="accent2"/>
                </a:solidFill>
              </a:rPr>
              <a:t>AUSBLICK</a:t>
            </a:r>
          </a:p>
          <a:p>
            <a:pPr marL="285750" lvl="1" indent="-285750">
              <a:buFont typeface="Courier New" panose="02070309020205020404" pitchFamily="49" charset="0"/>
              <a:buChar char="o"/>
            </a:pPr>
            <a:r>
              <a:rPr lang="de-DE" sz="1600" dirty="0"/>
              <a:t>Vertiefung der </a:t>
            </a:r>
            <a:r>
              <a:rPr lang="de-DE" sz="1600" dirty="0" err="1"/>
              <a:t>Learnings</a:t>
            </a:r>
            <a:r>
              <a:rPr lang="de-DE" sz="1600" dirty="0"/>
              <a:t> / Diskussion der </a:t>
            </a:r>
            <a:r>
              <a:rPr lang="de-DE" sz="1600" dirty="0" err="1"/>
              <a:t>Hypothesn</a:t>
            </a:r>
            <a:r>
              <a:rPr lang="de-DE" sz="1600" dirty="0"/>
              <a:t> in einem Experten-Workshop</a:t>
            </a:r>
          </a:p>
          <a:p>
            <a:pPr marL="285750" lvl="1" indent="-285750">
              <a:buFont typeface="Courier New" panose="02070309020205020404" pitchFamily="49" charset="0"/>
              <a:buChar char="o"/>
            </a:pPr>
            <a:r>
              <a:rPr lang="de-DE" sz="1600" dirty="0"/>
              <a:t>Stabilisierung und Re-Evaluation der Ergebnisse durch periodische Anpassung der Modelle (z.B. jährlich, alle 2 Jahre)</a:t>
            </a:r>
          </a:p>
          <a:p>
            <a:pPr marL="285750" lvl="1" indent="-285750">
              <a:buFont typeface="Courier New" panose="02070309020205020404" pitchFamily="49" charset="0"/>
              <a:buChar char="o"/>
            </a:pPr>
            <a:r>
              <a:rPr lang="de-DE" sz="1600" dirty="0"/>
              <a:t>Entwicklung von Prognosefunktionalitäten (z.B. mit ML Algorithmen) für verstärkten Einsatz im Frontend und dadurch frühes Abfangen von „Stolpersteinen“</a:t>
            </a:r>
          </a:p>
          <a:p>
            <a:pPr marL="285750" lvl="1" indent="-285750">
              <a:buFont typeface="Courier New" panose="02070309020205020404" pitchFamily="49" charset="0"/>
              <a:buChar char="o"/>
            </a:pPr>
            <a:endParaRPr lang="de-DE" dirty="0"/>
          </a:p>
          <a:p>
            <a:pPr marL="285750" lvl="1" indent="-285750">
              <a:buFont typeface="Courier New" panose="02070309020205020404" pitchFamily="49" charset="0"/>
              <a:buChar char="o"/>
            </a:pPr>
            <a:endParaRPr lang="de-DE" sz="1600" dirty="0"/>
          </a:p>
        </p:txBody>
      </p:sp>
      <p:sp>
        <p:nvSpPr>
          <p:cNvPr id="10" name="Rechteck 9"/>
          <p:cNvSpPr/>
          <p:nvPr/>
        </p:nvSpPr>
        <p:spPr>
          <a:xfrm>
            <a:off x="584200" y="927037"/>
            <a:ext cx="11052834" cy="1569660"/>
          </a:xfrm>
          <a:prstGeom prst="rect">
            <a:avLst/>
          </a:prstGeom>
        </p:spPr>
        <p:txBody>
          <a:bodyPr wrap="square">
            <a:spAutoFit/>
          </a:bodyPr>
          <a:lstStyle/>
          <a:p>
            <a:pPr marL="0" lvl="1">
              <a:lnSpc>
                <a:spcPct val="200000"/>
              </a:lnSpc>
            </a:pPr>
            <a:r>
              <a:rPr lang="de-DE" sz="1600" b="1" dirty="0">
                <a:solidFill>
                  <a:schemeClr val="accent2"/>
                </a:solidFill>
              </a:rPr>
              <a:t>ANSATZPUNKTE SF6-S-OG</a:t>
            </a:r>
          </a:p>
          <a:p>
            <a:pPr marL="285750" lvl="1" indent="-285750">
              <a:buFont typeface="Courier New" panose="02070309020205020404" pitchFamily="49" charset="0"/>
              <a:buChar char="o"/>
            </a:pPr>
            <a:r>
              <a:rPr lang="de-DE" sz="1600" dirty="0"/>
              <a:t>Trade-Off zwischen Vollautomatischer Entscheidung und Vertragsrealisierung (Frage #1 vs. Frage 4#) tiefergehend analysieren und durch zusätzliche Regeln bzw. Verlagerung von zusätzlichem Informationsbedarf direkt ans Frontend optimieren</a:t>
            </a:r>
          </a:p>
          <a:p>
            <a:pPr marL="285750" lvl="1" indent="-285750">
              <a:buFont typeface="Courier New" panose="02070309020205020404" pitchFamily="49" charset="0"/>
              <a:buChar char="o"/>
            </a:pPr>
            <a:r>
              <a:rPr lang="de-DE" sz="1600" dirty="0"/>
              <a:t>Prozessauffälligkeiten (z.B. </a:t>
            </a:r>
            <a:r>
              <a:rPr lang="de-DE" sz="1600" dirty="0" err="1"/>
              <a:t>Spezielprozess</a:t>
            </a:r>
            <a:r>
              <a:rPr lang="de-DE" sz="1600" dirty="0"/>
              <a:t> SCHUFA-Score für Kundentyp ORG) separat vertiefen und gelebte, praktische „Work-</a:t>
            </a:r>
            <a:r>
              <a:rPr lang="de-DE" sz="1600" dirty="0" err="1"/>
              <a:t>arounds</a:t>
            </a:r>
            <a:r>
              <a:rPr lang="de-DE" sz="1600" dirty="0"/>
              <a:t>“ in Frage stellen</a:t>
            </a:r>
          </a:p>
        </p:txBody>
      </p:sp>
    </p:spTree>
    <p:extLst>
      <p:ext uri="{BB962C8B-B14F-4D97-AF65-F5344CB8AC3E}">
        <p14:creationId xmlns:p14="http://schemas.microsoft.com/office/powerpoint/2010/main" val="147553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778939" y="1711867"/>
            <a:ext cx="740139" cy="276999"/>
          </a:xfrm>
          <a:prstGeom prst="rect">
            <a:avLst/>
          </a:prstGeom>
        </p:spPr>
        <p:txBody>
          <a:bodyPr wrap="none">
            <a:spAutoFit/>
          </a:bodyPr>
          <a:lstStyle/>
          <a:p>
            <a:r>
              <a:rPr lang="de-DE" sz="1200" b="1" dirty="0">
                <a:solidFill>
                  <a:schemeClr val="bg1"/>
                </a:solidFill>
              </a:rPr>
              <a:t>Learning</a:t>
            </a:r>
            <a:endParaRPr lang="de-DE" sz="1200" dirty="0"/>
          </a:p>
        </p:txBody>
      </p:sp>
      <p:sp>
        <p:nvSpPr>
          <p:cNvPr id="10" name="Rechteck 9"/>
          <p:cNvSpPr/>
          <p:nvPr/>
        </p:nvSpPr>
        <p:spPr>
          <a:xfrm>
            <a:off x="5902323" y="2491163"/>
            <a:ext cx="6818087" cy="3046988"/>
          </a:xfrm>
          <a:prstGeom prst="rect">
            <a:avLst/>
          </a:prstGeom>
        </p:spPr>
        <p:txBody>
          <a:bodyPr wrap="square">
            <a:spAutoFit/>
          </a:bodyPr>
          <a:lstStyle/>
          <a:p>
            <a:pPr marL="0" lvl="1"/>
            <a:r>
              <a:rPr lang="de-DE" sz="4700" b="1" dirty="0">
                <a:solidFill>
                  <a:schemeClr val="bg2"/>
                </a:solidFill>
              </a:rPr>
              <a:t>Vielen Dank für</a:t>
            </a:r>
            <a:br>
              <a:rPr lang="de-DE" sz="4700" b="1" dirty="0">
                <a:solidFill>
                  <a:schemeClr val="bg2"/>
                </a:solidFill>
              </a:rPr>
            </a:br>
            <a:r>
              <a:rPr lang="de-DE" sz="4700" b="1" dirty="0">
                <a:solidFill>
                  <a:schemeClr val="bg2"/>
                </a:solidFill>
              </a:rPr>
              <a:t>Ihr Vertrauen</a:t>
            </a:r>
            <a:br>
              <a:rPr lang="de-DE" sz="4700" b="1" dirty="0">
                <a:solidFill>
                  <a:schemeClr val="bg2"/>
                </a:solidFill>
              </a:rPr>
            </a:br>
            <a:r>
              <a:rPr lang="de-DE" sz="4700" b="1" dirty="0">
                <a:solidFill>
                  <a:schemeClr val="bg2"/>
                </a:solidFill>
              </a:rPr>
              <a:t>&amp; die tolle Zusammenarbeit!</a:t>
            </a:r>
          </a:p>
        </p:txBody>
      </p:sp>
      <p:pic>
        <p:nvPicPr>
          <p:cNvPr id="11" name="Grafik 10">
            <a:extLst>
              <a:ext uri="{FF2B5EF4-FFF2-40B4-BE49-F238E27FC236}">
                <a16:creationId xmlns:a16="http://schemas.microsoft.com/office/drawing/2014/main" id="{57265D1B-8893-4D27-9C1B-470ED033D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400" y="1381274"/>
            <a:ext cx="4782086" cy="4019401"/>
          </a:xfrm>
          <a:prstGeom prst="rect">
            <a:avLst/>
          </a:prstGeom>
        </p:spPr>
      </p:pic>
      <p:sp>
        <p:nvSpPr>
          <p:cNvPr id="12" name="Rechteck 11"/>
          <p:cNvSpPr/>
          <p:nvPr/>
        </p:nvSpPr>
        <p:spPr>
          <a:xfrm>
            <a:off x="5859325" y="1510784"/>
            <a:ext cx="2412840" cy="923330"/>
          </a:xfrm>
          <a:prstGeom prst="rect">
            <a:avLst/>
          </a:prstGeom>
        </p:spPr>
        <p:txBody>
          <a:bodyPr wrap="none">
            <a:spAutoFit/>
          </a:bodyPr>
          <a:lstStyle/>
          <a:p>
            <a:r>
              <a:rPr lang="de-DE" b="1" dirty="0">
                <a:solidFill>
                  <a:schemeClr val="bg2">
                    <a:lumMod val="75000"/>
                  </a:schemeClr>
                </a:solidFill>
              </a:rPr>
              <a:t>Andreas Barth</a:t>
            </a:r>
          </a:p>
          <a:p>
            <a:r>
              <a:rPr lang="de-DE" b="1" dirty="0">
                <a:solidFill>
                  <a:schemeClr val="bg2">
                    <a:lumMod val="75000"/>
                  </a:schemeClr>
                </a:solidFill>
              </a:rPr>
              <a:t>Mobil: 01520-6951832</a:t>
            </a:r>
          </a:p>
          <a:p>
            <a:r>
              <a:rPr lang="de-DE" b="1" dirty="0">
                <a:solidFill>
                  <a:schemeClr val="bg2">
                    <a:lumMod val="75000"/>
                  </a:schemeClr>
                </a:solidFill>
              </a:rPr>
              <a:t>barthand@hs-albsig.de</a:t>
            </a:r>
          </a:p>
        </p:txBody>
      </p:sp>
      <p:sp>
        <p:nvSpPr>
          <p:cNvPr id="13" name="Rechteck 12"/>
          <p:cNvSpPr/>
          <p:nvPr/>
        </p:nvSpPr>
        <p:spPr>
          <a:xfrm>
            <a:off x="1438250" y="5101709"/>
            <a:ext cx="1766766" cy="276999"/>
          </a:xfrm>
          <a:prstGeom prst="rect">
            <a:avLst/>
          </a:prstGeom>
        </p:spPr>
        <p:txBody>
          <a:bodyPr wrap="none">
            <a:spAutoFit/>
          </a:bodyPr>
          <a:lstStyle/>
          <a:p>
            <a:r>
              <a:rPr lang="de-DE" sz="1200" b="1" dirty="0">
                <a:solidFill>
                  <a:schemeClr val="bg1"/>
                </a:solidFill>
              </a:rPr>
              <a:t>© </a:t>
            </a:r>
            <a:r>
              <a:rPr lang="de-DE" sz="1200" b="1" dirty="0" err="1">
                <a:solidFill>
                  <a:schemeClr val="bg1"/>
                </a:solidFill>
              </a:rPr>
              <a:t>Christop</a:t>
            </a:r>
            <a:r>
              <a:rPr lang="de-DE" sz="1200" b="1" dirty="0">
                <a:solidFill>
                  <a:schemeClr val="bg1"/>
                </a:solidFill>
              </a:rPr>
              <a:t> Molnar, 2019</a:t>
            </a:r>
            <a:endParaRPr lang="de-DE" sz="1200" dirty="0">
              <a:solidFill>
                <a:schemeClr val="bg1"/>
              </a:solidFill>
            </a:endParaRPr>
          </a:p>
        </p:txBody>
      </p:sp>
      <p:sp>
        <p:nvSpPr>
          <p:cNvPr id="14" name="Rechteck 13"/>
          <p:cNvSpPr/>
          <p:nvPr/>
        </p:nvSpPr>
        <p:spPr>
          <a:xfrm>
            <a:off x="493242" y="6019886"/>
            <a:ext cx="12175008" cy="430887"/>
          </a:xfrm>
          <a:prstGeom prst="rect">
            <a:avLst/>
          </a:prstGeom>
        </p:spPr>
        <p:txBody>
          <a:bodyPr wrap="square">
            <a:spAutoFit/>
          </a:bodyPr>
          <a:lstStyle/>
          <a:p>
            <a:r>
              <a:rPr lang="en-US" sz="1100" dirty="0" err="1">
                <a:solidFill>
                  <a:schemeClr val="accent1">
                    <a:lumMod val="75000"/>
                  </a:schemeClr>
                </a:solidFill>
                <a:latin typeface="BMW Group Light" pitchFamily="2" charset="0"/>
                <a:cs typeface="BMW Group Light" pitchFamily="2" charset="0"/>
              </a:rPr>
              <a:t>Grafik</a:t>
            </a:r>
            <a:r>
              <a:rPr lang="en-US" sz="1100" dirty="0">
                <a:solidFill>
                  <a:schemeClr val="accent1">
                    <a:lumMod val="75000"/>
                  </a:schemeClr>
                </a:solidFill>
                <a:latin typeface="BMW Group Light" pitchFamily="2" charset="0"/>
                <a:cs typeface="BMW Group Light" pitchFamily="2" charset="0"/>
              </a:rPr>
              <a:t>:  Molnar (2019): "Interpretable machine learning. A Guide for Making Black Box Models Explainable", 2019. https://christophm.github.io/interpretable-ml-book/.   </a:t>
            </a:r>
          </a:p>
          <a:p>
            <a:r>
              <a:rPr lang="en-US" sz="1100" dirty="0">
                <a:solidFill>
                  <a:schemeClr val="accent1">
                    <a:lumMod val="75000"/>
                  </a:schemeClr>
                </a:solidFill>
                <a:latin typeface="BMW Group Light" pitchFamily="2" charset="0"/>
                <a:cs typeface="BMW Group Light" pitchFamily="2" charset="0"/>
              </a:rPr>
              <a:t> </a:t>
            </a:r>
            <a:endParaRPr lang="de-DE" sz="1100" dirty="0">
              <a:solidFill>
                <a:schemeClr val="accent1">
                  <a:lumMod val="75000"/>
                </a:schemeClr>
              </a:solidFill>
              <a:latin typeface="BMW Group Light" pitchFamily="2" charset="0"/>
              <a:cs typeface="BMW Group Light" pitchFamily="2" charset="0"/>
            </a:endParaRPr>
          </a:p>
        </p:txBody>
      </p:sp>
    </p:spTree>
    <p:extLst>
      <p:ext uri="{BB962C8B-B14F-4D97-AF65-F5344CB8AC3E}">
        <p14:creationId xmlns:p14="http://schemas.microsoft.com/office/powerpoint/2010/main" val="3645611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VI</a:t>
            </a:r>
          </a:p>
        </p:txBody>
      </p:sp>
      <p:sp>
        <p:nvSpPr>
          <p:cNvPr id="3" name="Textplatzhalter 2"/>
          <p:cNvSpPr>
            <a:spLocks noGrp="1"/>
          </p:cNvSpPr>
          <p:nvPr>
            <p:ph type="body" idx="1"/>
          </p:nvPr>
        </p:nvSpPr>
        <p:spPr/>
        <p:txBody>
          <a:bodyPr/>
          <a:lstStyle/>
          <a:p>
            <a:r>
              <a:rPr lang="de-DE"/>
              <a:t>quellenverzeichnis</a:t>
            </a:r>
            <a:endParaRPr lang="de-DE" dirty="0"/>
          </a:p>
        </p:txBody>
      </p:sp>
    </p:spTree>
    <p:extLst>
      <p:ext uri="{BB962C8B-B14F-4D97-AF65-F5344CB8AC3E}">
        <p14:creationId xmlns:p14="http://schemas.microsoft.com/office/powerpoint/2010/main" val="4286649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88947" y="909757"/>
            <a:ext cx="11430000" cy="4247317"/>
          </a:xfrm>
          <a:prstGeom prst="rect">
            <a:avLst/>
          </a:prstGeom>
          <a:noFill/>
        </p:spPr>
        <p:txBody>
          <a:bodyPr wrap="square" lIns="0" tIns="0" rIns="0" bIns="0" rtlCol="0">
            <a:spAutoFit/>
          </a:bodyPr>
          <a:lstStyle/>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Aarshay</a:t>
            </a:r>
            <a:r>
              <a:rPr lang="en-US" sz="1200" dirty="0">
                <a:sym typeface="Wingdings" panose="05000000000000000000" pitchFamily="2" charset="2"/>
              </a:rPr>
              <a:t>, Jain (2016): „Complete Guide to Parameter Tuning in </a:t>
            </a:r>
            <a:r>
              <a:rPr lang="en-US" sz="1200" dirty="0" err="1">
                <a:sym typeface="Wingdings" panose="05000000000000000000" pitchFamily="2" charset="2"/>
              </a:rPr>
              <a:t>XGBoost</a:t>
            </a:r>
            <a:r>
              <a:rPr lang="en-US" sz="1200" dirty="0">
                <a:sym typeface="Wingdings" panose="05000000000000000000" pitchFamily="2" charset="2"/>
              </a:rPr>
              <a:t> with codes in Python”; Blogpost;</a:t>
            </a:r>
            <a:br>
              <a:rPr lang="en-US" sz="1200" dirty="0">
                <a:sym typeface="Wingdings" panose="05000000000000000000" pitchFamily="2" charset="2"/>
              </a:rPr>
            </a:br>
            <a:r>
              <a:rPr lang="en-US" sz="1200" dirty="0">
                <a:sym typeface="Wingdings" panose="05000000000000000000" pitchFamily="2" charset="2"/>
              </a:rPr>
              <a:t>https://www.analyticsvidhya.com/blog/2016/03/complete-guide-parameter-tuning-xgboost-with-codes-python/</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Abhini</a:t>
            </a:r>
            <a:r>
              <a:rPr lang="en-US" sz="1200" dirty="0">
                <a:sym typeface="Wingdings" panose="05000000000000000000" pitchFamily="2" charset="2"/>
              </a:rPr>
              <a:t>, </a:t>
            </a:r>
            <a:r>
              <a:rPr lang="en-US" sz="1200" dirty="0" err="1">
                <a:sym typeface="Wingdings" panose="05000000000000000000" pitchFamily="2" charset="2"/>
              </a:rPr>
              <a:t>Shetye</a:t>
            </a:r>
            <a:r>
              <a:rPr lang="en-US" sz="1200" dirty="0">
                <a:sym typeface="Wingdings" panose="05000000000000000000" pitchFamily="2" charset="2"/>
              </a:rPr>
              <a:t> (2011): „Feature Selection with </a:t>
            </a:r>
            <a:r>
              <a:rPr lang="en-US" sz="1200" dirty="0" err="1">
                <a:sym typeface="Wingdings" panose="05000000000000000000" pitchFamily="2" charset="2"/>
              </a:rPr>
              <a:t>sklearn</a:t>
            </a:r>
            <a:r>
              <a:rPr lang="en-US" sz="1200" dirty="0">
                <a:sym typeface="Wingdings" panose="05000000000000000000" pitchFamily="2" charset="2"/>
              </a:rPr>
              <a:t> and Pandas”; Blogpost auf TowardsDataScience.com;</a:t>
            </a:r>
            <a:br>
              <a:rPr lang="en-US" sz="1200" dirty="0">
                <a:sym typeface="Wingdings" panose="05000000000000000000" pitchFamily="2" charset="2"/>
              </a:rPr>
            </a:br>
            <a:r>
              <a:rPr lang="en-US" sz="1200" dirty="0">
                <a:sym typeface="Wingdings" panose="05000000000000000000" pitchFamily="2" charset="2"/>
              </a:rPr>
              <a:t>https://towardsdatascience.com/feature-selection-with-pandas-e3690ad8504b</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Abu-</a:t>
            </a:r>
            <a:r>
              <a:rPr lang="en-US" sz="1200" b="1" dirty="0" err="1">
                <a:solidFill>
                  <a:schemeClr val="accent1"/>
                </a:solidFill>
                <a:sym typeface="Wingdings" panose="05000000000000000000" pitchFamily="2" charset="2"/>
              </a:rPr>
              <a:t>Rmileh</a:t>
            </a:r>
            <a:r>
              <a:rPr lang="en-US" sz="1200" dirty="0">
                <a:sym typeface="Wingdings" panose="05000000000000000000" pitchFamily="2" charset="2"/>
              </a:rPr>
              <a:t>, Amjad: „The multiple faces of ‘Feature Importance’ in </a:t>
            </a:r>
            <a:r>
              <a:rPr lang="en-US" sz="1200" dirty="0" err="1">
                <a:sym typeface="Wingdings" panose="05000000000000000000" pitchFamily="2" charset="2"/>
              </a:rPr>
              <a:t>XGBoost</a:t>
            </a:r>
            <a:r>
              <a:rPr lang="en-US" sz="1200" dirty="0">
                <a:sym typeface="Wingdings" panose="05000000000000000000" pitchFamily="2" charset="2"/>
              </a:rPr>
              <a:t>”;  Blogpost auf TowardsDataScience.com;</a:t>
            </a:r>
            <a:br>
              <a:rPr lang="en-US" sz="1200" dirty="0">
                <a:sym typeface="Wingdings" panose="05000000000000000000" pitchFamily="2" charset="2"/>
              </a:rPr>
            </a:br>
            <a:r>
              <a:rPr lang="en-US" sz="1200" dirty="0">
                <a:sym typeface="Wingdings" panose="05000000000000000000" pitchFamily="2" charset="2"/>
              </a:rPr>
              <a:t>https://towardsdatascience.com/be-careful-when-interpreting-your-features-importance-in-xgboost-6e16132588e7</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Becker</a:t>
            </a:r>
            <a:r>
              <a:rPr lang="en-US" sz="1200" dirty="0">
                <a:sym typeface="Wingdings" panose="05000000000000000000" pitchFamily="2" charset="2"/>
              </a:rPr>
              <a:t>, Dan (2019): KAGGLE </a:t>
            </a:r>
            <a:r>
              <a:rPr lang="en-US" sz="1200" dirty="0" err="1">
                <a:sym typeface="Wingdings" panose="05000000000000000000" pitchFamily="2" charset="2"/>
              </a:rPr>
              <a:t>Microcourse</a:t>
            </a:r>
            <a:r>
              <a:rPr lang="en-US" sz="1200" dirty="0">
                <a:sym typeface="Wingdings" panose="05000000000000000000" pitchFamily="2" charset="2"/>
              </a:rPr>
              <a:t>  „Machine Learning </a:t>
            </a:r>
            <a:r>
              <a:rPr lang="en-US" sz="1200" dirty="0" err="1">
                <a:sym typeface="Wingdings" panose="05000000000000000000" pitchFamily="2" charset="2"/>
              </a:rPr>
              <a:t>Explainability</a:t>
            </a:r>
            <a:r>
              <a:rPr lang="en-US" sz="1200" dirty="0">
                <a:sym typeface="Wingdings" panose="05000000000000000000" pitchFamily="2" charset="2"/>
              </a:rPr>
              <a:t>“; https://www.kaggle.com/learn/machine-learning-explainability</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Bishop</a:t>
            </a:r>
            <a:r>
              <a:rPr lang="en-US" sz="1200" dirty="0">
                <a:sym typeface="Wingdings" panose="05000000000000000000" pitchFamily="2" charset="2"/>
              </a:rPr>
              <a:t>, Christopher M. (2009): „Pattern Recognition and Machine Learning“</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Breiman</a:t>
            </a:r>
            <a:r>
              <a:rPr lang="en-US" sz="1200" dirty="0">
                <a:sym typeface="Wingdings" panose="05000000000000000000" pitchFamily="2" charset="2"/>
              </a:rPr>
              <a:t>, Leo (2001): „Random Forests“, Statistics Department, University of California, Berkeley</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Brownlee</a:t>
            </a:r>
            <a:r>
              <a:rPr lang="en-US" sz="1200" dirty="0">
                <a:sym typeface="Wingdings" panose="05000000000000000000" pitchFamily="2" charset="2"/>
              </a:rPr>
              <a:t>, Jason (2016): „Feature Selection For Machine Learning in Python”; Blogpost auf TowardsDataScience.com;</a:t>
            </a:r>
            <a:br>
              <a:rPr lang="en-US" sz="1200" dirty="0">
                <a:sym typeface="Wingdings" panose="05000000000000000000" pitchFamily="2" charset="2"/>
              </a:rPr>
            </a:br>
            <a:r>
              <a:rPr lang="en-US" sz="1200" dirty="0">
                <a:sym typeface="Wingdings" panose="05000000000000000000" pitchFamily="2" charset="2"/>
              </a:rPr>
              <a:t>https://machinelearningmastery.com/feature-selection-machine-learning-python/</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Bruce &amp; Bruce </a:t>
            </a:r>
            <a:r>
              <a:rPr lang="en-US" sz="1200" dirty="0">
                <a:sym typeface="Wingdings" panose="05000000000000000000" pitchFamily="2" charset="2"/>
              </a:rPr>
              <a:t>(2017): „Practical Statistics for Data Scientists“</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Calva</a:t>
            </a:r>
            <a:r>
              <a:rPr lang="en-US" sz="1200" dirty="0">
                <a:sym typeface="Wingdings" panose="05000000000000000000" pitchFamily="2" charset="2"/>
              </a:rPr>
              <a:t>, Alberto (2019): „We are ready for Machine Learning </a:t>
            </a:r>
            <a:r>
              <a:rPr lang="en-US" sz="1200" dirty="0" err="1">
                <a:sym typeface="Wingdings" panose="05000000000000000000" pitchFamily="2" charset="2"/>
              </a:rPr>
              <a:t>Explainability</a:t>
            </a:r>
            <a:r>
              <a:rPr lang="en-US" sz="1200" dirty="0">
                <a:sym typeface="Wingdings" panose="05000000000000000000" pitchFamily="2" charset="2"/>
              </a:rPr>
              <a:t>?”, Blogpost auf TowardsDataScience.com;</a:t>
            </a:r>
            <a:br>
              <a:rPr lang="en-US" sz="1200" dirty="0">
                <a:sym typeface="Wingdings" panose="05000000000000000000" pitchFamily="2" charset="2"/>
              </a:rPr>
            </a:br>
            <a:r>
              <a:rPr lang="en-US" sz="1200" dirty="0">
                <a:sym typeface="Wingdings" panose="05000000000000000000" pitchFamily="2" charset="2"/>
              </a:rPr>
              <a:t>https://towardsdatascience.com/we-are-ready-to-ml-explainability-2e7960cb950d</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Chen</a:t>
            </a:r>
            <a:r>
              <a:rPr lang="en-US" sz="1200" dirty="0">
                <a:sym typeface="Wingdings" panose="05000000000000000000" pitchFamily="2" charset="2"/>
              </a:rPr>
              <a:t>, Tianqi (2014): “Introduction to boosted trees”; University of Washington </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Cook</a:t>
            </a:r>
            <a:r>
              <a:rPr lang="en-US" sz="1200" dirty="0">
                <a:sym typeface="Wingdings" panose="05000000000000000000" pitchFamily="2" charset="2"/>
              </a:rPr>
              <a:t>, Alexis: KAGGLE </a:t>
            </a:r>
            <a:r>
              <a:rPr lang="en-US" sz="1200" dirty="0" err="1">
                <a:sym typeface="Wingdings" panose="05000000000000000000" pitchFamily="2" charset="2"/>
              </a:rPr>
              <a:t>Microcourse</a:t>
            </a:r>
            <a:r>
              <a:rPr lang="en-US" sz="1200" dirty="0">
                <a:sym typeface="Wingdings" panose="05000000000000000000" pitchFamily="2" charset="2"/>
              </a:rPr>
              <a:t> „Intermediate Machine Learning“; https://www.kaggle.com/learn/intermediate-machine-learning</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Géron</a:t>
            </a:r>
            <a:r>
              <a:rPr lang="en-US" sz="1200" dirty="0">
                <a:sym typeface="Wingdings" panose="05000000000000000000" pitchFamily="2" charset="2"/>
              </a:rPr>
              <a:t>, </a:t>
            </a:r>
            <a:r>
              <a:rPr lang="en-US" sz="1200" dirty="0" err="1">
                <a:sym typeface="Wingdings" panose="05000000000000000000" pitchFamily="2" charset="2"/>
              </a:rPr>
              <a:t>Aurélion</a:t>
            </a:r>
            <a:r>
              <a:rPr lang="en-US" sz="1200" dirty="0">
                <a:sym typeface="Wingdings" panose="05000000000000000000" pitchFamily="2" charset="2"/>
              </a:rPr>
              <a:t> (2018): „Hands-On Machine Learning with </a:t>
            </a:r>
            <a:r>
              <a:rPr lang="en-US" sz="1200" dirty="0" err="1">
                <a:sym typeface="Wingdings" panose="05000000000000000000" pitchFamily="2" charset="2"/>
              </a:rPr>
              <a:t>Scikit</a:t>
            </a:r>
            <a:r>
              <a:rPr lang="en-US" sz="1200" dirty="0">
                <a:sym typeface="Wingdings" panose="05000000000000000000" pitchFamily="2" charset="2"/>
              </a:rPr>
              <a:t>-Learn &amp; TensorFlow“</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Gunning</a:t>
            </a:r>
            <a:r>
              <a:rPr lang="en-US" sz="1200" dirty="0">
                <a:sym typeface="Wingdings" panose="05000000000000000000" pitchFamily="2" charset="2"/>
              </a:rPr>
              <a:t>, David (2017): „Explainable Artificial Intelligence (XAI)”, DARPA/I20 Program Update November 2017</a:t>
            </a:r>
          </a:p>
        </p:txBody>
      </p:sp>
      <p:sp>
        <p:nvSpPr>
          <p:cNvPr id="3" name="Titel 1">
            <a:extLst>
              <a:ext uri="{FF2B5EF4-FFF2-40B4-BE49-F238E27FC236}">
                <a16:creationId xmlns:a16="http://schemas.microsoft.com/office/drawing/2014/main" id="{58B89E5C-AB82-453A-90A8-291666B20DF7}"/>
              </a:ext>
            </a:extLst>
          </p:cNvPr>
          <p:cNvSpPr>
            <a:spLocks noGrp="1"/>
          </p:cNvSpPr>
          <p:nvPr>
            <p:ph type="title"/>
          </p:nvPr>
        </p:nvSpPr>
        <p:spPr>
          <a:xfrm>
            <a:off x="488947" y="347184"/>
            <a:ext cx="11224684" cy="701474"/>
          </a:xfrm>
        </p:spPr>
        <p:txBody>
          <a:bodyPr/>
          <a:lstStyle/>
          <a:p>
            <a:r>
              <a:rPr lang="de-DE" dirty="0"/>
              <a:t>Quellenverzeichnis</a:t>
            </a:r>
          </a:p>
        </p:txBody>
      </p:sp>
    </p:spTree>
    <p:extLst>
      <p:ext uri="{BB962C8B-B14F-4D97-AF65-F5344CB8AC3E}">
        <p14:creationId xmlns:p14="http://schemas.microsoft.com/office/powerpoint/2010/main" val="725316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88947" y="955477"/>
            <a:ext cx="11430000" cy="5247590"/>
          </a:xfrm>
          <a:prstGeom prst="rect">
            <a:avLst/>
          </a:prstGeom>
          <a:noFill/>
        </p:spPr>
        <p:txBody>
          <a:bodyPr wrap="square" lIns="0" tIns="0" rIns="0" bIns="0" rtlCol="0">
            <a:spAutoFit/>
          </a:bodyPr>
          <a:lstStyle/>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Koehrsen</a:t>
            </a:r>
            <a:r>
              <a:rPr lang="en-US" sz="1200" dirty="0">
                <a:sym typeface="Wingdings" panose="05000000000000000000" pitchFamily="2" charset="2"/>
              </a:rPr>
              <a:t>, Will (2018): „A Feature Selection Tool for Machine Learning in Python. Using the </a:t>
            </a:r>
            <a:r>
              <a:rPr lang="en-US" sz="1200" dirty="0" err="1">
                <a:sym typeface="Wingdings" panose="05000000000000000000" pitchFamily="2" charset="2"/>
              </a:rPr>
              <a:t>FeatureSelector</a:t>
            </a:r>
            <a:r>
              <a:rPr lang="en-US" sz="1200" dirty="0">
                <a:sym typeface="Wingdings" panose="05000000000000000000" pitchFamily="2" charset="2"/>
              </a:rPr>
              <a:t> for efficient machine learning workflows”; Blogpost auf TowardsDataScience.com; https://towardsdatascience.com/a-feature-selection-tool-for-machine-learning-in-python-b64dd23710f0</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Koersen</a:t>
            </a:r>
            <a:r>
              <a:rPr lang="en-US" sz="1200" dirty="0">
                <a:sym typeface="Wingdings" panose="05000000000000000000" pitchFamily="2" charset="2"/>
              </a:rPr>
              <a:t>, Will (2017) ): „Random Forest Simple Explanation”, Blogpost auf Medium.com:</a:t>
            </a:r>
            <a:br>
              <a:rPr lang="en-US" sz="1200" dirty="0">
                <a:sym typeface="Wingdings" panose="05000000000000000000" pitchFamily="2" charset="2"/>
              </a:rPr>
            </a:br>
            <a:r>
              <a:rPr lang="en-US" sz="1200" dirty="0">
                <a:sym typeface="Wingdings" panose="05000000000000000000" pitchFamily="2" charset="2"/>
              </a:rPr>
              <a:t>https://medium.com/@williamkoehrsen/random-forest-simple-explanation-377895a60d2d</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Leilani, H. Gilpin </a:t>
            </a:r>
            <a:r>
              <a:rPr lang="en-US" sz="1200" dirty="0">
                <a:sym typeface="Wingdings" panose="05000000000000000000" pitchFamily="2" charset="2"/>
              </a:rPr>
              <a:t>et al  (2019): „Explaining Explanations: An Overview of Interpretability of Machine Learning”, MIT 2019</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Lemagnen</a:t>
            </a:r>
            <a:r>
              <a:rPr lang="en-US" sz="1200" dirty="0">
                <a:sym typeface="Wingdings" panose="05000000000000000000" pitchFamily="2" charset="2"/>
              </a:rPr>
              <a:t>, Kevin (2017): „Hyperparameter Tuning in </a:t>
            </a:r>
            <a:r>
              <a:rPr lang="en-US" sz="1200" dirty="0" err="1">
                <a:sym typeface="Wingdings" panose="05000000000000000000" pitchFamily="2" charset="2"/>
              </a:rPr>
              <a:t>XGBoost</a:t>
            </a:r>
            <a:r>
              <a:rPr lang="en-US" sz="1200" dirty="0">
                <a:sym typeface="Wingdings" panose="05000000000000000000" pitchFamily="2" charset="2"/>
              </a:rPr>
              <a:t>“; Blogpost auf Cambridge Spark;</a:t>
            </a:r>
            <a:br>
              <a:rPr lang="en-US" sz="1200" dirty="0">
                <a:sym typeface="Wingdings" panose="05000000000000000000" pitchFamily="2" charset="2"/>
              </a:rPr>
            </a:br>
            <a:r>
              <a:rPr lang="en-US" sz="1200" dirty="0">
                <a:sym typeface="Wingdings" panose="05000000000000000000" pitchFamily="2" charset="2"/>
              </a:rPr>
              <a:t>https://blog.cambridgespark.com/hyperparameter-tuning-in-xgboost-4ff9100a3b2f</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Louppe</a:t>
            </a:r>
            <a:r>
              <a:rPr lang="en-US" sz="1200" dirty="0">
                <a:sym typeface="Wingdings" panose="05000000000000000000" pitchFamily="2" charset="2"/>
              </a:rPr>
              <a:t>, Gilles et al (2013): „Understanding variable </a:t>
            </a:r>
            <a:r>
              <a:rPr lang="en-US" sz="1200" dirty="0" err="1">
                <a:sym typeface="Wingdings" panose="05000000000000000000" pitchFamily="2" charset="2"/>
              </a:rPr>
              <a:t>importances</a:t>
            </a:r>
            <a:r>
              <a:rPr lang="en-US" sz="1200" dirty="0">
                <a:sym typeface="Wingdings" panose="05000000000000000000" pitchFamily="2" charset="2"/>
              </a:rPr>
              <a:t> in forests of randomized trees”, University of Liege, Belgium</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Lundberg</a:t>
            </a:r>
            <a:r>
              <a:rPr lang="en-US" sz="1200" dirty="0">
                <a:sym typeface="Wingdings" panose="05000000000000000000" pitchFamily="2" charset="2"/>
              </a:rPr>
              <a:t>, Scott (2017): „A Unified Approach to Interpreting Model Predictions”, (NIPS 2017)</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Lundberg</a:t>
            </a:r>
            <a:r>
              <a:rPr lang="en-US" sz="1200" dirty="0">
                <a:sym typeface="Wingdings" panose="05000000000000000000" pitchFamily="2" charset="2"/>
              </a:rPr>
              <a:t>, Scott (2018): „Interpretable Machine Learning with </a:t>
            </a:r>
            <a:r>
              <a:rPr lang="en-US" sz="1200" dirty="0" err="1">
                <a:sym typeface="Wingdings" panose="05000000000000000000" pitchFamily="2" charset="2"/>
              </a:rPr>
              <a:t>XGBoost</a:t>
            </a:r>
            <a:r>
              <a:rPr lang="en-US" sz="1200" dirty="0">
                <a:sym typeface="Wingdings" panose="05000000000000000000" pitchFamily="2" charset="2"/>
              </a:rPr>
              <a:t>”, Blogpost auf TowardsDataScience.com;</a:t>
            </a:r>
            <a:br>
              <a:rPr lang="en-US" sz="1200" dirty="0">
                <a:sym typeface="Wingdings" panose="05000000000000000000" pitchFamily="2" charset="2"/>
              </a:rPr>
            </a:br>
            <a:r>
              <a:rPr lang="en-US" sz="1200" dirty="0">
                <a:sym typeface="Wingdings" panose="05000000000000000000" pitchFamily="2" charset="2"/>
              </a:rPr>
              <a:t>https://towardsdatascience.com/interpretable-machine-learning-with-xgboost-9ec80d148d27</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Lundberg</a:t>
            </a:r>
            <a:r>
              <a:rPr lang="en-US" sz="1200" dirty="0">
                <a:sym typeface="Wingdings" panose="05000000000000000000" pitchFamily="2" charset="2"/>
              </a:rPr>
              <a:t>, Scott et al (2019): “Explainable AI for Trees: From Local Explanations to Global Understanding”, Cornell University</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McCombe</a:t>
            </a:r>
            <a:r>
              <a:rPr lang="en-US" sz="1200" dirty="0">
                <a:sym typeface="Wingdings" panose="05000000000000000000" pitchFamily="2" charset="2"/>
              </a:rPr>
              <a:t>, Madeline: „Intro to Feature Selection Methods for Data Science”; Blogpost auf TowardsDataScience.com;</a:t>
            </a:r>
            <a:br>
              <a:rPr lang="en-US" sz="1200" dirty="0">
                <a:sym typeface="Wingdings" panose="05000000000000000000" pitchFamily="2" charset="2"/>
              </a:rPr>
            </a:br>
            <a:r>
              <a:rPr lang="en-US" sz="1200" dirty="0">
                <a:sym typeface="Wingdings" panose="05000000000000000000" pitchFamily="2" charset="2"/>
              </a:rPr>
              <a:t>https://towardsdatascience.com/intro-to-feature-selection-methods-for-data-science-4cae2178a00a</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Michelman</a:t>
            </a:r>
            <a:r>
              <a:rPr lang="en-US" sz="1200" dirty="0">
                <a:sym typeface="Wingdings" panose="05000000000000000000" pitchFamily="2" charset="2"/>
              </a:rPr>
              <a:t>, Julie (2017): </a:t>
            </a:r>
            <a:r>
              <a:rPr lang="en-US" sz="1200" dirty="0" err="1">
                <a:sym typeface="Wingdings" panose="05000000000000000000" pitchFamily="2" charset="2"/>
              </a:rPr>
              <a:t>PyData</a:t>
            </a:r>
            <a:r>
              <a:rPr lang="en-US" sz="1200" dirty="0">
                <a:sym typeface="Wingdings" panose="05000000000000000000" pitchFamily="2" charset="2"/>
              </a:rPr>
              <a:t> Seattle 2017: „Pandas, Pipelines and Custom Transformers“;</a:t>
            </a:r>
            <a:br>
              <a:rPr lang="en-US" sz="1200" dirty="0">
                <a:sym typeface="Wingdings" panose="05000000000000000000" pitchFamily="2" charset="2"/>
              </a:rPr>
            </a:br>
            <a:r>
              <a:rPr lang="en-US" sz="1200" dirty="0">
                <a:sym typeface="Wingdings" panose="05000000000000000000" pitchFamily="2" charset="2"/>
              </a:rPr>
              <a:t>https://github.com/jem1031/pandas-pipelines-custom-transformers</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Molnar</a:t>
            </a:r>
            <a:r>
              <a:rPr lang="en-US" sz="1200" dirty="0">
                <a:sym typeface="Wingdings" panose="05000000000000000000" pitchFamily="2" charset="2"/>
              </a:rPr>
              <a:t>, Christoph (2019): „Interpretable Machine Learning - A Guide for Making Black Box Models Explainable”;</a:t>
            </a:r>
            <a:br>
              <a:rPr lang="en-US" sz="1200" dirty="0">
                <a:sym typeface="Wingdings" panose="05000000000000000000" pitchFamily="2" charset="2"/>
              </a:rPr>
            </a:br>
            <a:r>
              <a:rPr lang="en-US" sz="1200" dirty="0">
                <a:sym typeface="Wingdings" panose="05000000000000000000" pitchFamily="2" charset="2"/>
              </a:rPr>
              <a:t>https://christophm.github.io/interpretable-ml-book/index.html</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Parr</a:t>
            </a:r>
            <a:r>
              <a:rPr lang="en-US" sz="1200" dirty="0">
                <a:sym typeface="Wingdings" panose="05000000000000000000" pitchFamily="2" charset="2"/>
              </a:rPr>
              <a:t>, Terence et al (2018): „Beware Default Random Forest </a:t>
            </a:r>
            <a:r>
              <a:rPr lang="en-US" sz="1200" dirty="0" err="1">
                <a:sym typeface="Wingdings" panose="05000000000000000000" pitchFamily="2" charset="2"/>
              </a:rPr>
              <a:t>Importances</a:t>
            </a:r>
            <a:r>
              <a:rPr lang="en-US" sz="1200" dirty="0">
                <a:sym typeface="Wingdings" panose="05000000000000000000" pitchFamily="2" charset="2"/>
              </a:rPr>
              <a:t>”, Blogpost auf explained.ai; https://explained.ai/rf-importance/</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Petrou</a:t>
            </a:r>
            <a:r>
              <a:rPr lang="en-US" sz="1200" dirty="0">
                <a:sym typeface="Wingdings" panose="05000000000000000000" pitchFamily="2" charset="2"/>
              </a:rPr>
              <a:t>, Ted (2018): „From Pandas to </a:t>
            </a:r>
            <a:r>
              <a:rPr lang="en-US" sz="1200" dirty="0" err="1">
                <a:sym typeface="Wingdings" panose="05000000000000000000" pitchFamily="2" charset="2"/>
              </a:rPr>
              <a:t>Scikit</a:t>
            </a:r>
            <a:r>
              <a:rPr lang="en-US" sz="1200" dirty="0">
                <a:sym typeface="Wingdings" panose="05000000000000000000" pitchFamily="2" charset="2"/>
              </a:rPr>
              <a:t>-Learn - A new exciting workflow”; Blogpost auf Medium.com;</a:t>
            </a:r>
            <a:br>
              <a:rPr lang="en-US" sz="1200" dirty="0">
                <a:sym typeface="Wingdings" panose="05000000000000000000" pitchFamily="2" charset="2"/>
              </a:rPr>
            </a:br>
            <a:r>
              <a:rPr lang="en-US" sz="1200" dirty="0">
                <a:sym typeface="Wingdings" panose="05000000000000000000" pitchFamily="2" charset="2"/>
              </a:rPr>
              <a:t>https://medium.com/dunder-data/from-pandas-to-scikit-learn-a-new-exciting-workflow-e88e2271ef62</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Reinstein</a:t>
            </a:r>
            <a:r>
              <a:rPr lang="en-US" sz="1200" dirty="0">
                <a:sym typeface="Wingdings" panose="05000000000000000000" pitchFamily="2" charset="2"/>
              </a:rPr>
              <a:t>, </a:t>
            </a:r>
            <a:r>
              <a:rPr lang="en-US" sz="1200" dirty="0" err="1">
                <a:sym typeface="Wingdings" panose="05000000000000000000" pitchFamily="2" charset="2"/>
              </a:rPr>
              <a:t>Ilan</a:t>
            </a:r>
            <a:r>
              <a:rPr lang="en-US" sz="1200" dirty="0">
                <a:sym typeface="Wingdings" panose="05000000000000000000" pitchFamily="2" charset="2"/>
              </a:rPr>
              <a:t> (2017): „</a:t>
            </a:r>
            <a:r>
              <a:rPr lang="en-US" sz="1200" dirty="0" err="1">
                <a:sym typeface="Wingdings" panose="05000000000000000000" pitchFamily="2" charset="2"/>
              </a:rPr>
              <a:t>XGBoost</a:t>
            </a:r>
            <a:r>
              <a:rPr lang="en-US" sz="1200" dirty="0">
                <a:sym typeface="Wingdings" panose="05000000000000000000" pitchFamily="2" charset="2"/>
              </a:rPr>
              <a:t>, a Top Machine Learning Method on Kaggle, Explained”, Blogpost auf kdnuggets.com;</a:t>
            </a:r>
            <a:br>
              <a:rPr lang="en-US" sz="1200" dirty="0">
                <a:sym typeface="Wingdings" panose="05000000000000000000" pitchFamily="2" charset="2"/>
              </a:rPr>
            </a:br>
            <a:r>
              <a:rPr lang="en-US" sz="1200" dirty="0">
                <a:sym typeface="Wingdings" panose="05000000000000000000" pitchFamily="2" charset="2"/>
              </a:rPr>
              <a:t>https://www.kdnuggets.com/2017/10/xgboost-top-machine-learning-method-kaggle-explained.html</a:t>
            </a:r>
          </a:p>
        </p:txBody>
      </p:sp>
      <p:sp>
        <p:nvSpPr>
          <p:cNvPr id="3" name="Titel 1">
            <a:extLst>
              <a:ext uri="{FF2B5EF4-FFF2-40B4-BE49-F238E27FC236}">
                <a16:creationId xmlns:a16="http://schemas.microsoft.com/office/drawing/2014/main" id="{CE5AF159-27CF-42B0-9292-94AFC2CE6D0D}"/>
              </a:ext>
            </a:extLst>
          </p:cNvPr>
          <p:cNvSpPr>
            <a:spLocks noGrp="1"/>
          </p:cNvSpPr>
          <p:nvPr>
            <p:ph type="title"/>
          </p:nvPr>
        </p:nvSpPr>
        <p:spPr>
          <a:xfrm>
            <a:off x="488947" y="347184"/>
            <a:ext cx="11224684" cy="701474"/>
          </a:xfrm>
        </p:spPr>
        <p:txBody>
          <a:bodyPr/>
          <a:lstStyle/>
          <a:p>
            <a:r>
              <a:rPr lang="de-DE" dirty="0"/>
              <a:t>Quellenverzeichnis /2</a:t>
            </a:r>
          </a:p>
        </p:txBody>
      </p:sp>
    </p:spTree>
    <p:extLst>
      <p:ext uri="{BB962C8B-B14F-4D97-AF65-F5344CB8AC3E}">
        <p14:creationId xmlns:p14="http://schemas.microsoft.com/office/powerpoint/2010/main" val="3938028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88947" y="955477"/>
            <a:ext cx="11430000" cy="4355038"/>
          </a:xfrm>
          <a:prstGeom prst="rect">
            <a:avLst/>
          </a:prstGeom>
          <a:noFill/>
        </p:spPr>
        <p:txBody>
          <a:bodyPr wrap="square" lIns="0" tIns="0" rIns="0" bIns="0" rtlCol="0">
            <a:spAutoFit/>
          </a:bodyPr>
          <a:lstStyle/>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Ribeiro</a:t>
            </a:r>
            <a:r>
              <a:rPr lang="en-US" sz="1200" dirty="0">
                <a:sym typeface="Wingdings" panose="05000000000000000000" pitchFamily="2" charset="2"/>
              </a:rPr>
              <a:t>, Marco Tulio et al (): „Why should I trust you - Explaining the Predictions of Any Classifier”, University of Washington, Seattle (WA) </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Sayak</a:t>
            </a:r>
            <a:r>
              <a:rPr lang="en-US" sz="1200" dirty="0">
                <a:sym typeface="Wingdings" panose="05000000000000000000" pitchFamily="2" charset="2"/>
              </a:rPr>
              <a:t>, Paul (2018): “Beginner's Guide to Feature Selection in Python”; Blogpost auf DataCamp.com;</a:t>
            </a:r>
            <a:br>
              <a:rPr lang="en-US" sz="1200" dirty="0">
                <a:sym typeface="Wingdings" panose="05000000000000000000" pitchFamily="2" charset="2"/>
              </a:rPr>
            </a:br>
            <a:r>
              <a:rPr lang="en-US" sz="1200" dirty="0">
                <a:sym typeface="Wingdings" panose="05000000000000000000" pitchFamily="2" charset="2"/>
              </a:rPr>
              <a:t>https://www.datacamp.com/community/tutorials/feature-selection-python</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Shapley</a:t>
            </a:r>
            <a:r>
              <a:rPr lang="en-US" sz="1200" dirty="0">
                <a:sym typeface="Wingdings" panose="05000000000000000000" pitchFamily="2" charset="2"/>
              </a:rPr>
              <a:t>, Lloyd S. (1953). "A Value for n-person Games". Princeton University</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Sharma</a:t>
            </a:r>
            <a:r>
              <a:rPr lang="en-US" sz="1200" dirty="0">
                <a:sym typeface="Wingdings" panose="05000000000000000000" pitchFamily="2" charset="2"/>
              </a:rPr>
              <a:t>, Mohit (2018): „What Steps should one take while doing Data Preprocessing?”; Blogpost;</a:t>
            </a:r>
            <a:br>
              <a:rPr lang="en-US" sz="1200" dirty="0">
                <a:sym typeface="Wingdings" panose="05000000000000000000" pitchFamily="2" charset="2"/>
              </a:rPr>
            </a:br>
            <a:r>
              <a:rPr lang="en-US" sz="1200" dirty="0">
                <a:sym typeface="Wingdings" panose="05000000000000000000" pitchFamily="2" charset="2"/>
              </a:rPr>
              <a:t>https://hackernoon.com/what-steps-should-one-take-while-doing-data-preprocessing-502c993e1caa</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Shivam</a:t>
            </a:r>
            <a:r>
              <a:rPr lang="en-US" sz="1200" dirty="0">
                <a:sym typeface="Wingdings" panose="05000000000000000000" pitchFamily="2" charset="2"/>
              </a:rPr>
              <a:t>, Bansal (2019): „Machine Learning </a:t>
            </a:r>
            <a:r>
              <a:rPr lang="en-US" sz="1200" dirty="0" err="1">
                <a:sym typeface="Wingdings" panose="05000000000000000000" pitchFamily="2" charset="2"/>
              </a:rPr>
              <a:t>Explainability</a:t>
            </a:r>
            <a:r>
              <a:rPr lang="en-US" sz="1200" dirty="0">
                <a:sym typeface="Wingdings" panose="05000000000000000000" pitchFamily="2" charset="2"/>
              </a:rPr>
              <a:t>: complete walkthrough using a detailed use-case”, Blogpost auf Becoming Human;</a:t>
            </a:r>
            <a:br>
              <a:rPr lang="en-US" sz="1200" dirty="0">
                <a:sym typeface="Wingdings" panose="05000000000000000000" pitchFamily="2" charset="2"/>
              </a:rPr>
            </a:br>
            <a:r>
              <a:rPr lang="en-US" sz="1200" dirty="0">
                <a:sym typeface="Wingdings" panose="05000000000000000000" pitchFamily="2" charset="2"/>
              </a:rPr>
              <a:t>https://becominghuman.ai/machine-learning-explainability-complete-walkthrough-using-a-detailed-use-case-8bba7ef9ebb9</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Tan, Steinbach, Kumar</a:t>
            </a:r>
            <a:r>
              <a:rPr lang="en-US" sz="1200" dirty="0">
                <a:sym typeface="Wingdings" panose="05000000000000000000" pitchFamily="2" charset="2"/>
              </a:rPr>
              <a:t> (2014): „Introduction to Data Mining“: </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Tseng</a:t>
            </a:r>
            <a:r>
              <a:rPr lang="en-US" sz="1200" dirty="0">
                <a:sym typeface="Wingdings" panose="05000000000000000000" pitchFamily="2" charset="2"/>
              </a:rPr>
              <a:t>, Gabriel (2018): „Interpreting complex models with SHAP values”, Blogpost auf medium.com;</a:t>
            </a:r>
            <a:br>
              <a:rPr lang="en-US" sz="1200" dirty="0">
                <a:sym typeface="Wingdings" panose="05000000000000000000" pitchFamily="2" charset="2"/>
              </a:rPr>
            </a:br>
            <a:r>
              <a:rPr lang="en-US" sz="1200" dirty="0">
                <a:sym typeface="Wingdings" panose="05000000000000000000" pitchFamily="2" charset="2"/>
              </a:rPr>
              <a:t>https://medium.com/@gabrieltseng/interpreting-complex-models-with-shap-values-1c187db6ec83</a:t>
            </a:r>
          </a:p>
          <a:p>
            <a:pPr marL="228600" indent="-228600">
              <a:spcAft>
                <a:spcPts val="600"/>
              </a:spcAft>
              <a:buFont typeface="Courier New" panose="02070309020205020404" pitchFamily="49" charset="0"/>
              <a:buChar char="o"/>
            </a:pPr>
            <a:r>
              <a:rPr lang="en-US" sz="1200" b="1" dirty="0" err="1">
                <a:solidFill>
                  <a:schemeClr val="accent1"/>
                </a:solidFill>
                <a:sym typeface="Wingdings" panose="05000000000000000000" pitchFamily="2" charset="2"/>
              </a:rPr>
              <a:t>VanderPlas</a:t>
            </a:r>
            <a:r>
              <a:rPr lang="en-US" sz="1200" b="1" dirty="0">
                <a:solidFill>
                  <a:schemeClr val="accent1"/>
                </a:solidFill>
                <a:sym typeface="Wingdings" panose="05000000000000000000" pitchFamily="2" charset="2"/>
              </a:rPr>
              <a:t>, </a:t>
            </a:r>
            <a:r>
              <a:rPr lang="en-US" sz="1200" dirty="0">
                <a:sym typeface="Wingdings" panose="05000000000000000000" pitchFamily="2" charset="2"/>
              </a:rPr>
              <a:t>Jake (2017): „Python Data Science Handbook“</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Vishal</a:t>
            </a:r>
            <a:r>
              <a:rPr lang="en-US" sz="1200" dirty="0">
                <a:sym typeface="Wingdings" panose="05000000000000000000" pitchFamily="2" charset="2"/>
              </a:rPr>
              <a:t>, Patel (2016): </a:t>
            </a:r>
            <a:r>
              <a:rPr lang="en-US" sz="1200" dirty="0" err="1">
                <a:sym typeface="Wingdings" panose="05000000000000000000" pitchFamily="2" charset="2"/>
              </a:rPr>
              <a:t>PyData</a:t>
            </a:r>
            <a:r>
              <a:rPr lang="en-US" sz="1200" dirty="0">
                <a:sym typeface="Wingdings" panose="05000000000000000000" pitchFamily="2" charset="2"/>
              </a:rPr>
              <a:t> DC 2016: „A Practical Guide to Dimensionality Reduction“</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Vishal</a:t>
            </a:r>
            <a:r>
              <a:rPr lang="en-US" sz="1200" dirty="0">
                <a:sym typeface="Wingdings" panose="05000000000000000000" pitchFamily="2" charset="2"/>
              </a:rPr>
              <a:t>, Patel (2018): „Feature selection — Correlation a. P-values";</a:t>
            </a:r>
            <a:br>
              <a:rPr lang="en-US" sz="1200" dirty="0">
                <a:sym typeface="Wingdings" panose="05000000000000000000" pitchFamily="2" charset="2"/>
              </a:rPr>
            </a:br>
            <a:r>
              <a:rPr lang="en-US" sz="1200" dirty="0">
                <a:sym typeface="Wingdings" panose="05000000000000000000" pitchFamily="2" charset="2"/>
              </a:rPr>
              <a:t>https://towardsdatascience.com/feature-selection-correlation-and-p-value-da8921bfb3cf</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Wild</a:t>
            </a:r>
            <a:r>
              <a:rPr lang="en-US" sz="1200" dirty="0">
                <a:sym typeface="Wingdings" panose="05000000000000000000" pitchFamily="2" charset="2"/>
              </a:rPr>
              <a:t>, Cody Marie (2018): „One Feature Attribution Method to (Supposedly) Rule Them All: Shapley Values“; Blogpost auf TowardsDataScience.com; https://towardsdatascience.com/one-feature-attribution-method-to-supposedly-rule-them-all-shapley-values-f3e04534983d</a:t>
            </a:r>
          </a:p>
          <a:p>
            <a:pPr marL="228600" indent="-228600">
              <a:spcAft>
                <a:spcPts val="600"/>
              </a:spcAft>
              <a:buFont typeface="Courier New" panose="02070309020205020404" pitchFamily="49" charset="0"/>
              <a:buChar char="o"/>
            </a:pPr>
            <a:r>
              <a:rPr lang="en-US" sz="1200" b="1" dirty="0">
                <a:solidFill>
                  <a:schemeClr val="accent1"/>
                </a:solidFill>
                <a:sym typeface="Wingdings" panose="05000000000000000000" pitchFamily="2" charset="2"/>
              </a:rPr>
              <a:t>Zac</a:t>
            </a:r>
            <a:r>
              <a:rPr lang="en-US" sz="1200" dirty="0">
                <a:sym typeface="Wingdings" panose="05000000000000000000" pitchFamily="2" charset="2"/>
              </a:rPr>
              <a:t>, Stewart: „Using </a:t>
            </a:r>
            <a:r>
              <a:rPr lang="en-US" sz="1200" dirty="0" err="1">
                <a:sym typeface="Wingdings" panose="05000000000000000000" pitchFamily="2" charset="2"/>
              </a:rPr>
              <a:t>scikit</a:t>
            </a:r>
            <a:r>
              <a:rPr lang="en-US" sz="1200" dirty="0">
                <a:sym typeface="Wingdings" panose="05000000000000000000" pitchFamily="2" charset="2"/>
              </a:rPr>
              <a:t>-learn Pipelines and </a:t>
            </a:r>
            <a:r>
              <a:rPr lang="en-US" sz="1200" dirty="0" err="1">
                <a:sym typeface="Wingdings" panose="05000000000000000000" pitchFamily="2" charset="2"/>
              </a:rPr>
              <a:t>FeatureUnions</a:t>
            </a:r>
            <a:r>
              <a:rPr lang="en-US" sz="1200" dirty="0">
                <a:sym typeface="Wingdings" panose="05000000000000000000" pitchFamily="2" charset="2"/>
              </a:rPr>
              <a:t>”; Blogpost;</a:t>
            </a:r>
            <a:br>
              <a:rPr lang="en-US" sz="1200" dirty="0">
                <a:sym typeface="Wingdings" panose="05000000000000000000" pitchFamily="2" charset="2"/>
              </a:rPr>
            </a:br>
            <a:r>
              <a:rPr lang="en-US" sz="1200" dirty="0">
                <a:sym typeface="Wingdings" panose="05000000000000000000" pitchFamily="2" charset="2"/>
              </a:rPr>
              <a:t>http://zacstewart.com/2014/08/05/pipelines-of-featureunions-of-pipelines.html</a:t>
            </a:r>
          </a:p>
        </p:txBody>
      </p:sp>
      <p:sp>
        <p:nvSpPr>
          <p:cNvPr id="3" name="Titel 1">
            <a:extLst>
              <a:ext uri="{FF2B5EF4-FFF2-40B4-BE49-F238E27FC236}">
                <a16:creationId xmlns:a16="http://schemas.microsoft.com/office/drawing/2014/main" id="{CE5AF159-27CF-42B0-9292-94AFC2CE6D0D}"/>
              </a:ext>
            </a:extLst>
          </p:cNvPr>
          <p:cNvSpPr>
            <a:spLocks noGrp="1"/>
          </p:cNvSpPr>
          <p:nvPr>
            <p:ph type="title"/>
          </p:nvPr>
        </p:nvSpPr>
        <p:spPr>
          <a:xfrm>
            <a:off x="488947" y="347184"/>
            <a:ext cx="11224684" cy="402624"/>
          </a:xfrm>
        </p:spPr>
        <p:txBody>
          <a:bodyPr/>
          <a:lstStyle/>
          <a:p>
            <a:r>
              <a:rPr lang="de-DE" dirty="0"/>
              <a:t>Quellenverzeichnis /3</a:t>
            </a:r>
          </a:p>
        </p:txBody>
      </p:sp>
    </p:spTree>
    <p:extLst>
      <p:ext uri="{BB962C8B-B14F-4D97-AF65-F5344CB8AC3E}">
        <p14:creationId xmlns:p14="http://schemas.microsoft.com/office/powerpoint/2010/main" val="862449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Python Packages</a:t>
            </a:r>
          </a:p>
        </p:txBody>
      </p:sp>
      <p:sp>
        <p:nvSpPr>
          <p:cNvPr id="3" name="Rechteck 2"/>
          <p:cNvSpPr/>
          <p:nvPr/>
        </p:nvSpPr>
        <p:spPr>
          <a:xfrm>
            <a:off x="423333" y="1293674"/>
            <a:ext cx="10583334" cy="1800493"/>
          </a:xfrm>
          <a:prstGeom prst="rect">
            <a:avLst/>
          </a:prstGeom>
        </p:spPr>
        <p:txBody>
          <a:bodyPr wrap="square">
            <a:spAutoFit/>
          </a:bodyPr>
          <a:lstStyle/>
          <a:p>
            <a:pPr>
              <a:spcAft>
                <a:spcPts val="600"/>
              </a:spcAft>
            </a:pPr>
            <a:r>
              <a:rPr lang="de-DE" sz="1600" b="1" dirty="0">
                <a:solidFill>
                  <a:schemeClr val="accent2"/>
                </a:solidFill>
              </a:rPr>
              <a:t>Verwendete Libraries &amp; deren Dokumentationen</a:t>
            </a:r>
          </a:p>
          <a:p>
            <a:pPr marL="285750" indent="-285750">
              <a:spcAft>
                <a:spcPts val="600"/>
              </a:spcAft>
              <a:buFont typeface="Wingdings" panose="05000000000000000000" pitchFamily="2" charset="2"/>
              <a:buChar char="§"/>
            </a:pPr>
            <a:r>
              <a:rPr lang="en-US" sz="1400" b="1" dirty="0" err="1">
                <a:sym typeface="Wingdings" panose="05000000000000000000" pitchFamily="2" charset="2"/>
              </a:rPr>
              <a:t>Numpy</a:t>
            </a:r>
            <a:r>
              <a:rPr lang="en-US" sz="1400" b="1" dirty="0">
                <a:sym typeface="Wingdings" panose="05000000000000000000" pitchFamily="2" charset="2"/>
              </a:rPr>
              <a:t>, OS, Pandas, Pickle, </a:t>
            </a:r>
            <a:r>
              <a:rPr lang="en-US" sz="1400" b="1" dirty="0" err="1">
                <a:sym typeface="Wingdings" panose="05000000000000000000" pitchFamily="2" charset="2"/>
              </a:rPr>
              <a:t>Scikit</a:t>
            </a:r>
            <a:r>
              <a:rPr lang="en-US" sz="1400" b="1" dirty="0">
                <a:sym typeface="Wingdings" panose="05000000000000000000" pitchFamily="2" charset="2"/>
              </a:rPr>
              <a:t> Learn, </a:t>
            </a:r>
            <a:r>
              <a:rPr lang="en-US" sz="1400" b="1" dirty="0" err="1">
                <a:sym typeface="Wingdings" panose="05000000000000000000" pitchFamily="2" charset="2"/>
              </a:rPr>
              <a:t>XGBoost</a:t>
            </a:r>
            <a:endParaRPr lang="en-US" sz="1400" b="1" dirty="0">
              <a:sym typeface="Wingdings" panose="05000000000000000000" pitchFamily="2" charset="2"/>
            </a:endParaRPr>
          </a:p>
          <a:p>
            <a:pPr marL="285750" indent="-285750">
              <a:spcAft>
                <a:spcPts val="600"/>
              </a:spcAft>
              <a:buFont typeface="Wingdings" panose="05000000000000000000" pitchFamily="2" charset="2"/>
              <a:buChar char="§"/>
              <a:tabLst>
                <a:tab pos="4487863" algn="l"/>
              </a:tabLst>
            </a:pPr>
            <a:r>
              <a:rPr lang="en-US" sz="1400" b="1" dirty="0">
                <a:sym typeface="Wingdings" panose="05000000000000000000" pitchFamily="2" charset="2"/>
              </a:rPr>
              <a:t>Eli5	</a:t>
            </a:r>
            <a:r>
              <a:rPr lang="en-US" sz="1400" dirty="0">
                <a:sym typeface="Wingdings" panose="05000000000000000000" pitchFamily="2" charset="2"/>
                <a:hlinkClick r:id="rId3"/>
              </a:rPr>
              <a:t>https://eli5.readthedocs.io/en/latest/overview.htmlPDPbox</a:t>
            </a:r>
            <a:endParaRPr lang="en-US" sz="1400" dirty="0">
              <a:sym typeface="Wingdings" panose="05000000000000000000" pitchFamily="2" charset="2"/>
            </a:endParaRPr>
          </a:p>
          <a:p>
            <a:pPr marL="285750" indent="-285750">
              <a:spcAft>
                <a:spcPts val="600"/>
              </a:spcAft>
              <a:buFont typeface="Wingdings" panose="05000000000000000000" pitchFamily="2" charset="2"/>
              <a:buChar char="§"/>
              <a:tabLst>
                <a:tab pos="4487863" algn="l"/>
              </a:tabLst>
            </a:pPr>
            <a:r>
              <a:rPr lang="en-US" sz="1400" b="1" dirty="0" err="1">
                <a:sym typeface="Wingdings" panose="05000000000000000000" pitchFamily="2" charset="2"/>
              </a:rPr>
              <a:t>PDPbox</a:t>
            </a:r>
            <a:r>
              <a:rPr lang="en-US" sz="1400" b="1" dirty="0">
                <a:sym typeface="Wingdings" panose="05000000000000000000" pitchFamily="2" charset="2"/>
              </a:rPr>
              <a:t>	</a:t>
            </a:r>
            <a:r>
              <a:rPr lang="en-US" sz="1400" dirty="0">
                <a:sym typeface="Wingdings" panose="05000000000000000000" pitchFamily="2" charset="2"/>
                <a:hlinkClick r:id="rId4"/>
              </a:rPr>
              <a:t>https://pdpbox.readthedocs.io/en/latest/</a:t>
            </a:r>
            <a:endParaRPr lang="en-US" sz="1400" dirty="0">
              <a:sym typeface="Wingdings" panose="05000000000000000000" pitchFamily="2" charset="2"/>
            </a:endParaRPr>
          </a:p>
          <a:p>
            <a:pPr marL="285750" indent="-285750">
              <a:spcAft>
                <a:spcPts val="600"/>
              </a:spcAft>
              <a:buFont typeface="Wingdings" panose="05000000000000000000" pitchFamily="2" charset="2"/>
              <a:buChar char="§"/>
              <a:tabLst>
                <a:tab pos="4487863" algn="l"/>
              </a:tabLst>
            </a:pPr>
            <a:r>
              <a:rPr lang="en-US" sz="1400" b="1" dirty="0" err="1">
                <a:sym typeface="Wingdings" panose="05000000000000000000" pitchFamily="2" charset="2"/>
              </a:rPr>
              <a:t>Shap</a:t>
            </a:r>
            <a:r>
              <a:rPr lang="en-US" sz="1400" b="1" dirty="0">
                <a:sym typeface="Wingdings" panose="05000000000000000000" pitchFamily="2" charset="2"/>
              </a:rPr>
              <a:t>	</a:t>
            </a:r>
            <a:r>
              <a:rPr lang="en-US" sz="1400" dirty="0">
                <a:sym typeface="Wingdings" panose="05000000000000000000" pitchFamily="2" charset="2"/>
              </a:rPr>
              <a:t>https://shap.readthedocs.io/en/latest/</a:t>
            </a:r>
          </a:p>
          <a:p>
            <a:pPr marL="285750" indent="-285750">
              <a:spcAft>
                <a:spcPts val="600"/>
              </a:spcAft>
              <a:buFont typeface="Wingdings" panose="05000000000000000000" pitchFamily="2" charset="2"/>
              <a:buChar char="§"/>
            </a:pPr>
            <a:endParaRPr lang="en-US" sz="1400" b="1" dirty="0">
              <a:sym typeface="Wingdings" panose="05000000000000000000" pitchFamily="2" charset="2"/>
            </a:endParaRPr>
          </a:p>
        </p:txBody>
      </p:sp>
    </p:spTree>
    <p:extLst>
      <p:ext uri="{BB962C8B-B14F-4D97-AF65-F5344CB8AC3E}">
        <p14:creationId xmlns:p14="http://schemas.microsoft.com/office/powerpoint/2010/main" val="3910679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VII</a:t>
            </a:r>
          </a:p>
        </p:txBody>
      </p:sp>
      <p:sp>
        <p:nvSpPr>
          <p:cNvPr id="3" name="Textplatzhalter 2"/>
          <p:cNvSpPr>
            <a:spLocks noGrp="1"/>
          </p:cNvSpPr>
          <p:nvPr>
            <p:ph type="body" idx="1"/>
          </p:nvPr>
        </p:nvSpPr>
        <p:spPr/>
        <p:txBody>
          <a:bodyPr/>
          <a:lstStyle/>
          <a:p>
            <a:r>
              <a:rPr lang="de-DE" dirty="0"/>
              <a:t>Anhang</a:t>
            </a:r>
          </a:p>
          <a:p>
            <a:r>
              <a:rPr lang="de-DE" sz="3200" dirty="0"/>
              <a:t>Modelle</a:t>
            </a:r>
            <a:br>
              <a:rPr lang="de-DE" sz="3200" dirty="0"/>
            </a:br>
            <a:r>
              <a:rPr lang="de-DE" sz="3200" dirty="0"/>
              <a:t>&amp; </a:t>
            </a:r>
            <a:r>
              <a:rPr lang="de-DE" sz="3200" dirty="0" err="1"/>
              <a:t>Results</a:t>
            </a:r>
            <a:endParaRPr lang="de-DE" sz="3200" dirty="0"/>
          </a:p>
        </p:txBody>
      </p:sp>
    </p:spTree>
    <p:extLst>
      <p:ext uri="{BB962C8B-B14F-4D97-AF65-F5344CB8AC3E}">
        <p14:creationId xmlns:p14="http://schemas.microsoft.com/office/powerpoint/2010/main" val="2914134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5683250"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 optimiert mit 600 </a:t>
            </a:r>
            <a:r>
              <a:rPr lang="de-DE" b="1" dirty="0" err="1">
                <a:solidFill>
                  <a:srgbClr val="002060"/>
                </a:solidFill>
              </a:rPr>
              <a:t>Estimators</a:t>
            </a:r>
            <a:endParaRPr lang="de-DE" b="1" dirty="0">
              <a:solidFill>
                <a:srgbClr val="002060"/>
              </a:solidFill>
            </a:endParaRPr>
          </a:p>
        </p:txBody>
      </p:sp>
      <p:grpSp>
        <p:nvGrpSpPr>
          <p:cNvPr id="30" name="Gruppieren 29"/>
          <p:cNvGrpSpPr/>
          <p:nvPr/>
        </p:nvGrpSpPr>
        <p:grpSpPr>
          <a:xfrm>
            <a:off x="7363883" y="503766"/>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sp>
        <p:nvSpPr>
          <p:cNvPr id="31" name="Rechteck 30"/>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#1 Vollautomatische Entscheidung | y = ENTSCHEIDER_ART : M vs. S bzw. 0 vs. 1</a:t>
            </a:r>
          </a:p>
        </p:txBody>
      </p:sp>
      <p:pic>
        <p:nvPicPr>
          <p:cNvPr id="4" name="Grafik 3"/>
          <p:cNvPicPr>
            <a:picLocks noChangeAspect="1"/>
          </p:cNvPicPr>
          <p:nvPr/>
        </p:nvPicPr>
        <p:blipFill rotWithShape="1">
          <a:blip r:embed="rId4"/>
          <a:srcRect l="13212" r="6088"/>
          <a:stretch/>
        </p:blipFill>
        <p:spPr>
          <a:xfrm>
            <a:off x="8339666" y="1268412"/>
            <a:ext cx="3488267" cy="904331"/>
          </a:xfrm>
          <a:prstGeom prst="rect">
            <a:avLst/>
          </a:prstGeom>
        </p:spPr>
      </p:pic>
      <p:pic>
        <p:nvPicPr>
          <p:cNvPr id="5" name="Grafik 4"/>
          <p:cNvPicPr>
            <a:picLocks noChangeAspect="1"/>
          </p:cNvPicPr>
          <p:nvPr/>
        </p:nvPicPr>
        <p:blipFill rotWithShape="1">
          <a:blip r:embed="rId5"/>
          <a:srcRect b="6547"/>
          <a:stretch/>
        </p:blipFill>
        <p:spPr>
          <a:xfrm>
            <a:off x="357187" y="1047750"/>
            <a:ext cx="4887599" cy="1657350"/>
          </a:xfrm>
          <a:prstGeom prst="rect">
            <a:avLst/>
          </a:prstGeom>
        </p:spPr>
      </p:pic>
      <p:pic>
        <p:nvPicPr>
          <p:cNvPr id="7" name="Grafik 6"/>
          <p:cNvPicPr>
            <a:picLocks noChangeAspect="1"/>
          </p:cNvPicPr>
          <p:nvPr/>
        </p:nvPicPr>
        <p:blipFill rotWithShape="1">
          <a:blip r:embed="rId6"/>
          <a:srcRect l="3187" t="33611" r="10453" b="35000"/>
          <a:stretch/>
        </p:blipFill>
        <p:spPr>
          <a:xfrm>
            <a:off x="438150" y="3105150"/>
            <a:ext cx="5372100" cy="2594993"/>
          </a:xfrm>
          <a:prstGeom prst="rect">
            <a:avLst/>
          </a:prstGeom>
        </p:spPr>
      </p:pic>
      <p:pic>
        <p:nvPicPr>
          <p:cNvPr id="20" name="Grafik 19"/>
          <p:cNvPicPr>
            <a:picLocks noChangeAspect="1"/>
          </p:cNvPicPr>
          <p:nvPr/>
        </p:nvPicPr>
        <p:blipFill rotWithShape="1">
          <a:blip r:embed="rId6"/>
          <a:srcRect l="3017" t="1112" r="46959" b="67222"/>
          <a:stretch/>
        </p:blipFill>
        <p:spPr>
          <a:xfrm>
            <a:off x="5410200" y="1028700"/>
            <a:ext cx="2819400" cy="2171700"/>
          </a:xfrm>
          <a:prstGeom prst="rect">
            <a:avLst/>
          </a:prstGeom>
        </p:spPr>
      </p:pic>
      <p:pic>
        <p:nvPicPr>
          <p:cNvPr id="21" name="Grafik 20"/>
          <p:cNvPicPr>
            <a:picLocks noChangeAspect="1"/>
          </p:cNvPicPr>
          <p:nvPr/>
        </p:nvPicPr>
        <p:blipFill rotWithShape="1">
          <a:blip r:embed="rId6"/>
          <a:srcRect l="3017" t="65972" r="41550" b="2639"/>
          <a:stretch/>
        </p:blipFill>
        <p:spPr>
          <a:xfrm>
            <a:off x="5953125" y="3248025"/>
            <a:ext cx="3124200" cy="2476500"/>
          </a:xfrm>
          <a:prstGeom prst="rect">
            <a:avLst/>
          </a:prstGeom>
        </p:spPr>
      </p:pic>
      <p:sp>
        <p:nvSpPr>
          <p:cNvPr id="24" name="Ellipse 23"/>
          <p:cNvSpPr/>
          <p:nvPr/>
        </p:nvSpPr>
        <p:spPr>
          <a:xfrm>
            <a:off x="6849536" y="1425574"/>
            <a:ext cx="584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3225643" y="1570008"/>
            <a:ext cx="584200" cy="163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03312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797674" cy="369332"/>
          </a:xfrm>
          <a:prstGeom prst="rect">
            <a:avLst/>
          </a:prstGeom>
        </p:spPr>
        <p:txBody>
          <a:bodyPr wrap="square">
            <a:spAutoFit/>
          </a:bodyPr>
          <a:lstStyle/>
          <a:p>
            <a:r>
              <a:rPr lang="de-DE" b="1" dirty="0">
                <a:solidFill>
                  <a:srgbClr val="3D6A3C"/>
                </a:solidFill>
              </a:rPr>
              <a:t>Bestes Modell: XG </a:t>
            </a:r>
            <a:r>
              <a:rPr lang="de-DE" b="1" dirty="0" err="1">
                <a:solidFill>
                  <a:srgbClr val="3D6A3C"/>
                </a:solidFill>
              </a:rPr>
              <a:t>Boost</a:t>
            </a:r>
            <a:endParaRPr lang="de-DE" b="1" dirty="0">
              <a:solidFill>
                <a:srgbClr val="3D6A3C"/>
              </a:solidFill>
            </a:endParaRPr>
          </a:p>
        </p:txBody>
      </p:sp>
      <p:pic>
        <p:nvPicPr>
          <p:cNvPr id="16" name="Grafik 15"/>
          <p:cNvPicPr>
            <a:picLocks noChangeAspect="1"/>
          </p:cNvPicPr>
          <p:nvPr/>
        </p:nvPicPr>
        <p:blipFill rotWithShape="1">
          <a:blip r:embed="rId3"/>
          <a:srcRect t="32710" b="35344"/>
          <a:stretch/>
        </p:blipFill>
        <p:spPr>
          <a:xfrm>
            <a:off x="7796742" y="668866"/>
            <a:ext cx="1238250" cy="397934"/>
          </a:xfrm>
          <a:prstGeom prst="rect">
            <a:avLst/>
          </a:prstGeom>
        </p:spPr>
      </p:pic>
      <p:pic>
        <p:nvPicPr>
          <p:cNvPr id="4" name="Grafik 3"/>
          <p:cNvPicPr>
            <a:picLocks noChangeAspect="1"/>
          </p:cNvPicPr>
          <p:nvPr/>
        </p:nvPicPr>
        <p:blipFill rotWithShape="1">
          <a:blip r:embed="rId4"/>
          <a:srcRect l="1827" t="987" r="50751" b="67284"/>
          <a:stretch/>
        </p:blipFill>
        <p:spPr>
          <a:xfrm>
            <a:off x="5520267" y="1092199"/>
            <a:ext cx="2675467" cy="2175934"/>
          </a:xfrm>
          <a:prstGeom prst="rect">
            <a:avLst/>
          </a:prstGeom>
        </p:spPr>
      </p:pic>
      <p:pic>
        <p:nvPicPr>
          <p:cNvPr id="17" name="Grafik 16"/>
          <p:cNvPicPr>
            <a:picLocks noChangeAspect="1"/>
          </p:cNvPicPr>
          <p:nvPr/>
        </p:nvPicPr>
        <p:blipFill rotWithShape="1">
          <a:blip r:embed="rId4"/>
          <a:srcRect l="2153" t="33827" r="9781" b="34568"/>
          <a:stretch/>
        </p:blipFill>
        <p:spPr>
          <a:xfrm>
            <a:off x="348635" y="3293535"/>
            <a:ext cx="5019232" cy="2489200"/>
          </a:xfrm>
          <a:prstGeom prst="rect">
            <a:avLst/>
          </a:prstGeom>
        </p:spPr>
      </p:pic>
      <p:pic>
        <p:nvPicPr>
          <p:cNvPr id="18" name="Grafik 17"/>
          <p:cNvPicPr>
            <a:picLocks noChangeAspect="1"/>
          </p:cNvPicPr>
          <p:nvPr/>
        </p:nvPicPr>
        <p:blipFill rotWithShape="1">
          <a:blip r:embed="rId4"/>
          <a:srcRect l="1977" t="66790" r="41446" b="1975"/>
          <a:stretch/>
        </p:blipFill>
        <p:spPr>
          <a:xfrm>
            <a:off x="5537200" y="3285067"/>
            <a:ext cx="3065772" cy="2421469"/>
          </a:xfrm>
          <a:prstGeom prst="rect">
            <a:avLst/>
          </a:prstGeom>
        </p:spPr>
      </p:pic>
      <p:sp>
        <p:nvSpPr>
          <p:cNvPr id="26" name="Ellipse 25"/>
          <p:cNvSpPr/>
          <p:nvPr/>
        </p:nvSpPr>
        <p:spPr>
          <a:xfrm>
            <a:off x="6828370" y="1480608"/>
            <a:ext cx="584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5"/>
          <a:stretch>
            <a:fillRect/>
          </a:stretch>
        </p:blipFill>
        <p:spPr>
          <a:xfrm>
            <a:off x="8746394" y="3318934"/>
            <a:ext cx="2942898" cy="2418820"/>
          </a:xfrm>
          <a:prstGeom prst="rect">
            <a:avLst/>
          </a:prstGeom>
        </p:spPr>
      </p:pic>
      <p:sp>
        <p:nvSpPr>
          <p:cNvPr id="6" name="Rechteck 5"/>
          <p:cNvSpPr/>
          <p:nvPr/>
        </p:nvSpPr>
        <p:spPr>
          <a:xfrm>
            <a:off x="9575799" y="1102142"/>
            <a:ext cx="2294467" cy="1954381"/>
          </a:xfrm>
          <a:prstGeom prst="rect">
            <a:avLst/>
          </a:prstGeom>
        </p:spPr>
        <p:txBody>
          <a:bodyPr wrap="square">
            <a:spAutoFit/>
          </a:bodyPr>
          <a:lstStyle/>
          <a:p>
            <a:r>
              <a:rPr lang="de-DE" sz="1100" dirty="0" err="1"/>
              <a:t>params</a:t>
            </a:r>
            <a:r>
              <a:rPr lang="de-DE" sz="1100" dirty="0"/>
              <a:t> = {'max_depth':6,</a:t>
            </a:r>
          </a:p>
          <a:p>
            <a:r>
              <a:rPr lang="de-DE" sz="1100" dirty="0"/>
              <a:t>    '</a:t>
            </a:r>
            <a:r>
              <a:rPr lang="de-DE" sz="1100" dirty="0" err="1"/>
              <a:t>min_child_weight</a:t>
            </a:r>
            <a:r>
              <a:rPr lang="de-DE" sz="1100" dirty="0"/>
              <a:t>': 1,</a:t>
            </a:r>
          </a:p>
          <a:p>
            <a:r>
              <a:rPr lang="de-DE" sz="1100" dirty="0"/>
              <a:t>    'eta':.3,</a:t>
            </a:r>
          </a:p>
          <a:p>
            <a:r>
              <a:rPr lang="de-DE" sz="1100" dirty="0"/>
              <a:t>    'subsample': 0.7,</a:t>
            </a:r>
          </a:p>
          <a:p>
            <a:r>
              <a:rPr lang="de-DE" sz="1100" dirty="0"/>
              <a:t>    '</a:t>
            </a:r>
            <a:r>
              <a:rPr lang="de-DE" sz="1100" dirty="0" err="1"/>
              <a:t>colsample_bytree</a:t>
            </a:r>
            <a:r>
              <a:rPr lang="de-DE" sz="1100" dirty="0"/>
              <a:t>': 0.7,</a:t>
            </a:r>
          </a:p>
          <a:p>
            <a:r>
              <a:rPr lang="de-DE" sz="1100" dirty="0"/>
              <a:t>    '</a:t>
            </a:r>
            <a:r>
              <a:rPr lang="de-DE" sz="1100" dirty="0" err="1"/>
              <a:t>objective</a:t>
            </a:r>
            <a:r>
              <a:rPr lang="de-DE" sz="1100" dirty="0"/>
              <a:t>':'</a:t>
            </a:r>
            <a:r>
              <a:rPr lang="de-DE" sz="1100" dirty="0" err="1"/>
              <a:t>binary:logistic</a:t>
            </a:r>
            <a:r>
              <a:rPr lang="de-DE" sz="1100" dirty="0"/>
              <a:t>',</a:t>
            </a:r>
          </a:p>
          <a:p>
            <a:r>
              <a:rPr lang="de-DE" sz="1100" dirty="0"/>
              <a:t>    '</a:t>
            </a:r>
            <a:r>
              <a:rPr lang="de-DE" sz="1100" dirty="0" err="1"/>
              <a:t>scale_pos_weight</a:t>
            </a:r>
            <a:r>
              <a:rPr lang="de-DE" sz="1100" dirty="0"/>
              <a:t>' : 2.094,</a:t>
            </a:r>
          </a:p>
          <a:p>
            <a:r>
              <a:rPr lang="de-DE" sz="1100" dirty="0" err="1"/>
              <a:t>params</a:t>
            </a:r>
            <a:r>
              <a:rPr lang="de-DE" sz="1100" dirty="0"/>
              <a:t>['</a:t>
            </a:r>
            <a:r>
              <a:rPr lang="de-DE" sz="1100" dirty="0" err="1"/>
              <a:t>eval_metric</a:t>
            </a:r>
            <a:r>
              <a:rPr lang="de-DE" sz="1100" dirty="0"/>
              <a:t>'] = "</a:t>
            </a:r>
            <a:r>
              <a:rPr lang="de-DE" sz="1100" dirty="0" err="1"/>
              <a:t>auc</a:t>
            </a:r>
            <a:r>
              <a:rPr lang="de-DE" sz="1100" dirty="0"/>
              <a:t>"</a:t>
            </a:r>
          </a:p>
          <a:p>
            <a:r>
              <a:rPr lang="de-DE" sz="1100" dirty="0" err="1"/>
              <a:t>params</a:t>
            </a:r>
            <a:r>
              <a:rPr lang="de-DE" sz="1100" dirty="0"/>
              <a:t>['</a:t>
            </a:r>
            <a:r>
              <a:rPr lang="de-DE" sz="1100" dirty="0" err="1"/>
              <a:t>nthread</a:t>
            </a:r>
            <a:r>
              <a:rPr lang="de-DE" sz="1100" dirty="0"/>
              <a:t>'] = 4</a:t>
            </a:r>
          </a:p>
          <a:p>
            <a:r>
              <a:rPr lang="de-DE" sz="1100" b="1" dirty="0" err="1"/>
              <a:t>Number</a:t>
            </a:r>
            <a:r>
              <a:rPr lang="de-DE" sz="1100" b="1" dirty="0"/>
              <a:t> </a:t>
            </a:r>
            <a:r>
              <a:rPr lang="de-DE" sz="1100" b="1" dirty="0" err="1"/>
              <a:t>of</a:t>
            </a:r>
            <a:r>
              <a:rPr lang="de-DE" sz="1100" b="1" dirty="0"/>
              <a:t> </a:t>
            </a:r>
            <a:r>
              <a:rPr lang="de-DE" sz="1100" b="1" dirty="0" err="1"/>
              <a:t>Boosting</a:t>
            </a:r>
            <a:r>
              <a:rPr lang="de-DE" sz="1100" b="1" dirty="0"/>
              <a:t> </a:t>
            </a:r>
            <a:r>
              <a:rPr lang="de-DE" sz="1100" b="1" dirty="0" err="1"/>
              <a:t>Rounds</a:t>
            </a:r>
            <a:r>
              <a:rPr lang="de-DE" sz="1100" b="1" dirty="0"/>
              <a:t> = 127</a:t>
            </a:r>
            <a:r>
              <a:rPr lang="de-DE" sz="1100" dirty="0"/>
              <a:t>}</a:t>
            </a:r>
          </a:p>
          <a:p>
            <a:endParaRPr lang="de-DE" sz="1100" dirty="0"/>
          </a:p>
        </p:txBody>
      </p:sp>
      <p:pic>
        <p:nvPicPr>
          <p:cNvPr id="9" name="Grafik 8"/>
          <p:cNvPicPr>
            <a:picLocks noChangeAspect="1"/>
          </p:cNvPicPr>
          <p:nvPr/>
        </p:nvPicPr>
        <p:blipFill>
          <a:blip r:embed="rId6"/>
          <a:stretch>
            <a:fillRect/>
          </a:stretch>
        </p:blipFill>
        <p:spPr>
          <a:xfrm>
            <a:off x="349779" y="1041399"/>
            <a:ext cx="5115405" cy="1989668"/>
          </a:xfrm>
          <a:prstGeom prst="rect">
            <a:avLst/>
          </a:prstGeom>
        </p:spPr>
      </p:pic>
      <p:sp>
        <p:nvSpPr>
          <p:cNvPr id="27" name="Ellipse 26"/>
          <p:cNvSpPr/>
          <p:nvPr/>
        </p:nvSpPr>
        <p:spPr>
          <a:xfrm>
            <a:off x="3230040" y="1658410"/>
            <a:ext cx="584200" cy="195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#1 Vollautomatische Entscheidung | y = ENTSCHEIDER_ART : M vs. S bzw. 0 vs. 1</a:t>
            </a:r>
          </a:p>
        </p:txBody>
      </p:sp>
      <p:sp>
        <p:nvSpPr>
          <p:cNvPr id="15" name="Ellipse 14"/>
          <p:cNvSpPr/>
          <p:nvPr/>
        </p:nvSpPr>
        <p:spPr>
          <a:xfrm>
            <a:off x="10592864" y="4696884"/>
            <a:ext cx="951435" cy="313265"/>
          </a:xfrm>
          <a:prstGeom prst="ellipse">
            <a:avLst/>
          </a:prstGeom>
          <a:noFill/>
          <a:ln w="28575">
            <a:solidFill>
              <a:srgbClr val="3D6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492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Summary</a:t>
            </a:r>
            <a:br>
              <a:rPr lang="de-DE" dirty="0"/>
            </a:br>
            <a:r>
              <a:rPr lang="de-DE" dirty="0"/>
              <a:t>Projektauftrag &amp; Rahmenbedingungen </a:t>
            </a:r>
          </a:p>
        </p:txBody>
      </p:sp>
      <p:sp>
        <p:nvSpPr>
          <p:cNvPr id="3" name="Inhaltsplatzhalter 2"/>
          <p:cNvSpPr>
            <a:spLocks noGrp="1"/>
          </p:cNvSpPr>
          <p:nvPr>
            <p:ph sz="quarter" idx="15"/>
          </p:nvPr>
        </p:nvSpPr>
        <p:spPr>
          <a:xfrm>
            <a:off x="488947" y="1413933"/>
            <a:ext cx="11254320" cy="4707467"/>
          </a:xfrm>
        </p:spPr>
        <p:txBody>
          <a:bodyPr/>
          <a:lstStyle/>
          <a:p>
            <a:pPr marL="0" indent="0">
              <a:buNone/>
            </a:pPr>
            <a:r>
              <a:rPr lang="de-DE" b="1" dirty="0"/>
              <a:t>Ziele &amp; Aufgabenstellung</a:t>
            </a:r>
          </a:p>
          <a:p>
            <a:pPr lvl="1">
              <a:buFont typeface="Wingdings" panose="05000000000000000000" pitchFamily="2" charset="2"/>
              <a:buChar char="§"/>
            </a:pPr>
            <a:r>
              <a:rPr lang="de-DE" sz="1400" dirty="0"/>
              <a:t>Datengestützte Analyse des Look-2-Book-Prozess mit </a:t>
            </a:r>
            <a:r>
              <a:rPr lang="de-DE" sz="1400" dirty="0" err="1"/>
              <a:t>Machine</a:t>
            </a:r>
            <a:r>
              <a:rPr lang="de-DE" sz="1400" dirty="0"/>
              <a:t> Learning Methoden</a:t>
            </a:r>
          </a:p>
          <a:p>
            <a:pPr marL="361950" lvl="1" indent="-171450">
              <a:buFont typeface="Wingdings" panose="05000000000000000000" pitchFamily="2" charset="2"/>
              <a:buChar char="§"/>
            </a:pPr>
            <a:r>
              <a:rPr lang="de-DE" sz="1400" dirty="0"/>
              <a:t>Indikationen für mögliche Prozessoptimierungen mit Business Impact im Sinne von:</a:t>
            </a:r>
            <a:br>
              <a:rPr lang="de-DE" sz="1400" b="1" dirty="0"/>
            </a:br>
            <a:br>
              <a:rPr lang="de-DE" sz="1400" b="1" dirty="0"/>
            </a:br>
            <a:r>
              <a:rPr lang="de-DE" sz="1400" dirty="0"/>
              <a:t>(a) </a:t>
            </a:r>
            <a:r>
              <a:rPr lang="de-DE" sz="1400" b="1" dirty="0"/>
              <a:t>Höhere Automatisierung</a:t>
            </a:r>
            <a:endParaRPr lang="de-DE" sz="1400" dirty="0"/>
          </a:p>
          <a:p>
            <a:pPr marL="355600" lvl="1" indent="0">
              <a:buNone/>
            </a:pPr>
            <a:r>
              <a:rPr lang="de-DE" sz="1400" dirty="0"/>
              <a:t>(b) </a:t>
            </a:r>
            <a:r>
              <a:rPr lang="de-DE" sz="1400" b="1" dirty="0"/>
              <a:t>Steigerung der</a:t>
            </a:r>
            <a:r>
              <a:rPr lang="de-DE" sz="1400" dirty="0"/>
              <a:t> </a:t>
            </a:r>
            <a:r>
              <a:rPr lang="de-DE" sz="1400" b="1" dirty="0"/>
              <a:t>„Positiv“ Entscheidungen</a:t>
            </a:r>
            <a:endParaRPr lang="de-DE" sz="1400" dirty="0"/>
          </a:p>
          <a:p>
            <a:pPr marL="355600" lvl="1" indent="0">
              <a:buNone/>
            </a:pPr>
            <a:r>
              <a:rPr lang="de-DE" sz="1400" dirty="0"/>
              <a:t>(c) </a:t>
            </a:r>
            <a:r>
              <a:rPr lang="de-DE" sz="1400" b="1" dirty="0"/>
              <a:t>Steigerung der Vertragsabschlüsse</a:t>
            </a:r>
          </a:p>
          <a:p>
            <a:pPr marL="190800" lvl="1" indent="0">
              <a:buNone/>
            </a:pPr>
            <a:endParaRPr lang="de-DE" dirty="0"/>
          </a:p>
          <a:p>
            <a:pPr marL="0" indent="0">
              <a:buNone/>
            </a:pPr>
            <a:r>
              <a:rPr lang="de-DE" b="1" dirty="0"/>
              <a:t>Rahmenbedingungen</a:t>
            </a:r>
          </a:p>
          <a:p>
            <a:pPr lvl="1">
              <a:buFont typeface="Wingdings" panose="05000000000000000000" pitchFamily="2" charset="2"/>
              <a:buChar char="§"/>
            </a:pPr>
            <a:r>
              <a:rPr lang="de-DE" sz="1400" dirty="0"/>
              <a:t>Seminararbeit im Rahmen des Masterstudiengangs „Data Science“ an der Hochschule Albstadt-Sigmaringen im 4. Fachsemester</a:t>
            </a:r>
          </a:p>
          <a:p>
            <a:pPr lvl="1">
              <a:buFont typeface="Wingdings" panose="05000000000000000000" pitchFamily="2" charset="2"/>
              <a:buChar char="§"/>
            </a:pPr>
            <a:r>
              <a:rPr lang="de-DE" sz="1400" dirty="0"/>
              <a:t>Wissenschaftliche Betreuung durch Herr Prof. Dr. Tobias Häberlein, Fakultät Informatik</a:t>
            </a:r>
          </a:p>
          <a:p>
            <a:pPr lvl="1">
              <a:buFont typeface="Wingdings" panose="05000000000000000000" pitchFamily="2" charset="2"/>
              <a:buChar char="§"/>
            </a:pPr>
            <a:r>
              <a:rPr lang="de-DE" sz="1400" dirty="0"/>
              <a:t>Projektlaufzeit: 15. Mai bis 14. August 2019; Endpräsentation BMW Bank 13. August 2019</a:t>
            </a:r>
          </a:p>
          <a:p>
            <a:pPr lvl="1">
              <a:buFont typeface="Wingdings" panose="05000000000000000000" pitchFamily="2" charset="2"/>
              <a:buChar char="§"/>
            </a:pPr>
            <a:r>
              <a:rPr lang="de-DE" sz="1400" dirty="0"/>
              <a:t>Betrachtungszeitraum: Geschäftsjahre 2017 und 2018</a:t>
            </a:r>
          </a:p>
          <a:p>
            <a:pPr lvl="1">
              <a:buFont typeface="Wingdings" panose="05000000000000000000" pitchFamily="2" charset="2"/>
              <a:buChar char="§"/>
            </a:pPr>
            <a:r>
              <a:rPr lang="de-DE" sz="1400" dirty="0"/>
              <a:t>Datenbasis: Mehrere Datenbankextrakte aus verschiedenen BMW Bank Systemen; 969k Rohdatensätze mit über 200 Attributen</a:t>
            </a:r>
          </a:p>
          <a:p>
            <a:pPr lvl="1">
              <a:buFont typeface="Wingdings" panose="05000000000000000000" pitchFamily="2" charset="2"/>
              <a:buChar char="§"/>
            </a:pPr>
            <a:r>
              <a:rPr lang="de-DE" sz="1400" dirty="0"/>
              <a:t>Datenschutz: Alle Daten wurden vorab entpersonalisiert und umgeschlüsselt</a:t>
            </a:r>
          </a:p>
          <a:p>
            <a:pPr lvl="1">
              <a:buFont typeface="Wingdings" panose="05000000000000000000" pitchFamily="2" charset="2"/>
              <a:buChar char="§"/>
            </a:pPr>
            <a:r>
              <a:rPr lang="de-DE" sz="1400" dirty="0"/>
              <a:t>Equipment: Bearbeitung der Daten nur auf BMW Bank internem Laptop mit Python und entsprechenden Libraries (</a:t>
            </a:r>
            <a:r>
              <a:rPr lang="de-DE" sz="1400" dirty="0" err="1"/>
              <a:t>Numpy</a:t>
            </a:r>
            <a:r>
              <a:rPr lang="de-DE" sz="1400" dirty="0"/>
              <a:t>, Pandas, </a:t>
            </a:r>
            <a:r>
              <a:rPr lang="de-DE" sz="1400" dirty="0" err="1"/>
              <a:t>Scikit</a:t>
            </a:r>
            <a:r>
              <a:rPr lang="de-DE" sz="1400" dirty="0"/>
              <a:t> </a:t>
            </a:r>
            <a:r>
              <a:rPr lang="de-DE" sz="1400" dirty="0" err="1"/>
              <a:t>Learn</a:t>
            </a:r>
            <a:r>
              <a:rPr lang="de-DE" sz="1400" dirty="0"/>
              <a:t>, etc.)</a:t>
            </a:r>
          </a:p>
        </p:txBody>
      </p:sp>
    </p:spTree>
    <p:extLst>
      <p:ext uri="{BB962C8B-B14F-4D97-AF65-F5344CB8AC3E}">
        <p14:creationId xmlns:p14="http://schemas.microsoft.com/office/powerpoint/2010/main" val="902591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7322395" y="1381971"/>
            <a:ext cx="3328460" cy="4889290"/>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7628678" y="987456"/>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0201"/>
            <a:ext cx="3034332" cy="307777"/>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 optimierter RF</a:t>
            </a:r>
          </a:p>
        </p:txBody>
      </p:sp>
      <p:sp>
        <p:nvSpPr>
          <p:cNvPr id="23" name="Rechteck 22"/>
          <p:cNvSpPr/>
          <p:nvPr/>
        </p:nvSpPr>
        <p:spPr>
          <a:xfrm>
            <a:off x="390948" y="66061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r>
              <a:rPr lang="de-DE" b="1" dirty="0">
                <a:solidFill>
                  <a:srgbClr val="002060"/>
                </a:solidFill>
              </a:rPr>
              <a:t>  vs. Permutation </a:t>
            </a:r>
            <a:r>
              <a:rPr lang="de-DE" b="1" dirty="0" err="1">
                <a:solidFill>
                  <a:srgbClr val="002060"/>
                </a:solidFill>
              </a:rPr>
              <a:t>Importance</a:t>
            </a:r>
            <a:endParaRPr lang="de-DE" b="1" dirty="0">
              <a:solidFill>
                <a:srgbClr val="002060"/>
              </a:solidFill>
            </a:endParaRPr>
          </a:p>
        </p:txBody>
      </p:sp>
      <p:sp>
        <p:nvSpPr>
          <p:cNvPr id="15" name="Rechteck 14"/>
          <p:cNvSpPr/>
          <p:nvPr/>
        </p:nvSpPr>
        <p:spPr>
          <a:xfrm>
            <a:off x="3837517" y="990201"/>
            <a:ext cx="3068442" cy="307777"/>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 XG </a:t>
            </a:r>
            <a:r>
              <a:rPr lang="de-DE" sz="1400" b="1" dirty="0" err="1">
                <a:solidFill>
                  <a:schemeClr val="accent1">
                    <a:lumMod val="75000"/>
                  </a:schemeClr>
                </a:solidFill>
              </a:rPr>
              <a:t>Boost</a:t>
            </a:r>
            <a:endParaRPr lang="de-DE" sz="1400" b="1" dirty="0">
              <a:solidFill>
                <a:schemeClr val="accent1">
                  <a:lumMod val="75000"/>
                </a:schemeClr>
              </a:solidFill>
            </a:endParaRPr>
          </a:p>
        </p:txBody>
      </p:sp>
      <p:sp>
        <p:nvSpPr>
          <p:cNvPr id="5" name="Rechteck 4"/>
          <p:cNvSpPr/>
          <p:nvPr/>
        </p:nvSpPr>
        <p:spPr>
          <a:xfrm>
            <a:off x="501650" y="1748579"/>
            <a:ext cx="3362325" cy="3447098"/>
          </a:xfrm>
          <a:prstGeom prst="rect">
            <a:avLst/>
          </a:prstGeom>
        </p:spPr>
        <p:txBody>
          <a:bodyPr wrap="square">
            <a:spAutoFit/>
          </a:bodyPr>
          <a:lstStyle/>
          <a:p>
            <a:pPr>
              <a:tabLst>
                <a:tab pos="1162050" algn="l"/>
              </a:tabLst>
            </a:pPr>
            <a:r>
              <a:rPr lang="de-DE" sz="1000" dirty="0">
                <a:latin typeface="BMW Group Condensed" panose="020B0606020202020204" pitchFamily="34" charset="0"/>
              </a:rPr>
              <a:t>0.1812 ± 0.4382	EP_VERFUEGBARES_EK</a:t>
            </a:r>
          </a:p>
          <a:p>
            <a:pPr>
              <a:tabLst>
                <a:tab pos="1162050" algn="l"/>
              </a:tabLst>
            </a:pPr>
            <a:r>
              <a:rPr lang="de-DE" sz="1000" dirty="0">
                <a:latin typeface="BMW Group Condensed" panose="020B0606020202020204" pitchFamily="34" charset="0"/>
              </a:rPr>
              <a:t>0.1800 ± 0.4476	RATE_ZU_VERFUEG_EINKOMMEN</a:t>
            </a:r>
          </a:p>
          <a:p>
            <a:pPr>
              <a:tabLst>
                <a:tab pos="1162050" algn="l"/>
              </a:tabLst>
            </a:pPr>
            <a:r>
              <a:rPr lang="de-DE" sz="1000" dirty="0">
                <a:latin typeface="BMW Group Condensed" panose="020B0606020202020204" pitchFamily="34" charset="0"/>
              </a:rPr>
              <a:t>0.1744 ± 0.4332	VERFUEGBARES_EINKOMMEN_DLL</a:t>
            </a:r>
          </a:p>
          <a:p>
            <a:pPr>
              <a:tabLst>
                <a:tab pos="1162050" algn="l"/>
              </a:tabLst>
            </a:pPr>
            <a:r>
              <a:rPr lang="de-DE" sz="1000" dirty="0">
                <a:latin typeface="BMW Group Condensed" panose="020B0606020202020204" pitchFamily="34" charset="0"/>
              </a:rPr>
              <a:t>0.0670 ± 0.1468	RATINGNOTE</a:t>
            </a:r>
          </a:p>
          <a:p>
            <a:pPr>
              <a:tabLst>
                <a:tab pos="1162050" algn="l"/>
              </a:tabLst>
            </a:pPr>
            <a:r>
              <a:rPr lang="de-DE" sz="1000" dirty="0">
                <a:latin typeface="BMW Group Condensed" panose="020B0606020202020204" pitchFamily="34" charset="0"/>
              </a:rPr>
              <a:t>0.0514 ± 0.1705	SCORE_RATE_ZU_VERFUEG_EINKOM</a:t>
            </a:r>
          </a:p>
          <a:p>
            <a:pPr>
              <a:tabLst>
                <a:tab pos="1162050" algn="l"/>
              </a:tabLst>
            </a:pPr>
            <a:r>
              <a:rPr lang="de-DE" sz="1000" dirty="0">
                <a:latin typeface="BMW Group Condensed" panose="020B0606020202020204" pitchFamily="34" charset="0"/>
              </a:rPr>
              <a:t>0.0406 ± 0.1286	ANZAHLUNG_NETTOEK_BW_NEK</a:t>
            </a:r>
          </a:p>
          <a:p>
            <a:pPr>
              <a:tabLst>
                <a:tab pos="1162050" algn="l"/>
              </a:tabLst>
            </a:pPr>
            <a:r>
              <a:rPr lang="de-DE" sz="1000" dirty="0">
                <a:latin typeface="BMW Group Condensed" panose="020B0606020202020204" pitchFamily="34" charset="0"/>
              </a:rPr>
              <a:t>0.0387 ± 0.0973	RESTRISIKO_VTR</a:t>
            </a:r>
          </a:p>
          <a:p>
            <a:pPr>
              <a:tabLst>
                <a:tab pos="1162050" algn="l"/>
              </a:tabLst>
            </a:pPr>
            <a:r>
              <a:rPr lang="de-DE" sz="1000" dirty="0">
                <a:latin typeface="BMW Group Condensed" panose="020B0606020202020204" pitchFamily="34" charset="0"/>
              </a:rPr>
              <a:t>0.0287 ± 0.0848	SCOREPUNKTE_GESAMT</a:t>
            </a:r>
          </a:p>
          <a:p>
            <a:pPr>
              <a:tabLst>
                <a:tab pos="1162050" algn="l"/>
              </a:tabLst>
            </a:pPr>
            <a:r>
              <a:rPr lang="de-DE" sz="1000" dirty="0">
                <a:latin typeface="BMW Group Condensed" panose="020B0606020202020204" pitchFamily="34" charset="0"/>
              </a:rPr>
              <a:t>0.0240 ± 0.0610	ANZ_WEITERLEITEN</a:t>
            </a:r>
          </a:p>
          <a:p>
            <a:pPr>
              <a:tabLst>
                <a:tab pos="1162050" algn="l"/>
              </a:tabLst>
            </a:pPr>
            <a:r>
              <a:rPr lang="de-DE" sz="1000" dirty="0">
                <a:latin typeface="BMW Group Condensed" panose="020B0606020202020204" pitchFamily="34" charset="0"/>
              </a:rPr>
              <a:t>0.0239 ± 0.0392	MARKTPARTNER_ALTER</a:t>
            </a:r>
          </a:p>
          <a:p>
            <a:pPr>
              <a:tabLst>
                <a:tab pos="1162050" algn="l"/>
              </a:tabLst>
            </a:pPr>
            <a:r>
              <a:rPr lang="de-DE" sz="1000" dirty="0">
                <a:latin typeface="BMW Group Condensed" panose="020B0606020202020204" pitchFamily="34" charset="0"/>
              </a:rPr>
              <a:t>0.0229 ± 0.0773	SCORE_SCHUFA</a:t>
            </a:r>
          </a:p>
          <a:p>
            <a:pPr>
              <a:tabLst>
                <a:tab pos="1162050" algn="l"/>
              </a:tabLst>
            </a:pPr>
            <a:r>
              <a:rPr lang="de-DE" sz="1000" dirty="0">
                <a:latin typeface="BMW Group Condensed" panose="020B0606020202020204" pitchFamily="34" charset="0"/>
              </a:rPr>
              <a:t>0.0219 ± 0.0632	FR_SCORE</a:t>
            </a:r>
          </a:p>
          <a:p>
            <a:pPr>
              <a:tabLst>
                <a:tab pos="1162050" algn="l"/>
              </a:tabLst>
            </a:pPr>
            <a:r>
              <a:rPr lang="de-DE" sz="1000" dirty="0">
                <a:latin typeface="BMW Group Condensed" panose="020B0606020202020204" pitchFamily="34" charset="0"/>
              </a:rPr>
              <a:t>0.0097 ± 0.0517	ANZ_VERTRAEGE</a:t>
            </a:r>
          </a:p>
          <a:p>
            <a:pPr>
              <a:tabLst>
                <a:tab pos="1162050" algn="l"/>
              </a:tabLst>
            </a:pPr>
            <a:r>
              <a:rPr lang="de-DE" sz="1000" dirty="0">
                <a:latin typeface="BMW Group Condensed" panose="020B0606020202020204" pitchFamily="34" charset="0"/>
              </a:rPr>
              <a:t>0.0082 ± 0.0370	RATE_NETTOEINKOMMEN</a:t>
            </a:r>
          </a:p>
          <a:p>
            <a:pPr>
              <a:tabLst>
                <a:tab pos="1162050" algn="l"/>
              </a:tabLst>
            </a:pPr>
            <a:r>
              <a:rPr lang="de-DE" sz="1000" dirty="0">
                <a:latin typeface="BMW Group Condensed" panose="020B0606020202020204" pitchFamily="34" charset="0"/>
              </a:rPr>
              <a:t>0.0067 ± 0.0268	SCORE_SCORE_SCHUFA</a:t>
            </a:r>
          </a:p>
          <a:p>
            <a:pPr>
              <a:tabLst>
                <a:tab pos="1162050" algn="l"/>
              </a:tabLst>
            </a:pPr>
            <a:r>
              <a:rPr lang="de-DE" sz="1000" dirty="0">
                <a:latin typeface="BMW Group Condensed" panose="020B0606020202020204" pitchFamily="34" charset="0"/>
              </a:rPr>
              <a:t>0.0063 ± 0.0320	SCORE_RATE_NETTOEINKOMMEN</a:t>
            </a:r>
          </a:p>
          <a:p>
            <a:pPr>
              <a:tabLst>
                <a:tab pos="1162050" algn="l"/>
              </a:tabLst>
            </a:pPr>
            <a:r>
              <a:rPr lang="de-DE" sz="1000" dirty="0">
                <a:latin typeface="BMW Group Condensed" panose="020B0606020202020204" pitchFamily="34" charset="0"/>
              </a:rPr>
              <a:t>0.0061 ± 0.0368	STORNIERT</a:t>
            </a:r>
          </a:p>
          <a:p>
            <a:pPr>
              <a:tabLst>
                <a:tab pos="1162050" algn="l"/>
              </a:tabLst>
            </a:pPr>
            <a:r>
              <a:rPr lang="de-DE" sz="1000" dirty="0">
                <a:latin typeface="BMW Group Condensed" panose="020B0606020202020204" pitchFamily="34" charset="0"/>
              </a:rPr>
              <a:t>0.0050 ± 0.0304	RISIKOSTEUERUNG</a:t>
            </a:r>
          </a:p>
          <a:p>
            <a:pPr>
              <a:tabLst>
                <a:tab pos="1162050" algn="l"/>
              </a:tabLst>
            </a:pPr>
            <a:r>
              <a:rPr lang="de-DE" sz="1000" dirty="0">
                <a:latin typeface="BMW Group Condensed" panose="020B0606020202020204" pitchFamily="34" charset="0"/>
              </a:rPr>
              <a:t>0.0050 ± 0.0286	ARBEITSZEIT_GRUPPE=HC</a:t>
            </a:r>
          </a:p>
          <a:p>
            <a:pPr>
              <a:tabLst>
                <a:tab pos="1162050" algn="l"/>
              </a:tabLst>
            </a:pPr>
            <a:r>
              <a:rPr lang="de-DE" sz="1000" dirty="0">
                <a:latin typeface="BMW Group Condensed" panose="020B0606020202020204" pitchFamily="34" charset="0"/>
              </a:rPr>
              <a:t>0.0048 ± 0.0303	RETAIL_EINSTUFUNG=Detailkunde</a:t>
            </a:r>
          </a:p>
          <a:p>
            <a:pPr>
              <a:tabLst>
                <a:tab pos="1162050" algn="l"/>
              </a:tabLst>
            </a:pPr>
            <a:r>
              <a:rPr lang="de-DE" sz="1000" dirty="0">
                <a:latin typeface="BMW Group Condensed" panose="020B0606020202020204" pitchFamily="34" charset="0"/>
              </a:rPr>
              <a:t>… 169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25" name="Rechteck 24"/>
          <p:cNvSpPr/>
          <p:nvPr/>
        </p:nvSpPr>
        <p:spPr>
          <a:xfrm>
            <a:off x="3872440" y="1389591"/>
            <a:ext cx="3347510" cy="48740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p:cNvSpPr/>
          <p:nvPr/>
        </p:nvSpPr>
        <p:spPr>
          <a:xfrm>
            <a:off x="7353300" y="1722120"/>
            <a:ext cx="6096000" cy="3447098"/>
          </a:xfrm>
          <a:prstGeom prst="rect">
            <a:avLst/>
          </a:prstGeom>
        </p:spPr>
        <p:txBody>
          <a:bodyPr wrap="square">
            <a:spAutoFit/>
          </a:bodyPr>
          <a:lstStyle/>
          <a:p>
            <a:pPr>
              <a:tabLst>
                <a:tab pos="990600" algn="l"/>
              </a:tabLst>
            </a:pPr>
            <a:r>
              <a:rPr lang="de-DE" sz="1000" dirty="0">
                <a:latin typeface="BMW Group Condensed" panose="020B0606020202020204" pitchFamily="34" charset="0"/>
              </a:rPr>
              <a:t>0.0089 ± 0.0006	EP_VERFUEGBARES_EK</a:t>
            </a:r>
          </a:p>
          <a:p>
            <a:pPr>
              <a:tabLst>
                <a:tab pos="990600" algn="l"/>
              </a:tabLst>
            </a:pPr>
            <a:r>
              <a:rPr lang="de-DE" sz="1000" dirty="0">
                <a:latin typeface="BMW Group Condensed" panose="020B0606020202020204" pitchFamily="34" charset="0"/>
              </a:rPr>
              <a:t>0.0076 ± 0.0001	</a:t>
            </a:r>
            <a:r>
              <a:rPr lang="de-DE" sz="1000" b="1" dirty="0">
                <a:solidFill>
                  <a:srgbClr val="0070C0"/>
                </a:solidFill>
                <a:latin typeface="BMW Group Condensed" panose="020B0606020202020204" pitchFamily="34" charset="0"/>
              </a:rPr>
              <a:t>MARKTPARTNER_ALTER</a:t>
            </a:r>
          </a:p>
          <a:p>
            <a:pPr>
              <a:tabLst>
                <a:tab pos="990600" algn="l"/>
              </a:tabLst>
            </a:pPr>
            <a:r>
              <a:rPr lang="de-DE" sz="1000" dirty="0">
                <a:latin typeface="BMW Group Condensed" panose="020B0606020202020204" pitchFamily="34" charset="0"/>
              </a:rPr>
              <a:t>0.0075 ± 0.0006	RATINGNOTE</a:t>
            </a:r>
          </a:p>
          <a:p>
            <a:pPr>
              <a:tabLst>
                <a:tab pos="990600" algn="l"/>
              </a:tabLst>
            </a:pPr>
            <a:r>
              <a:rPr lang="de-DE" sz="1000" dirty="0">
                <a:latin typeface="BMW Group Condensed" panose="020B0606020202020204" pitchFamily="34" charset="0"/>
              </a:rPr>
              <a:t>0.0066 ± 0.0010	VERFUEGBARES_EINKOMMEN_DLL</a:t>
            </a:r>
          </a:p>
          <a:p>
            <a:pPr>
              <a:tabLst>
                <a:tab pos="990600" algn="l"/>
              </a:tabLst>
            </a:pPr>
            <a:r>
              <a:rPr lang="de-DE" sz="1000" dirty="0">
                <a:latin typeface="BMW Group Condensed" panose="020B0606020202020204" pitchFamily="34" charset="0"/>
              </a:rPr>
              <a:t>0.0055 ± 0.0004	RATE_ZU_VERFUEG_EINKOMMEN</a:t>
            </a:r>
          </a:p>
          <a:p>
            <a:pPr>
              <a:tabLst>
                <a:tab pos="990600" algn="l"/>
              </a:tabLst>
            </a:pPr>
            <a:r>
              <a:rPr lang="de-DE" sz="1000" dirty="0">
                <a:latin typeface="BMW Group Condensed" panose="020B0606020202020204" pitchFamily="34" charset="0"/>
              </a:rPr>
              <a:t>0.0047 ± 0.0002	ANZAHLUNG_NETTOEK_BW_NEK</a:t>
            </a:r>
          </a:p>
          <a:p>
            <a:pPr>
              <a:tabLst>
                <a:tab pos="990600" algn="l"/>
              </a:tabLst>
            </a:pPr>
            <a:r>
              <a:rPr lang="de-DE" sz="1000" dirty="0">
                <a:latin typeface="BMW Group Condensed" panose="020B0606020202020204" pitchFamily="34" charset="0"/>
              </a:rPr>
              <a:t>0.0046 ± 0.0003	FR_SCORE</a:t>
            </a:r>
          </a:p>
          <a:p>
            <a:pPr>
              <a:tabLst>
                <a:tab pos="990600" algn="l"/>
              </a:tabLst>
            </a:pPr>
            <a:r>
              <a:rPr lang="de-DE" sz="1000" dirty="0">
                <a:latin typeface="BMW Group Condensed" panose="020B0606020202020204" pitchFamily="34" charset="0"/>
              </a:rPr>
              <a:t>0.0033 ± 0.0003	ANZAHL_AK</a:t>
            </a:r>
          </a:p>
          <a:p>
            <a:pPr>
              <a:tabLst>
                <a:tab pos="990600" algn="l"/>
              </a:tabLst>
            </a:pPr>
            <a:r>
              <a:rPr lang="de-DE" sz="1000" dirty="0">
                <a:latin typeface="BMW Group Condensed" panose="020B0606020202020204" pitchFamily="34" charset="0"/>
              </a:rPr>
              <a:t>0.0026 ± 0.0003	ANZ_WEITERLEITEN</a:t>
            </a:r>
          </a:p>
          <a:p>
            <a:pPr>
              <a:tabLst>
                <a:tab pos="990600" algn="l"/>
              </a:tabLst>
            </a:pPr>
            <a:r>
              <a:rPr lang="de-DE" sz="1000" dirty="0">
                <a:latin typeface="BMW Group Condensed" panose="020B0606020202020204" pitchFamily="34" charset="0"/>
              </a:rPr>
              <a:t>0.0017 ± 0.0002	STORNIERT</a:t>
            </a:r>
          </a:p>
          <a:p>
            <a:pPr>
              <a:tabLst>
                <a:tab pos="990600" algn="l"/>
              </a:tabLst>
            </a:pPr>
            <a:r>
              <a:rPr lang="de-DE" sz="1000" dirty="0">
                <a:latin typeface="BMW Group Condensed" panose="020B0606020202020204" pitchFamily="34" charset="0"/>
              </a:rPr>
              <a:t>0.0017 ± 0.0002	PRODUKT_LINIE_TYP=Detail</a:t>
            </a:r>
          </a:p>
          <a:p>
            <a:pPr>
              <a:tabLst>
                <a:tab pos="990600" algn="l"/>
              </a:tabLst>
            </a:pPr>
            <a:r>
              <a:rPr lang="de-DE" sz="1000" dirty="0">
                <a:latin typeface="BMW Group Condensed" panose="020B0606020202020204" pitchFamily="34" charset="0"/>
              </a:rPr>
              <a:t>0.0016 ± 0.0002	AUSSTEUERUNG_AUSKUNFTEI_KZ</a:t>
            </a:r>
          </a:p>
          <a:p>
            <a:pPr>
              <a:tabLst>
                <a:tab pos="990600" algn="l"/>
              </a:tabLst>
            </a:pPr>
            <a:r>
              <a:rPr lang="de-DE" sz="1000" dirty="0">
                <a:latin typeface="BMW Group Condensed" panose="020B0606020202020204" pitchFamily="34" charset="0"/>
              </a:rPr>
              <a:t>0.0015 ± 0.0001	RISIKOSTEUERUNG</a:t>
            </a:r>
          </a:p>
          <a:p>
            <a:pPr>
              <a:tabLst>
                <a:tab pos="990600" algn="l"/>
              </a:tabLst>
            </a:pPr>
            <a:r>
              <a:rPr lang="de-DE" sz="1000" dirty="0">
                <a:latin typeface="BMW Group Condensed" panose="020B0606020202020204" pitchFamily="34" charset="0"/>
              </a:rPr>
              <a:t>0.0014 ± 0.0003	ANZ_VERTRAEGE</a:t>
            </a:r>
          </a:p>
          <a:p>
            <a:pPr>
              <a:tabLst>
                <a:tab pos="990600" algn="l"/>
              </a:tabLst>
            </a:pPr>
            <a:r>
              <a:rPr lang="de-DE" sz="1000" dirty="0">
                <a:latin typeface="BMW Group Condensed" panose="020B0606020202020204" pitchFamily="34" charset="0"/>
              </a:rPr>
              <a:t>0.0014 ± 0.0001	RETAIL_EINSTUFUNG=Detailkunde</a:t>
            </a:r>
          </a:p>
          <a:p>
            <a:pPr>
              <a:tabLst>
                <a:tab pos="990600" algn="l"/>
              </a:tabLst>
            </a:pPr>
            <a:r>
              <a:rPr lang="de-DE" sz="1000" dirty="0">
                <a:latin typeface="BMW Group Condensed" panose="020B0606020202020204" pitchFamily="34" charset="0"/>
              </a:rPr>
              <a:t>0.0014 ± 0.0001	ARBEITSZEIT_GRUPPE=HC</a:t>
            </a:r>
          </a:p>
          <a:p>
            <a:pPr>
              <a:tabLst>
                <a:tab pos="990600" algn="l"/>
              </a:tabLst>
            </a:pPr>
            <a:r>
              <a:rPr lang="de-DE" sz="1000" dirty="0">
                <a:latin typeface="BMW Group Condensed" panose="020B0606020202020204" pitchFamily="34" charset="0"/>
              </a:rPr>
              <a:t>0.0014 ± 0.0002	WIEDEREINREICHUNG_EXTERN_ANZ</a:t>
            </a:r>
          </a:p>
          <a:p>
            <a:pPr>
              <a:tabLst>
                <a:tab pos="990600" algn="l"/>
              </a:tabLst>
            </a:pPr>
            <a:r>
              <a:rPr lang="de-DE" sz="1000" dirty="0">
                <a:latin typeface="BMW Group Condensed" panose="020B0606020202020204" pitchFamily="34" charset="0"/>
              </a:rPr>
              <a:t>0.0012 ± 0.0003	ENTSCHEIDUNG_OFFEN_KZ</a:t>
            </a:r>
          </a:p>
          <a:p>
            <a:pPr>
              <a:tabLst>
                <a:tab pos="990600" algn="l"/>
              </a:tabLst>
            </a:pPr>
            <a:r>
              <a:rPr lang="de-DE" sz="1000" dirty="0">
                <a:latin typeface="BMW Group Condensed" panose="020B0606020202020204" pitchFamily="34" charset="0"/>
              </a:rPr>
              <a:t>0.0012 ± 0.0002	WIEDEREINREICHUNG_INTERN_ANZ</a:t>
            </a:r>
          </a:p>
          <a:p>
            <a:pPr>
              <a:tabLst>
                <a:tab pos="990600" algn="l"/>
              </a:tabLst>
            </a:pPr>
            <a:r>
              <a:rPr lang="de-DE" sz="1000" dirty="0">
                <a:latin typeface="BMW Group Condensed" panose="020B0606020202020204" pitchFamily="34" charset="0"/>
              </a:rPr>
              <a:t>0.0009 ± 0.0001	AUTO_VORBEREITUNG_BONI_KZ</a:t>
            </a:r>
          </a:p>
          <a:p>
            <a:pPr>
              <a:tabLst>
                <a:tab pos="1162050" algn="l"/>
              </a:tabLst>
            </a:pPr>
            <a:r>
              <a:rPr lang="de-DE" sz="1000" dirty="0">
                <a:latin typeface="BMW Group Condensed" panose="020B0606020202020204" pitchFamily="34" charset="0"/>
              </a:rPr>
              <a:t>… 169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4" name="Rechteck 3"/>
          <p:cNvSpPr/>
          <p:nvPr/>
        </p:nvSpPr>
        <p:spPr>
          <a:xfrm>
            <a:off x="3979333" y="1741819"/>
            <a:ext cx="3259667" cy="4401205"/>
          </a:xfrm>
          <a:prstGeom prst="rect">
            <a:avLst/>
          </a:prstGeom>
        </p:spPr>
        <p:txBody>
          <a:bodyPr wrap="square">
            <a:spAutoFit/>
          </a:bodyPr>
          <a:lstStyle/>
          <a:p>
            <a:pPr>
              <a:tabLst>
                <a:tab pos="449263" algn="l"/>
                <a:tab pos="1162050" algn="l"/>
              </a:tabLst>
            </a:pPr>
            <a:r>
              <a:rPr lang="de-DE" sz="1000" dirty="0">
                <a:latin typeface="BMW Group Condensed" panose="020B0606020202020204" pitchFamily="34" charset="0"/>
              </a:rPr>
              <a:t>0.1290	SCORE_RATE_ZU_VERFUEG_EINKOM</a:t>
            </a:r>
          </a:p>
          <a:p>
            <a:pPr>
              <a:tabLst>
                <a:tab pos="449263" algn="l"/>
                <a:tab pos="1162050" algn="l"/>
              </a:tabLst>
            </a:pPr>
            <a:r>
              <a:rPr lang="de-DE" sz="1000" dirty="0">
                <a:latin typeface="BMW Group Condensed" panose="020B0606020202020204" pitchFamily="34" charset="0"/>
              </a:rPr>
              <a:t>0.1055	EP_VERFUEGBARES_EK</a:t>
            </a:r>
          </a:p>
          <a:p>
            <a:pPr>
              <a:tabLst>
                <a:tab pos="449263" algn="l"/>
                <a:tab pos="1162050" algn="l"/>
              </a:tabLst>
            </a:pPr>
            <a:r>
              <a:rPr lang="de-DE" sz="1000" dirty="0">
                <a:latin typeface="BMW Group Condensed" panose="020B0606020202020204" pitchFamily="34" charset="0"/>
              </a:rPr>
              <a:t>0.0874	PRODUKT=Finanzierung</a:t>
            </a:r>
          </a:p>
          <a:p>
            <a:pPr>
              <a:tabLst>
                <a:tab pos="449263" algn="l"/>
                <a:tab pos="1162050" algn="l"/>
              </a:tabLst>
            </a:pPr>
            <a:r>
              <a:rPr lang="de-DE" sz="1000" dirty="0">
                <a:latin typeface="BMW Group Condensed" panose="020B0606020202020204" pitchFamily="34" charset="0"/>
              </a:rPr>
              <a:t>0.0721	VERFUEGBARES_EINKOMMEN_DLL</a:t>
            </a:r>
          </a:p>
          <a:p>
            <a:pPr>
              <a:tabLst>
                <a:tab pos="449263" algn="l"/>
                <a:tab pos="1162050" algn="l"/>
              </a:tabLst>
            </a:pPr>
            <a:r>
              <a:rPr lang="de-DE" sz="1000" dirty="0">
                <a:latin typeface="BMW Group Condensed" panose="020B0606020202020204" pitchFamily="34" charset="0"/>
              </a:rPr>
              <a:t>0.0423	RATINGNOTE</a:t>
            </a:r>
          </a:p>
          <a:p>
            <a:pPr>
              <a:tabLst>
                <a:tab pos="449263" algn="l"/>
                <a:tab pos="1162050" algn="l"/>
              </a:tabLst>
            </a:pPr>
            <a:r>
              <a:rPr lang="de-DE" sz="1000" dirty="0">
                <a:latin typeface="BMW Group Condensed" panose="020B0606020202020204" pitchFamily="34" charset="0"/>
              </a:rPr>
              <a:t>0.0335	ANZ_WEITERLEITEN</a:t>
            </a:r>
          </a:p>
          <a:p>
            <a:pPr>
              <a:tabLst>
                <a:tab pos="449263" algn="l"/>
                <a:tab pos="1162050" algn="l"/>
              </a:tabLst>
            </a:pPr>
            <a:r>
              <a:rPr lang="de-DE" sz="1000" dirty="0">
                <a:latin typeface="BMW Group Condensed" panose="020B0606020202020204" pitchFamily="34" charset="0"/>
              </a:rPr>
              <a:t>0.0213	BERUF_GRUPPE=F</a:t>
            </a:r>
          </a:p>
          <a:p>
            <a:pPr>
              <a:tabLst>
                <a:tab pos="449263" algn="l"/>
                <a:tab pos="1162050" algn="l"/>
              </a:tabLst>
            </a:pPr>
            <a:r>
              <a:rPr lang="de-DE" sz="1000" dirty="0">
                <a:latin typeface="BMW Group Condensed" panose="020B0606020202020204" pitchFamily="34" charset="0"/>
              </a:rPr>
              <a:t>0.0199	SCORE_VERTRAGSWERT</a:t>
            </a:r>
          </a:p>
          <a:p>
            <a:pPr>
              <a:tabLst>
                <a:tab pos="449263" algn="l"/>
                <a:tab pos="1162050" algn="l"/>
              </a:tabLst>
            </a:pPr>
            <a:r>
              <a:rPr lang="de-DE" sz="1000" dirty="0">
                <a:latin typeface="BMW Group Condensed" panose="020B0606020202020204" pitchFamily="34" charset="0"/>
              </a:rPr>
              <a:t>0.0191	FR_DECISION=Clear</a:t>
            </a:r>
          </a:p>
          <a:p>
            <a:pPr>
              <a:tabLst>
                <a:tab pos="449263" algn="l"/>
                <a:tab pos="1162050" algn="l"/>
              </a:tabLst>
            </a:pPr>
            <a:r>
              <a:rPr lang="de-DE" sz="1000" dirty="0">
                <a:latin typeface="BMW Group Condensed" panose="020B0606020202020204" pitchFamily="34" charset="0"/>
              </a:rPr>
              <a:t>0.0186	BERUF_GRUPPE=D</a:t>
            </a:r>
          </a:p>
          <a:p>
            <a:pPr>
              <a:tabLst>
                <a:tab pos="449263" algn="l"/>
                <a:tab pos="1162050" algn="l"/>
              </a:tabLst>
            </a:pPr>
            <a:r>
              <a:rPr lang="de-DE" sz="1000" dirty="0">
                <a:latin typeface="BMW Group Condensed" panose="020B0606020202020204" pitchFamily="34" charset="0"/>
              </a:rPr>
              <a:t>0.0183	PRODUKT_LINIE_TYP=Detail</a:t>
            </a:r>
          </a:p>
          <a:p>
            <a:pPr>
              <a:tabLst>
                <a:tab pos="449263" algn="l"/>
                <a:tab pos="1162050" algn="l"/>
              </a:tabLst>
            </a:pPr>
            <a:r>
              <a:rPr lang="de-DE" sz="1000" dirty="0">
                <a:latin typeface="BMW Group Condensed" panose="020B0606020202020204" pitchFamily="34" charset="0"/>
              </a:rPr>
              <a:t>0.0183	WIEDEREINREICHUNG_INTERN_ANZ</a:t>
            </a:r>
          </a:p>
          <a:p>
            <a:pPr>
              <a:tabLst>
                <a:tab pos="449263" algn="l"/>
                <a:tab pos="1162050" algn="l"/>
              </a:tabLst>
            </a:pPr>
            <a:r>
              <a:rPr lang="de-DE" sz="1000" dirty="0">
                <a:latin typeface="BMW Group Condensed" panose="020B0606020202020204" pitchFamily="34" charset="0"/>
              </a:rPr>
              <a:t>0.0155	MP_VERWENDUNGSART=HA</a:t>
            </a:r>
          </a:p>
          <a:p>
            <a:pPr>
              <a:tabLst>
                <a:tab pos="449263" algn="l"/>
                <a:tab pos="1162050" algn="l"/>
              </a:tabLst>
            </a:pPr>
            <a:r>
              <a:rPr lang="de-DE" sz="1000" dirty="0">
                <a:latin typeface="BMW Group Condensed" panose="020B0606020202020204" pitchFamily="34" charset="0"/>
              </a:rPr>
              <a:t>0.0153	MP_VERWENDUNGSART=MA</a:t>
            </a:r>
          </a:p>
          <a:p>
            <a:pPr>
              <a:tabLst>
                <a:tab pos="449263" algn="l"/>
                <a:tab pos="1162050" algn="l"/>
              </a:tabLst>
            </a:pPr>
            <a:r>
              <a:rPr lang="de-DE" sz="1000" dirty="0">
                <a:latin typeface="BMW Group Condensed" panose="020B0606020202020204" pitchFamily="34" charset="0"/>
              </a:rPr>
              <a:t>0.0151	MARKTPARTNER_ALTER</a:t>
            </a:r>
          </a:p>
          <a:p>
            <a:pPr>
              <a:tabLst>
                <a:tab pos="449263" algn="l"/>
                <a:tab pos="1162050" algn="l"/>
              </a:tabLst>
            </a:pPr>
            <a:r>
              <a:rPr lang="de-DE" sz="1000" dirty="0">
                <a:latin typeface="BMW Group Condensed" panose="020B0606020202020204" pitchFamily="34" charset="0"/>
              </a:rPr>
              <a:t>0.0148	BERUF_GRUPPE=E</a:t>
            </a:r>
          </a:p>
          <a:p>
            <a:pPr>
              <a:tabLst>
                <a:tab pos="449263" algn="l"/>
                <a:tab pos="1162050" algn="l"/>
              </a:tabLst>
            </a:pPr>
            <a:r>
              <a:rPr lang="de-DE" sz="1000" dirty="0">
                <a:latin typeface="BMW Group Condensed" panose="020B0606020202020204" pitchFamily="34" charset="0"/>
              </a:rPr>
              <a:t>0.0146	GEBRAUCHSART_RATING=Neu</a:t>
            </a:r>
          </a:p>
          <a:p>
            <a:pPr>
              <a:tabLst>
                <a:tab pos="449263" algn="l"/>
                <a:tab pos="1162050" algn="l"/>
              </a:tabLst>
            </a:pPr>
            <a:r>
              <a:rPr lang="de-DE" sz="1000" dirty="0">
                <a:latin typeface="BMW Group Condensed" panose="020B0606020202020204" pitchFamily="34" charset="0"/>
              </a:rPr>
              <a:t>0.0127	WIEDEREINREICHUNG_EXTERN_ANZ</a:t>
            </a:r>
          </a:p>
          <a:p>
            <a:pPr>
              <a:tabLst>
                <a:tab pos="449263" algn="l"/>
                <a:tab pos="1162050" algn="l"/>
              </a:tabLst>
            </a:pPr>
            <a:r>
              <a:rPr lang="de-DE" sz="1000" dirty="0">
                <a:latin typeface="BMW Group Condensed" panose="020B0606020202020204" pitchFamily="34" charset="0"/>
              </a:rPr>
              <a:t>0.0126	FR_SCORE</a:t>
            </a:r>
          </a:p>
          <a:p>
            <a:pPr>
              <a:tabLst>
                <a:tab pos="449263" algn="l"/>
                <a:tab pos="1162050" algn="l"/>
              </a:tabLst>
            </a:pPr>
            <a:r>
              <a:rPr lang="de-DE" sz="1000" dirty="0">
                <a:latin typeface="BMW Group Condensed" panose="020B0606020202020204" pitchFamily="34" charset="0"/>
              </a:rPr>
              <a:t>0.0113	ANZAHLUNG_NETTOEK_BW_NEK</a:t>
            </a:r>
          </a:p>
          <a:p>
            <a:pPr>
              <a:tabLst>
                <a:tab pos="449263" algn="l"/>
                <a:tab pos="1162050" algn="l"/>
              </a:tabLst>
            </a:pPr>
            <a:r>
              <a:rPr lang="de-DE" sz="1000" dirty="0">
                <a:latin typeface="BMW Group Condensed" panose="020B0606020202020204" pitchFamily="34" charset="0"/>
              </a:rPr>
              <a:t>0.0112	OBJEKT_GRUPPE=6er, 7er, M-Modelle</a:t>
            </a:r>
          </a:p>
          <a:p>
            <a:pPr>
              <a:tabLst>
                <a:tab pos="449263" algn="l"/>
                <a:tab pos="1162050" algn="l"/>
              </a:tabLst>
            </a:pPr>
            <a:r>
              <a:rPr lang="de-DE" sz="1000" dirty="0">
                <a:latin typeface="BMW Group Condensed" panose="020B0606020202020204" pitchFamily="34" charset="0"/>
              </a:rPr>
              <a:t>0.0095	ANZAHLUNG_BANKPRODUKT_BW_BP=Leasing</a:t>
            </a:r>
          </a:p>
          <a:p>
            <a:pPr>
              <a:tabLst>
                <a:tab pos="449263" algn="l"/>
                <a:tab pos="1162050" algn="l"/>
              </a:tabLst>
            </a:pPr>
            <a:r>
              <a:rPr lang="de-DE" sz="1000" dirty="0">
                <a:latin typeface="BMW Group Condensed" panose="020B0606020202020204" pitchFamily="34" charset="0"/>
              </a:rPr>
              <a:t>0.0092	BERUF_GRUPPE=G</a:t>
            </a:r>
          </a:p>
          <a:p>
            <a:pPr>
              <a:tabLst>
                <a:tab pos="449263" algn="l"/>
                <a:tab pos="1162050" algn="l"/>
              </a:tabLst>
            </a:pPr>
            <a:r>
              <a:rPr lang="de-DE" sz="1000" dirty="0">
                <a:latin typeface="BMW Group Condensed" panose="020B0606020202020204" pitchFamily="34" charset="0"/>
              </a:rPr>
              <a:t>0.0075	SCORE_MTL_NETTO_EK</a:t>
            </a:r>
          </a:p>
          <a:p>
            <a:pPr>
              <a:tabLst>
                <a:tab pos="449263" algn="l"/>
                <a:tab pos="1162050" algn="l"/>
              </a:tabLst>
            </a:pPr>
            <a:r>
              <a:rPr lang="de-DE" sz="1000" dirty="0">
                <a:latin typeface="BMW Group Condensed" panose="020B0606020202020204" pitchFamily="34" charset="0"/>
              </a:rPr>
              <a:t>0.0071	RESTRISIKO_VTR</a:t>
            </a:r>
          </a:p>
          <a:p>
            <a:pPr>
              <a:tabLst>
                <a:tab pos="449263" algn="l"/>
                <a:tab pos="1162050" algn="l"/>
              </a:tabLst>
            </a:pPr>
            <a:r>
              <a:rPr lang="de-DE" sz="1000" dirty="0">
                <a:latin typeface="BMW Group Condensed" panose="020B0606020202020204" pitchFamily="34" charset="0"/>
              </a:rPr>
              <a:t>0.0064	ARBEITSLOSEN_QUOTE</a:t>
            </a:r>
          </a:p>
          <a:p>
            <a:pPr>
              <a:tabLst>
                <a:tab pos="449263" algn="l"/>
                <a:tab pos="1162050" algn="l"/>
              </a:tabLst>
            </a:pPr>
            <a:r>
              <a:rPr lang="de-DE" sz="1000" dirty="0">
                <a:latin typeface="BMW Group Condensed" panose="020B0606020202020204" pitchFamily="34" charset="0"/>
              </a:rPr>
              <a:t>0.0063	ANZ_VERTRAEGE</a:t>
            </a:r>
          </a:p>
          <a:p>
            <a:pPr>
              <a:tabLst>
                <a:tab pos="449263" algn="l"/>
                <a:tab pos="1162050" algn="l"/>
              </a:tabLst>
            </a:pPr>
            <a:r>
              <a:rPr lang="de-DE" sz="1000" dirty="0">
                <a:latin typeface="BMW Group Condensed" panose="020B0606020202020204" pitchFamily="34" charset="0"/>
              </a:rPr>
              <a:t> …</a:t>
            </a:r>
          </a:p>
        </p:txBody>
      </p:sp>
      <p:sp>
        <p:nvSpPr>
          <p:cNvPr id="13" name="Rechteck 12"/>
          <p:cNvSpPr/>
          <p:nvPr/>
        </p:nvSpPr>
        <p:spPr>
          <a:xfrm>
            <a:off x="422910" y="30712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#1 Vollautomatische Entscheidung | y = ENTSCHEIDER_ART : M vs. S bzw. 0 vs. 1</a:t>
            </a:r>
          </a:p>
        </p:txBody>
      </p:sp>
    </p:spTree>
    <p:extLst>
      <p:ext uri="{BB962C8B-B14F-4D97-AF65-F5344CB8AC3E}">
        <p14:creationId xmlns:p14="http://schemas.microsoft.com/office/powerpoint/2010/main" val="117528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rotWithShape="1">
          <a:blip r:embed="rId3"/>
          <a:srcRect l="3991" t="1111" r="41385" b="67500"/>
          <a:stretch/>
        </p:blipFill>
        <p:spPr>
          <a:xfrm>
            <a:off x="5267325" y="1114425"/>
            <a:ext cx="2876550" cy="2181544"/>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5683250"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Baseline mit 150 </a:t>
            </a:r>
            <a:r>
              <a:rPr lang="de-DE" b="1" dirty="0" err="1">
                <a:solidFill>
                  <a:srgbClr val="002060"/>
                </a:solidFill>
              </a:rPr>
              <a:t>Estimators</a:t>
            </a:r>
            <a:endParaRPr lang="de-DE" b="1" dirty="0">
              <a:solidFill>
                <a:srgbClr val="002060"/>
              </a:solidFill>
            </a:endParaRPr>
          </a:p>
        </p:txBody>
      </p:sp>
      <p:sp>
        <p:nvSpPr>
          <p:cNvPr id="24" name="Ellipse 23"/>
          <p:cNvSpPr/>
          <p:nvPr/>
        </p:nvSpPr>
        <p:spPr>
          <a:xfrm>
            <a:off x="6758519" y="1537756"/>
            <a:ext cx="584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5882215" y="495299"/>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pic>
        <p:nvPicPr>
          <p:cNvPr id="2" name="Grafik 1"/>
          <p:cNvPicPr>
            <a:picLocks noChangeAspect="1"/>
          </p:cNvPicPr>
          <p:nvPr/>
        </p:nvPicPr>
        <p:blipFill>
          <a:blip r:embed="rId5"/>
          <a:stretch>
            <a:fillRect/>
          </a:stretch>
        </p:blipFill>
        <p:spPr>
          <a:xfrm>
            <a:off x="9168050" y="1142999"/>
            <a:ext cx="2428637" cy="1343025"/>
          </a:xfrm>
          <a:prstGeom prst="rect">
            <a:avLst/>
          </a:prstGeom>
        </p:spPr>
      </p:pic>
      <p:pic>
        <p:nvPicPr>
          <p:cNvPr id="5" name="Grafik 4"/>
          <p:cNvPicPr>
            <a:picLocks noChangeAspect="1"/>
          </p:cNvPicPr>
          <p:nvPr/>
        </p:nvPicPr>
        <p:blipFill rotWithShape="1">
          <a:blip r:embed="rId6"/>
          <a:srcRect t="-156" b="72656"/>
          <a:stretch/>
        </p:blipFill>
        <p:spPr>
          <a:xfrm>
            <a:off x="361950" y="990600"/>
            <a:ext cx="4524376" cy="1895929"/>
          </a:xfrm>
          <a:prstGeom prst="rect">
            <a:avLst/>
          </a:prstGeom>
        </p:spPr>
      </p:pic>
      <p:pic>
        <p:nvPicPr>
          <p:cNvPr id="8" name="Grafik 7"/>
          <p:cNvPicPr>
            <a:picLocks noChangeAspect="1"/>
          </p:cNvPicPr>
          <p:nvPr/>
        </p:nvPicPr>
        <p:blipFill rotWithShape="1">
          <a:blip r:embed="rId3"/>
          <a:srcRect l="3441" t="66668" r="34785" b="1526"/>
          <a:stretch/>
        </p:blipFill>
        <p:spPr>
          <a:xfrm>
            <a:off x="5905501" y="3248025"/>
            <a:ext cx="2857499" cy="2438399"/>
          </a:xfrm>
          <a:prstGeom prst="rect">
            <a:avLst/>
          </a:prstGeom>
        </p:spPr>
      </p:pic>
      <p:pic>
        <p:nvPicPr>
          <p:cNvPr id="9" name="Grafik 8"/>
          <p:cNvPicPr>
            <a:picLocks noChangeAspect="1"/>
          </p:cNvPicPr>
          <p:nvPr/>
        </p:nvPicPr>
        <p:blipFill rotWithShape="1">
          <a:blip r:embed="rId3"/>
          <a:srcRect l="3807" t="34027" r="8206" b="34167"/>
          <a:stretch/>
        </p:blipFill>
        <p:spPr>
          <a:xfrm>
            <a:off x="361950" y="3114675"/>
            <a:ext cx="5590216" cy="2667000"/>
          </a:xfrm>
          <a:prstGeom prst="rect">
            <a:avLst/>
          </a:prstGeom>
        </p:spPr>
      </p:pic>
      <p:pic>
        <p:nvPicPr>
          <p:cNvPr id="10" name="Grafik 9"/>
          <p:cNvPicPr>
            <a:picLocks noChangeAspect="1"/>
          </p:cNvPicPr>
          <p:nvPr/>
        </p:nvPicPr>
        <p:blipFill rotWithShape="1">
          <a:blip r:embed="rId7"/>
          <a:srcRect l="1099"/>
          <a:stretch/>
        </p:blipFill>
        <p:spPr>
          <a:xfrm>
            <a:off x="8848725" y="3228975"/>
            <a:ext cx="2800350" cy="2447925"/>
          </a:xfrm>
          <a:prstGeom prst="rect">
            <a:avLst/>
          </a:prstGeom>
        </p:spPr>
      </p:pic>
      <p:sp>
        <p:nvSpPr>
          <p:cNvPr id="16" name="Rechteck 15"/>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#1 Vollautomatische Entscheidung | y = ENTSCHEIDER_ART : M vs. S bzw. 0 vs. 1</a:t>
            </a:r>
          </a:p>
        </p:txBody>
      </p:sp>
    </p:spTree>
    <p:extLst>
      <p:ext uri="{BB962C8B-B14F-4D97-AF65-F5344CB8AC3E}">
        <p14:creationId xmlns:p14="http://schemas.microsoft.com/office/powerpoint/2010/main" val="1743802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7705724" y="552449"/>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sp>
        <p:nvSpPr>
          <p:cNvPr id="17" name="Rechteck 16"/>
          <p:cNvSpPr/>
          <p:nvPr/>
        </p:nvSpPr>
        <p:spPr>
          <a:xfrm>
            <a:off x="204258" y="491068"/>
            <a:ext cx="7358591" cy="369332"/>
          </a:xfrm>
          <a:prstGeom prst="rect">
            <a:avLst/>
          </a:prstGeom>
        </p:spPr>
        <p:txBody>
          <a:bodyPr wrap="square">
            <a:spAutoFit/>
          </a:bodyPr>
          <a:lstStyle/>
          <a:p>
            <a:r>
              <a:rPr lang="de-DE" b="1" dirty="0">
                <a:solidFill>
                  <a:srgbClr val="3D6A3C"/>
                </a:solidFill>
              </a:rPr>
              <a:t>Bestes Modell : Random </a:t>
            </a:r>
            <a:r>
              <a:rPr lang="de-DE" b="1" dirty="0" err="1">
                <a:solidFill>
                  <a:srgbClr val="3D6A3C"/>
                </a:solidFill>
              </a:rPr>
              <a:t>Forest</a:t>
            </a:r>
            <a:r>
              <a:rPr lang="de-DE" b="1" dirty="0">
                <a:solidFill>
                  <a:srgbClr val="3D6A3C"/>
                </a:solidFill>
              </a:rPr>
              <a:t> </a:t>
            </a:r>
            <a:r>
              <a:rPr lang="de-DE" b="1" dirty="0" err="1">
                <a:solidFill>
                  <a:srgbClr val="3D6A3C"/>
                </a:solidFill>
              </a:rPr>
              <a:t>Classifier</a:t>
            </a:r>
            <a:r>
              <a:rPr lang="de-DE" b="1" dirty="0">
                <a:solidFill>
                  <a:srgbClr val="3D6A3C"/>
                </a:solidFill>
              </a:rPr>
              <a:t> – Optimiert mit 700 </a:t>
            </a:r>
            <a:r>
              <a:rPr lang="de-DE" b="1" dirty="0" err="1">
                <a:solidFill>
                  <a:srgbClr val="3D6A3C"/>
                </a:solidFill>
              </a:rPr>
              <a:t>Estimators</a:t>
            </a:r>
            <a:endParaRPr lang="de-DE" b="1" dirty="0">
              <a:solidFill>
                <a:srgbClr val="3D6A3C"/>
              </a:solidFill>
            </a:endParaRPr>
          </a:p>
        </p:txBody>
      </p:sp>
      <p:pic>
        <p:nvPicPr>
          <p:cNvPr id="7" name="Grafik 6"/>
          <p:cNvPicPr>
            <a:picLocks noChangeAspect="1"/>
          </p:cNvPicPr>
          <p:nvPr/>
        </p:nvPicPr>
        <p:blipFill>
          <a:blip r:embed="rId4"/>
          <a:stretch>
            <a:fillRect/>
          </a:stretch>
        </p:blipFill>
        <p:spPr>
          <a:xfrm>
            <a:off x="9055100" y="3222625"/>
            <a:ext cx="2654300" cy="2495550"/>
          </a:xfrm>
          <a:prstGeom prst="rect">
            <a:avLst/>
          </a:prstGeom>
        </p:spPr>
      </p:pic>
      <p:pic>
        <p:nvPicPr>
          <p:cNvPr id="9" name="Grafik 8"/>
          <p:cNvPicPr>
            <a:picLocks noChangeAspect="1"/>
          </p:cNvPicPr>
          <p:nvPr/>
        </p:nvPicPr>
        <p:blipFill rotWithShape="1">
          <a:blip r:embed="rId5"/>
          <a:srcRect b="7410"/>
          <a:stretch/>
        </p:blipFill>
        <p:spPr>
          <a:xfrm>
            <a:off x="389414" y="1050395"/>
            <a:ext cx="3891543" cy="1726671"/>
          </a:xfrm>
          <a:prstGeom prst="rect">
            <a:avLst/>
          </a:prstGeom>
        </p:spPr>
      </p:pic>
      <p:pic>
        <p:nvPicPr>
          <p:cNvPr id="10" name="Grafik 9"/>
          <p:cNvPicPr>
            <a:picLocks noChangeAspect="1"/>
          </p:cNvPicPr>
          <p:nvPr/>
        </p:nvPicPr>
        <p:blipFill>
          <a:blip r:embed="rId6"/>
          <a:stretch>
            <a:fillRect/>
          </a:stretch>
        </p:blipFill>
        <p:spPr>
          <a:xfrm>
            <a:off x="7518399" y="1159934"/>
            <a:ext cx="3988859" cy="869168"/>
          </a:xfrm>
          <a:prstGeom prst="rect">
            <a:avLst/>
          </a:prstGeom>
        </p:spPr>
      </p:pic>
      <p:pic>
        <p:nvPicPr>
          <p:cNvPr id="13" name="Grafik 12"/>
          <p:cNvPicPr>
            <a:picLocks noChangeAspect="1"/>
          </p:cNvPicPr>
          <p:nvPr/>
        </p:nvPicPr>
        <p:blipFill rotWithShape="1">
          <a:blip r:embed="rId7"/>
          <a:srcRect l="3858" t="617" r="47803" b="67284"/>
          <a:stretch/>
        </p:blipFill>
        <p:spPr>
          <a:xfrm>
            <a:off x="4428066" y="1049865"/>
            <a:ext cx="2794000" cy="2201335"/>
          </a:xfrm>
          <a:prstGeom prst="rect">
            <a:avLst/>
          </a:prstGeom>
        </p:spPr>
      </p:pic>
      <p:pic>
        <p:nvPicPr>
          <p:cNvPr id="19" name="Grafik 18"/>
          <p:cNvPicPr>
            <a:picLocks noChangeAspect="1"/>
          </p:cNvPicPr>
          <p:nvPr/>
        </p:nvPicPr>
        <p:blipFill rotWithShape="1">
          <a:blip r:embed="rId7"/>
          <a:srcRect l="3859" t="67161" r="42090" b="1235"/>
          <a:stretch/>
        </p:blipFill>
        <p:spPr>
          <a:xfrm>
            <a:off x="5918200" y="3335867"/>
            <a:ext cx="2887134" cy="2379135"/>
          </a:xfrm>
          <a:prstGeom prst="rect">
            <a:avLst/>
          </a:prstGeom>
        </p:spPr>
      </p:pic>
      <p:pic>
        <p:nvPicPr>
          <p:cNvPr id="20" name="Grafik 19"/>
          <p:cNvPicPr>
            <a:picLocks noChangeAspect="1"/>
          </p:cNvPicPr>
          <p:nvPr/>
        </p:nvPicPr>
        <p:blipFill rotWithShape="1">
          <a:blip r:embed="rId7"/>
          <a:srcRect l="4006" t="33704" r="8839" b="34321"/>
          <a:stretch/>
        </p:blipFill>
        <p:spPr>
          <a:xfrm>
            <a:off x="330200" y="3285066"/>
            <a:ext cx="5588000" cy="2497667"/>
          </a:xfrm>
          <a:prstGeom prst="rect">
            <a:avLst/>
          </a:prstGeom>
        </p:spPr>
      </p:pic>
      <p:sp>
        <p:nvSpPr>
          <p:cNvPr id="14" name="Rechteck 13"/>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#1 Vollautomatische Entscheidung | y = ENTSCHEIDER_ART : M vs. S bzw. 0 vs. 1</a:t>
            </a:r>
          </a:p>
        </p:txBody>
      </p:sp>
    </p:spTree>
    <p:extLst>
      <p:ext uri="{BB962C8B-B14F-4D97-AF65-F5344CB8AC3E}">
        <p14:creationId xmlns:p14="http://schemas.microsoft.com/office/powerpoint/2010/main" val="329700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3" name="Rechteck 22"/>
          <p:cNvSpPr/>
          <p:nvPr/>
        </p:nvSpPr>
        <p:spPr>
          <a:xfrm>
            <a:off x="352848" y="56155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r>
              <a:rPr lang="de-DE" b="1" dirty="0">
                <a:solidFill>
                  <a:srgbClr val="002060"/>
                </a:solidFill>
              </a:rPr>
              <a:t>  vs. Permutation </a:t>
            </a:r>
            <a:r>
              <a:rPr lang="de-DE" b="1" dirty="0" err="1">
                <a:solidFill>
                  <a:srgbClr val="002060"/>
                </a:solidFill>
              </a:rPr>
              <a:t>Importance</a:t>
            </a:r>
            <a:r>
              <a:rPr lang="de-DE" b="1" dirty="0">
                <a:solidFill>
                  <a:srgbClr val="002060"/>
                </a:solidFill>
              </a:rPr>
              <a:t> vs. SHAP Values</a:t>
            </a: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531495" y="1536889"/>
            <a:ext cx="3049905" cy="3354765"/>
          </a:xfrm>
          <a:prstGeom prst="rect">
            <a:avLst/>
          </a:prstGeom>
        </p:spPr>
        <p:txBody>
          <a:bodyPr wrap="square">
            <a:spAutoFit/>
          </a:bodyPr>
          <a:lstStyle/>
          <a:p>
            <a:pPr>
              <a:tabLst>
                <a:tab pos="1162050" algn="l"/>
              </a:tabLst>
            </a:pPr>
            <a:r>
              <a:rPr lang="de-DE" sz="1000" dirty="0">
                <a:latin typeface="BMW Group Condensed" panose="020B0606020202020204" pitchFamily="34" charset="0"/>
              </a:rPr>
              <a:t>0.1752 ± 0.4348	RATINGKLASSE</a:t>
            </a:r>
          </a:p>
          <a:p>
            <a:pPr>
              <a:tabLst>
                <a:tab pos="1162050" algn="l"/>
              </a:tabLst>
            </a:pPr>
            <a:r>
              <a:rPr lang="de-DE" sz="1000" dirty="0">
                <a:latin typeface="BMW Group Condensed" panose="020B0606020202020204" pitchFamily="34" charset="0"/>
              </a:rPr>
              <a:t>0.1355 ± 0.4220	SCOREPUNKTE_GESAMT</a:t>
            </a:r>
          </a:p>
          <a:p>
            <a:pPr>
              <a:tabLst>
                <a:tab pos="1162050" algn="l"/>
              </a:tabLst>
            </a:pPr>
            <a:r>
              <a:rPr lang="de-DE" sz="1000" dirty="0">
                <a:latin typeface="BMW Group Condensed" panose="020B0606020202020204" pitchFamily="34" charset="0"/>
              </a:rPr>
              <a:t>0.1121 ± 0.3010	ANZ_WEITERLEITEN</a:t>
            </a:r>
          </a:p>
          <a:p>
            <a:pPr>
              <a:tabLst>
                <a:tab pos="1162050" algn="l"/>
              </a:tabLst>
            </a:pPr>
            <a:r>
              <a:rPr lang="de-DE" sz="1000" dirty="0">
                <a:latin typeface="BMW Group Condensed" panose="020B0606020202020204" pitchFamily="34" charset="0"/>
              </a:rPr>
              <a:t>0.0844 ± 0.2700	ZAHLUNGSVERHALTEN_VC</a:t>
            </a:r>
          </a:p>
          <a:p>
            <a:pPr>
              <a:tabLst>
                <a:tab pos="1162050" algn="l"/>
              </a:tabLst>
            </a:pPr>
            <a:r>
              <a:rPr lang="de-DE" sz="1000" dirty="0">
                <a:latin typeface="BMW Group Condensed" panose="020B0606020202020204" pitchFamily="34" charset="0"/>
              </a:rPr>
              <a:t>0.0573 ± 0.2278	ALTER_ORGANISATION</a:t>
            </a:r>
          </a:p>
          <a:p>
            <a:pPr>
              <a:tabLst>
                <a:tab pos="1162050" algn="l"/>
              </a:tabLst>
            </a:pPr>
            <a:r>
              <a:rPr lang="de-DE" sz="1000" dirty="0">
                <a:latin typeface="BMW Group Condensed" panose="020B0606020202020204" pitchFamily="34" charset="0"/>
              </a:rPr>
              <a:t>0.0486 ± 0.1734	BONITAETSINDEX_VC</a:t>
            </a:r>
          </a:p>
          <a:p>
            <a:pPr>
              <a:tabLst>
                <a:tab pos="1162050" algn="l"/>
              </a:tabLst>
            </a:pPr>
            <a:r>
              <a:rPr lang="de-DE" sz="1000" dirty="0">
                <a:latin typeface="BMW Group Condensed" panose="020B0606020202020204" pitchFamily="34" charset="0"/>
              </a:rPr>
              <a:t>0.0476 ± 0.1617	SCORE_SCHUFA</a:t>
            </a:r>
          </a:p>
          <a:p>
            <a:pPr>
              <a:tabLst>
                <a:tab pos="1162050" algn="l"/>
              </a:tabLst>
            </a:pPr>
            <a:r>
              <a:rPr lang="de-DE" sz="1000" dirty="0">
                <a:latin typeface="BMW Group Condensed" panose="020B0606020202020204" pitchFamily="34" charset="0"/>
              </a:rPr>
              <a:t>0.0436 ± 0.1671	SCORE_BONITAETSINDEX_VC</a:t>
            </a:r>
          </a:p>
          <a:p>
            <a:pPr>
              <a:tabLst>
                <a:tab pos="1162050" algn="l"/>
              </a:tabLst>
            </a:pPr>
            <a:r>
              <a:rPr lang="de-DE" sz="1000" dirty="0">
                <a:latin typeface="BMW Group Condensed" panose="020B0606020202020204" pitchFamily="34" charset="0"/>
              </a:rPr>
              <a:t>0.0281 ± 0.1394	FR_SCORE</a:t>
            </a:r>
          </a:p>
          <a:p>
            <a:pPr>
              <a:tabLst>
                <a:tab pos="1162050" algn="l"/>
              </a:tabLst>
            </a:pPr>
            <a:r>
              <a:rPr lang="de-DE" sz="1000" dirty="0">
                <a:latin typeface="BMW Group Condensed" panose="020B0606020202020204" pitchFamily="34" charset="0"/>
              </a:rPr>
              <a:t>0.0278 ± 0.1296	RESTRISIKO_VTR</a:t>
            </a:r>
          </a:p>
          <a:p>
            <a:pPr>
              <a:tabLst>
                <a:tab pos="1162050" algn="l"/>
              </a:tabLst>
            </a:pPr>
            <a:r>
              <a:rPr lang="de-DE" sz="1000" dirty="0">
                <a:latin typeface="BMW Group Condensed" panose="020B0606020202020204" pitchFamily="34" charset="0"/>
              </a:rPr>
              <a:t>0.0235 ± 0.1057	ANZ_VERTRAEGE</a:t>
            </a:r>
          </a:p>
          <a:p>
            <a:pPr>
              <a:tabLst>
                <a:tab pos="1162050" algn="l"/>
              </a:tabLst>
            </a:pPr>
            <a:r>
              <a:rPr lang="de-DE" sz="1000" dirty="0">
                <a:latin typeface="BMW Group Condensed" panose="020B0606020202020204" pitchFamily="34" charset="0"/>
              </a:rPr>
              <a:t>0.0229 ± 0.0903	ZAHLUNGSVERHALTEN_DLL</a:t>
            </a:r>
          </a:p>
          <a:p>
            <a:pPr>
              <a:tabLst>
                <a:tab pos="1162050" algn="l"/>
              </a:tabLst>
            </a:pPr>
            <a:r>
              <a:rPr lang="de-DE" sz="1000" dirty="0">
                <a:latin typeface="BMW Group Condensed" panose="020B0606020202020204" pitchFamily="34" charset="0"/>
              </a:rPr>
              <a:t>0.0207 ± 0.0978	SCORE_ZAHLUNGSVERHALTEN</a:t>
            </a:r>
          </a:p>
          <a:p>
            <a:pPr>
              <a:tabLst>
                <a:tab pos="1162050" algn="l"/>
              </a:tabLst>
            </a:pPr>
            <a:r>
              <a:rPr lang="de-DE" sz="1000" dirty="0">
                <a:latin typeface="BMW Group Condensed" panose="020B0606020202020204" pitchFamily="34" charset="0"/>
              </a:rPr>
              <a:t>0.0151 ± 0.0796	SCORE_ALTER_ORGANISATION</a:t>
            </a:r>
          </a:p>
          <a:p>
            <a:pPr>
              <a:tabLst>
                <a:tab pos="1162050" algn="l"/>
              </a:tabLst>
            </a:pPr>
            <a:r>
              <a:rPr lang="de-DE" sz="1000" dirty="0">
                <a:latin typeface="BMW Group Condensed" panose="020B0606020202020204" pitchFamily="34" charset="0"/>
              </a:rPr>
              <a:t>0.0145 ± 0.0671	RISIKOSTEUERUNG</a:t>
            </a:r>
          </a:p>
          <a:p>
            <a:pPr>
              <a:tabLst>
                <a:tab pos="1162050" algn="l"/>
              </a:tabLst>
            </a:pPr>
            <a:r>
              <a:rPr lang="de-DE" sz="1000" dirty="0">
                <a:latin typeface="BMW Group Condensed" panose="020B0606020202020204" pitchFamily="34" charset="0"/>
              </a:rPr>
              <a:t>0.0131 ± 0.0650	SCORE_TS_KUNDE</a:t>
            </a:r>
          </a:p>
          <a:p>
            <a:pPr>
              <a:tabLst>
                <a:tab pos="1162050" algn="l"/>
              </a:tabLst>
            </a:pPr>
            <a:r>
              <a:rPr lang="de-DE" sz="1000" dirty="0">
                <a:latin typeface="BMW Group Condensed" panose="020B0606020202020204" pitchFamily="34" charset="0"/>
              </a:rPr>
              <a:t>0.0121 ± 0.0683	SCORE_SCORE_SCHUFA</a:t>
            </a:r>
          </a:p>
          <a:p>
            <a:pPr>
              <a:tabLst>
                <a:tab pos="1162050" algn="l"/>
              </a:tabLst>
            </a:pPr>
            <a:r>
              <a:rPr lang="de-DE" sz="1000" dirty="0">
                <a:latin typeface="BMW Group Condensed" panose="020B0606020202020204" pitchFamily="34" charset="0"/>
              </a:rPr>
              <a:t>0.0086 ± 0.0409	RESTRISIKO_KD_GES</a:t>
            </a:r>
          </a:p>
          <a:p>
            <a:pPr>
              <a:tabLst>
                <a:tab pos="1162050" algn="l"/>
              </a:tabLst>
            </a:pPr>
            <a:r>
              <a:rPr lang="de-DE" sz="1000" dirty="0">
                <a:latin typeface="BMW Group Condensed" panose="020B0606020202020204" pitchFamily="34" charset="0"/>
              </a:rPr>
              <a:t>0.0085 ± 0.0553	STORNIERT</a:t>
            </a:r>
          </a:p>
          <a:p>
            <a:pPr>
              <a:tabLst>
                <a:tab pos="1162050" algn="l"/>
              </a:tabLst>
            </a:pPr>
            <a:r>
              <a:rPr lang="de-DE" sz="1000" dirty="0">
                <a:latin typeface="BMW Group Condensed" panose="020B0606020202020204" pitchFamily="34" charset="0"/>
              </a:rPr>
              <a:t>0.0060 ± 0.0436	KUNDENTYP=ORG</a:t>
            </a:r>
          </a:p>
          <a:p>
            <a:pPr>
              <a:tabLst>
                <a:tab pos="1162050" algn="l"/>
              </a:tabLst>
            </a:pPr>
            <a:r>
              <a:rPr lang="de-DE" sz="1000" dirty="0">
                <a:latin typeface="BMW Group Condensed" panose="020B0606020202020204" pitchFamily="34" charset="0"/>
              </a:rPr>
              <a:t>… 160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14" name="Rechteck 13"/>
          <p:cNvSpPr/>
          <p:nvPr/>
        </p:nvSpPr>
        <p:spPr>
          <a:xfrm>
            <a:off x="3865246" y="1536889"/>
            <a:ext cx="3312794" cy="3477875"/>
          </a:xfrm>
          <a:prstGeom prst="rect">
            <a:avLst/>
          </a:prstGeom>
        </p:spPr>
        <p:txBody>
          <a:bodyPr wrap="square">
            <a:spAutoFit/>
          </a:bodyPr>
          <a:lstStyle/>
          <a:p>
            <a:pPr>
              <a:tabLst>
                <a:tab pos="1162050" algn="l"/>
              </a:tabLst>
            </a:pPr>
            <a:r>
              <a:rPr lang="de-DE" sz="1000" dirty="0">
                <a:latin typeface="BMW Group Condensed" panose="020B0606020202020204" pitchFamily="34" charset="0"/>
              </a:rPr>
              <a:t>0.0211 ± 0.0017	RATINGKLASSE</a:t>
            </a:r>
          </a:p>
          <a:p>
            <a:pPr>
              <a:tabLst>
                <a:tab pos="1162050" algn="l"/>
              </a:tabLst>
            </a:pPr>
            <a:r>
              <a:rPr lang="de-DE" sz="1000" dirty="0">
                <a:latin typeface="BMW Group Condensed" panose="020B0606020202020204" pitchFamily="34" charset="0"/>
              </a:rPr>
              <a:t>0.0128 ± 0.0008	ANZ_WEITERLEITEN</a:t>
            </a:r>
          </a:p>
          <a:p>
            <a:pPr>
              <a:tabLst>
                <a:tab pos="1162050" algn="l"/>
              </a:tabLst>
            </a:pPr>
            <a:r>
              <a:rPr lang="de-DE" sz="1000" dirty="0">
                <a:latin typeface="BMW Group Condensed" panose="020B0606020202020204" pitchFamily="34" charset="0"/>
              </a:rPr>
              <a:t>0.0068 ± 0.0004	</a:t>
            </a:r>
            <a:r>
              <a:rPr lang="de-DE" sz="1000" b="1" dirty="0">
                <a:solidFill>
                  <a:srgbClr val="0070C0"/>
                </a:solidFill>
                <a:latin typeface="BMW Group Condensed" panose="020B0606020202020204" pitchFamily="34" charset="0"/>
              </a:rPr>
              <a:t>SCORE_SCHUFA</a:t>
            </a:r>
          </a:p>
          <a:p>
            <a:pPr>
              <a:tabLst>
                <a:tab pos="1162050" algn="l"/>
              </a:tabLst>
            </a:pPr>
            <a:r>
              <a:rPr lang="de-DE" sz="1000" dirty="0">
                <a:latin typeface="BMW Group Condensed" panose="020B0606020202020204" pitchFamily="34" charset="0"/>
              </a:rPr>
              <a:t>0.0059 ± 0.0006	ZAHLUNGSVERHALTEN_VC</a:t>
            </a:r>
          </a:p>
          <a:p>
            <a:pPr>
              <a:tabLst>
                <a:tab pos="1162050" algn="l"/>
              </a:tabLst>
            </a:pPr>
            <a:r>
              <a:rPr lang="de-DE" sz="1000" dirty="0">
                <a:latin typeface="BMW Group Condensed" panose="020B0606020202020204" pitchFamily="34" charset="0"/>
              </a:rPr>
              <a:t>0.0030 ± 0.0005	SCORE_BONITAETSINDEX_VC</a:t>
            </a:r>
          </a:p>
          <a:p>
            <a:pPr>
              <a:tabLst>
                <a:tab pos="1162050" algn="l"/>
              </a:tabLst>
            </a:pPr>
            <a:r>
              <a:rPr lang="de-DE" sz="1000" dirty="0">
                <a:latin typeface="BMW Group Condensed" panose="020B0606020202020204" pitchFamily="34" charset="0"/>
              </a:rPr>
              <a:t>0.0027 ± 0.0005	SCOREPUNKTE_GESAMT</a:t>
            </a:r>
          </a:p>
          <a:p>
            <a:pPr>
              <a:tabLst>
                <a:tab pos="1162050" algn="l"/>
              </a:tabLst>
            </a:pPr>
            <a:r>
              <a:rPr lang="de-DE" sz="1000" dirty="0">
                <a:latin typeface="BMW Group Condensed" panose="020B0606020202020204" pitchFamily="34" charset="0"/>
              </a:rPr>
              <a:t>0.0024 ± 0.0002	RISIKOSTEUERUNG</a:t>
            </a:r>
          </a:p>
          <a:p>
            <a:pPr>
              <a:tabLst>
                <a:tab pos="1162050" algn="l"/>
              </a:tabLst>
            </a:pPr>
            <a:r>
              <a:rPr lang="de-DE" sz="1000" dirty="0">
                <a:latin typeface="BMW Group Condensed" panose="020B0606020202020204" pitchFamily="34" charset="0"/>
              </a:rPr>
              <a:t>0.0020 ± 0.0002	BONITAETSINDEX_VC</a:t>
            </a:r>
          </a:p>
          <a:p>
            <a:pPr>
              <a:tabLst>
                <a:tab pos="1162050" algn="l"/>
              </a:tabLst>
            </a:pPr>
            <a:r>
              <a:rPr lang="de-DE" sz="1000" dirty="0">
                <a:latin typeface="BMW Group Condensed" panose="020B0606020202020204" pitchFamily="34" charset="0"/>
              </a:rPr>
              <a:t>0.0018 ± 0.0001	ZAHLUNGSVERHALTEN_DLL</a:t>
            </a:r>
          </a:p>
          <a:p>
            <a:pPr>
              <a:tabLst>
                <a:tab pos="1162050" algn="l"/>
              </a:tabLst>
            </a:pPr>
            <a:r>
              <a:rPr lang="de-DE" sz="1000" dirty="0">
                <a:latin typeface="BMW Group Condensed" panose="020B0606020202020204" pitchFamily="34" charset="0"/>
              </a:rPr>
              <a:t>0.0012 ± 0.0001	ANZ_VERTRAEGE</a:t>
            </a:r>
          </a:p>
          <a:p>
            <a:pPr>
              <a:tabLst>
                <a:tab pos="1162050" algn="l"/>
              </a:tabLst>
            </a:pPr>
            <a:r>
              <a:rPr lang="de-DE" sz="1000" dirty="0">
                <a:latin typeface="BMW Group Condensed" panose="020B0606020202020204" pitchFamily="34" charset="0"/>
              </a:rPr>
              <a:t>0.0007 ± 0.0001	MK_VERBUND_RISIKOKOSTEN</a:t>
            </a:r>
          </a:p>
          <a:p>
            <a:pPr>
              <a:tabLst>
                <a:tab pos="1162050" algn="l"/>
              </a:tabLst>
            </a:pPr>
            <a:r>
              <a:rPr lang="de-DE" sz="1000" dirty="0">
                <a:latin typeface="BMW Group Condensed" panose="020B0606020202020204" pitchFamily="34" charset="0"/>
              </a:rPr>
              <a:t>0.0006 ± 0.0002	SCORE_ZAHLUNGSVERHALTEN</a:t>
            </a:r>
          </a:p>
          <a:p>
            <a:pPr>
              <a:tabLst>
                <a:tab pos="1162050" algn="l"/>
              </a:tabLst>
            </a:pPr>
            <a:r>
              <a:rPr lang="de-DE" sz="1000" dirty="0">
                <a:latin typeface="BMW Group Condensed" panose="020B0606020202020204" pitchFamily="34" charset="0"/>
              </a:rPr>
              <a:t>0.0006 ± 0.0001	ORG_FORM_CREDITREFORM=UG (</a:t>
            </a:r>
            <a:r>
              <a:rPr lang="de-DE" sz="1000" dirty="0" err="1">
                <a:latin typeface="BMW Group Condensed" panose="020B0606020202020204" pitchFamily="34" charset="0"/>
              </a:rPr>
              <a:t>haftungsbeschrän</a:t>
            </a:r>
            <a:endParaRPr lang="de-DE" sz="1000" dirty="0">
              <a:latin typeface="BMW Group Condensed" panose="020B0606020202020204" pitchFamily="34" charset="0"/>
            </a:endParaRPr>
          </a:p>
          <a:p>
            <a:pPr>
              <a:tabLst>
                <a:tab pos="1162050" algn="l"/>
              </a:tabLst>
            </a:pPr>
            <a:r>
              <a:rPr lang="de-DE" sz="1000" dirty="0">
                <a:latin typeface="BMW Group Condensed" panose="020B0606020202020204" pitchFamily="34" charset="0"/>
              </a:rPr>
              <a:t>0.0006 ± 0.0003	FR_SCORE</a:t>
            </a:r>
          </a:p>
          <a:p>
            <a:pPr>
              <a:tabLst>
                <a:tab pos="1162050" algn="l"/>
              </a:tabLst>
            </a:pPr>
            <a:r>
              <a:rPr lang="de-DE" sz="1000" dirty="0">
                <a:latin typeface="BMW Group Condensed" panose="020B0606020202020204" pitchFamily="34" charset="0"/>
              </a:rPr>
              <a:t>0.0005 ± 0.0003	ALTER_ORGANISATION</a:t>
            </a:r>
          </a:p>
          <a:p>
            <a:pPr>
              <a:tabLst>
                <a:tab pos="1162050" algn="l"/>
              </a:tabLst>
            </a:pPr>
            <a:r>
              <a:rPr lang="de-DE" sz="1000" dirty="0">
                <a:latin typeface="BMW Group Condensed" panose="020B0606020202020204" pitchFamily="34" charset="0"/>
              </a:rPr>
              <a:t>0.0005 ± 0.0001	PRODUKT_LINIE_KATEGORIE=AL</a:t>
            </a:r>
          </a:p>
          <a:p>
            <a:pPr>
              <a:tabLst>
                <a:tab pos="1162050" algn="l"/>
              </a:tabLst>
            </a:pPr>
            <a:r>
              <a:rPr lang="de-DE" sz="1000" dirty="0">
                <a:latin typeface="BMW Group Condensed" panose="020B0606020202020204" pitchFamily="34" charset="0"/>
              </a:rPr>
              <a:t>0.0004 ± 0.0002	KUNDENTYP=ORG</a:t>
            </a:r>
          </a:p>
          <a:p>
            <a:pPr>
              <a:tabLst>
                <a:tab pos="1162050" algn="l"/>
              </a:tabLst>
            </a:pPr>
            <a:r>
              <a:rPr lang="de-DE" sz="1000" dirty="0">
                <a:latin typeface="BMW Group Condensed" panose="020B0606020202020204" pitchFamily="34" charset="0"/>
              </a:rPr>
              <a:t>0.0004 ± 0.0001	WIEDEREINREICHUNG_INTERN_ANZ</a:t>
            </a:r>
          </a:p>
          <a:p>
            <a:pPr>
              <a:tabLst>
                <a:tab pos="1162050" algn="l"/>
              </a:tabLst>
            </a:pPr>
            <a:r>
              <a:rPr lang="de-DE" sz="1000" dirty="0">
                <a:latin typeface="BMW Group Condensed" panose="020B0606020202020204" pitchFamily="34" charset="0"/>
              </a:rPr>
              <a:t>0.0003 ± 0.0001	SCORE_SCORE_SCHUFA</a:t>
            </a:r>
          </a:p>
          <a:p>
            <a:pPr>
              <a:tabLst>
                <a:tab pos="1162050" algn="l"/>
              </a:tabLst>
            </a:pPr>
            <a:r>
              <a:rPr lang="de-DE" sz="1000" dirty="0">
                <a:latin typeface="BMW Group Condensed" panose="020B0606020202020204" pitchFamily="34" charset="0"/>
              </a:rPr>
              <a:t>0.0003 ± 0.0002	RESTRISIKO_VTR</a:t>
            </a:r>
          </a:p>
          <a:p>
            <a:pPr>
              <a:tabLst>
                <a:tab pos="1162050" algn="l"/>
              </a:tabLst>
            </a:pPr>
            <a:r>
              <a:rPr lang="de-DE" sz="1000" dirty="0">
                <a:latin typeface="BMW Group Condensed" panose="020B0606020202020204" pitchFamily="34" charset="0"/>
              </a:rPr>
              <a:t>… 160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15" name="Grafik 14"/>
          <p:cNvPicPr>
            <a:picLocks noChangeAspect="1"/>
          </p:cNvPicPr>
          <p:nvPr/>
        </p:nvPicPr>
        <p:blipFill rotWithShape="1">
          <a:blip r:embed="rId3"/>
          <a:srcRect r="1051"/>
          <a:stretch/>
        </p:blipFill>
        <p:spPr>
          <a:xfrm>
            <a:off x="7368540" y="1409699"/>
            <a:ext cx="4564380" cy="4739641"/>
          </a:xfrm>
          <a:prstGeom prst="rect">
            <a:avLst/>
          </a:prstGeom>
        </p:spPr>
      </p:pic>
      <p:sp>
        <p:nvSpPr>
          <p:cNvPr id="2" name="Rechteck 1"/>
          <p:cNvSpPr/>
          <p:nvPr/>
        </p:nvSpPr>
        <p:spPr>
          <a:xfrm>
            <a:off x="533368" y="5936734"/>
            <a:ext cx="1563441" cy="276999"/>
          </a:xfrm>
          <a:prstGeom prst="rect">
            <a:avLst/>
          </a:prstGeom>
        </p:spPr>
        <p:txBody>
          <a:bodyPr wrap="none">
            <a:spAutoFit/>
          </a:bodyPr>
          <a:lstStyle/>
          <a:p>
            <a:r>
              <a:rPr lang="de-DE" sz="1200" b="1" dirty="0">
                <a:solidFill>
                  <a:srgbClr val="002060"/>
                </a:solidFill>
              </a:rPr>
              <a:t>Baseline RF </a:t>
            </a:r>
            <a:r>
              <a:rPr lang="de-DE" sz="1200" b="1" dirty="0" err="1">
                <a:solidFill>
                  <a:srgbClr val="002060"/>
                </a:solidFill>
              </a:rPr>
              <a:t>Estimator</a:t>
            </a:r>
            <a:endParaRPr lang="de-DE" dirty="0"/>
          </a:p>
        </p:txBody>
      </p:sp>
      <p:sp>
        <p:nvSpPr>
          <p:cNvPr id="16" name="Rechteck 15"/>
          <p:cNvSpPr/>
          <p:nvPr/>
        </p:nvSpPr>
        <p:spPr>
          <a:xfrm>
            <a:off x="3852302" y="5936734"/>
            <a:ext cx="1563441" cy="276999"/>
          </a:xfrm>
          <a:prstGeom prst="rect">
            <a:avLst/>
          </a:prstGeom>
        </p:spPr>
        <p:txBody>
          <a:bodyPr wrap="none">
            <a:spAutoFit/>
          </a:bodyPr>
          <a:lstStyle/>
          <a:p>
            <a:r>
              <a:rPr lang="de-DE" sz="1200" b="1" dirty="0">
                <a:solidFill>
                  <a:srgbClr val="002060"/>
                </a:solidFill>
              </a:rPr>
              <a:t>Baseline RF </a:t>
            </a:r>
            <a:r>
              <a:rPr lang="de-DE" sz="1200" b="1" dirty="0" err="1">
                <a:solidFill>
                  <a:srgbClr val="002060"/>
                </a:solidFill>
              </a:rPr>
              <a:t>Estimator</a:t>
            </a:r>
            <a:endParaRPr lang="de-DE" dirty="0"/>
          </a:p>
        </p:txBody>
      </p:sp>
      <p:sp>
        <p:nvSpPr>
          <p:cNvPr id="18" name="Rechteck 17"/>
          <p:cNvSpPr/>
          <p:nvPr/>
        </p:nvSpPr>
        <p:spPr>
          <a:xfrm>
            <a:off x="7289768" y="5928267"/>
            <a:ext cx="1563441" cy="276999"/>
          </a:xfrm>
          <a:prstGeom prst="rect">
            <a:avLst/>
          </a:prstGeom>
        </p:spPr>
        <p:txBody>
          <a:bodyPr wrap="none">
            <a:spAutoFit/>
          </a:bodyPr>
          <a:lstStyle/>
          <a:p>
            <a:r>
              <a:rPr lang="de-DE" sz="1200" b="1" dirty="0">
                <a:solidFill>
                  <a:srgbClr val="002060"/>
                </a:solidFill>
              </a:rPr>
              <a:t>Baseline RF </a:t>
            </a:r>
            <a:r>
              <a:rPr lang="de-DE" sz="1200" b="1" dirty="0" err="1">
                <a:solidFill>
                  <a:srgbClr val="002060"/>
                </a:solidFill>
              </a:rPr>
              <a:t>Estimator</a:t>
            </a:r>
            <a:endParaRPr lang="de-DE" dirty="0"/>
          </a:p>
        </p:txBody>
      </p:sp>
      <p:sp>
        <p:nvSpPr>
          <p:cNvPr id="20" name="Rechteck 19"/>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#1 Vollautomatische Entscheidung | y = ENTSCHEIDER_ART : M vs. S bzw. 0 vs. 1</a:t>
            </a:r>
          </a:p>
        </p:txBody>
      </p:sp>
    </p:spTree>
    <p:extLst>
      <p:ext uri="{BB962C8B-B14F-4D97-AF65-F5344CB8AC3E}">
        <p14:creationId xmlns:p14="http://schemas.microsoft.com/office/powerpoint/2010/main" val="383010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stretch>
            <a:fillRect/>
          </a:stretch>
        </p:blipFill>
        <p:spPr>
          <a:xfrm>
            <a:off x="4986867" y="1117601"/>
            <a:ext cx="2582626" cy="2179518"/>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5683250"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mit 300 </a:t>
            </a:r>
            <a:r>
              <a:rPr lang="de-DE" b="1" dirty="0" err="1">
                <a:solidFill>
                  <a:srgbClr val="002060"/>
                </a:solidFill>
              </a:rPr>
              <a:t>Estimators</a:t>
            </a:r>
            <a:endParaRPr lang="de-DE" b="1" dirty="0">
              <a:solidFill>
                <a:srgbClr val="002060"/>
              </a:solidFill>
            </a:endParaRPr>
          </a:p>
        </p:txBody>
      </p:sp>
      <p:pic>
        <p:nvPicPr>
          <p:cNvPr id="5" name="Grafik 4"/>
          <p:cNvPicPr>
            <a:picLocks noChangeAspect="1"/>
          </p:cNvPicPr>
          <p:nvPr/>
        </p:nvPicPr>
        <p:blipFill>
          <a:blip r:embed="rId4"/>
          <a:stretch>
            <a:fillRect/>
          </a:stretch>
        </p:blipFill>
        <p:spPr>
          <a:xfrm>
            <a:off x="5716963" y="3439720"/>
            <a:ext cx="2976339" cy="2343150"/>
          </a:xfrm>
          <a:prstGeom prst="rect">
            <a:avLst/>
          </a:prstGeom>
        </p:spPr>
      </p:pic>
      <p:pic>
        <p:nvPicPr>
          <p:cNvPr id="13" name="Grafik 12"/>
          <p:cNvPicPr>
            <a:picLocks noChangeAspect="1"/>
          </p:cNvPicPr>
          <p:nvPr/>
        </p:nvPicPr>
        <p:blipFill>
          <a:blip r:embed="rId5"/>
          <a:stretch>
            <a:fillRect/>
          </a:stretch>
        </p:blipFill>
        <p:spPr>
          <a:xfrm>
            <a:off x="8847667" y="3462868"/>
            <a:ext cx="2952750" cy="2311536"/>
          </a:xfrm>
          <a:prstGeom prst="rect">
            <a:avLst/>
          </a:prstGeom>
        </p:spPr>
      </p:pic>
      <p:pic>
        <p:nvPicPr>
          <p:cNvPr id="7" name="Grafik 6"/>
          <p:cNvPicPr>
            <a:picLocks noChangeAspect="1"/>
          </p:cNvPicPr>
          <p:nvPr/>
        </p:nvPicPr>
        <p:blipFill>
          <a:blip r:embed="rId6"/>
          <a:stretch>
            <a:fillRect/>
          </a:stretch>
        </p:blipFill>
        <p:spPr>
          <a:xfrm>
            <a:off x="419100" y="1066800"/>
            <a:ext cx="3925934" cy="1981200"/>
          </a:xfrm>
          <a:prstGeom prst="rect">
            <a:avLst/>
          </a:prstGeom>
        </p:spPr>
      </p:pic>
      <p:sp>
        <p:nvSpPr>
          <p:cNvPr id="24" name="Ellipse 23"/>
          <p:cNvSpPr/>
          <p:nvPr/>
        </p:nvSpPr>
        <p:spPr>
          <a:xfrm>
            <a:off x="6281212" y="1529291"/>
            <a:ext cx="584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a:blip r:embed="rId7"/>
          <a:stretch>
            <a:fillRect/>
          </a:stretch>
        </p:blipFill>
        <p:spPr>
          <a:xfrm>
            <a:off x="270552" y="3276599"/>
            <a:ext cx="5496488" cy="2548603"/>
          </a:xfrm>
          <a:prstGeom prst="rect">
            <a:avLst/>
          </a:prstGeom>
        </p:spPr>
      </p:pic>
      <p:grpSp>
        <p:nvGrpSpPr>
          <p:cNvPr id="30" name="Gruppieren 29"/>
          <p:cNvGrpSpPr/>
          <p:nvPr/>
        </p:nvGrpSpPr>
        <p:grpSpPr>
          <a:xfrm>
            <a:off x="4705349" y="495299"/>
            <a:ext cx="866775" cy="485775"/>
            <a:chOff x="-2124075" y="1009650"/>
            <a:chExt cx="1257300" cy="723900"/>
          </a:xfrm>
        </p:grpSpPr>
        <p:pic>
          <p:nvPicPr>
            <p:cNvPr id="29" name="Grafik 28"/>
            <p:cNvPicPr>
              <a:picLocks noChangeAspect="1"/>
            </p:cNvPicPr>
            <p:nvPr/>
          </p:nvPicPr>
          <p:blipFill>
            <a:blip r:embed="rId8"/>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8"/>
            <a:srcRect l="-18033" t="1351" r="-3279" b="-1351"/>
            <a:stretch/>
          </p:blipFill>
          <p:spPr>
            <a:xfrm>
              <a:off x="-1571625" y="1028700"/>
              <a:ext cx="704850" cy="704850"/>
            </a:xfrm>
            <a:prstGeom prst="rect">
              <a:avLst/>
            </a:prstGeom>
          </p:spPr>
        </p:pic>
      </p:grpSp>
      <p:sp>
        <p:nvSpPr>
          <p:cNvPr id="32" name="Ellipse 31"/>
          <p:cNvSpPr/>
          <p:nvPr/>
        </p:nvSpPr>
        <p:spPr>
          <a:xfrm>
            <a:off x="2726419" y="1689100"/>
            <a:ext cx="465515" cy="207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#1 Vollautomatische Entscheidung | y = ENTSCHEIDER_ART : M vs. S bzw. 0 vs. 1</a:t>
            </a:r>
          </a:p>
        </p:txBody>
      </p:sp>
    </p:spTree>
    <p:extLst>
      <p:ext uri="{BB962C8B-B14F-4D97-AF65-F5344CB8AC3E}">
        <p14:creationId xmlns:p14="http://schemas.microsoft.com/office/powerpoint/2010/main" val="3595089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8210549" y="581024"/>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pic>
        <p:nvPicPr>
          <p:cNvPr id="7" name="Grafik 6"/>
          <p:cNvPicPr>
            <a:picLocks noChangeAspect="1"/>
          </p:cNvPicPr>
          <p:nvPr/>
        </p:nvPicPr>
        <p:blipFill>
          <a:blip r:embed="rId4"/>
          <a:stretch>
            <a:fillRect/>
          </a:stretch>
        </p:blipFill>
        <p:spPr>
          <a:xfrm>
            <a:off x="9055100" y="3222625"/>
            <a:ext cx="2654300" cy="2495550"/>
          </a:xfrm>
          <a:prstGeom prst="rect">
            <a:avLst/>
          </a:prstGeom>
        </p:spPr>
      </p:pic>
      <p:pic>
        <p:nvPicPr>
          <p:cNvPr id="9" name="Grafik 8"/>
          <p:cNvPicPr>
            <a:picLocks noChangeAspect="1"/>
          </p:cNvPicPr>
          <p:nvPr/>
        </p:nvPicPr>
        <p:blipFill rotWithShape="1">
          <a:blip r:embed="rId5"/>
          <a:srcRect b="7410"/>
          <a:stretch/>
        </p:blipFill>
        <p:spPr>
          <a:xfrm>
            <a:off x="389414" y="1050395"/>
            <a:ext cx="3891543" cy="1726671"/>
          </a:xfrm>
          <a:prstGeom prst="rect">
            <a:avLst/>
          </a:prstGeom>
        </p:spPr>
      </p:pic>
      <p:pic>
        <p:nvPicPr>
          <p:cNvPr id="10" name="Grafik 9"/>
          <p:cNvPicPr>
            <a:picLocks noChangeAspect="1"/>
          </p:cNvPicPr>
          <p:nvPr/>
        </p:nvPicPr>
        <p:blipFill>
          <a:blip r:embed="rId6"/>
          <a:stretch>
            <a:fillRect/>
          </a:stretch>
        </p:blipFill>
        <p:spPr>
          <a:xfrm>
            <a:off x="7518399" y="1159934"/>
            <a:ext cx="3988859" cy="869168"/>
          </a:xfrm>
          <a:prstGeom prst="rect">
            <a:avLst/>
          </a:prstGeom>
        </p:spPr>
      </p:pic>
      <p:pic>
        <p:nvPicPr>
          <p:cNvPr id="13" name="Grafik 12"/>
          <p:cNvPicPr>
            <a:picLocks noChangeAspect="1"/>
          </p:cNvPicPr>
          <p:nvPr/>
        </p:nvPicPr>
        <p:blipFill rotWithShape="1">
          <a:blip r:embed="rId7"/>
          <a:srcRect l="3858" t="617" r="47803" b="67284"/>
          <a:stretch/>
        </p:blipFill>
        <p:spPr>
          <a:xfrm>
            <a:off x="4428066" y="1049865"/>
            <a:ext cx="2794000" cy="2201335"/>
          </a:xfrm>
          <a:prstGeom prst="rect">
            <a:avLst/>
          </a:prstGeom>
        </p:spPr>
      </p:pic>
      <p:pic>
        <p:nvPicPr>
          <p:cNvPr id="19" name="Grafik 18"/>
          <p:cNvPicPr>
            <a:picLocks noChangeAspect="1"/>
          </p:cNvPicPr>
          <p:nvPr/>
        </p:nvPicPr>
        <p:blipFill rotWithShape="1">
          <a:blip r:embed="rId7"/>
          <a:srcRect l="3859" t="67161" r="42090" b="1235"/>
          <a:stretch/>
        </p:blipFill>
        <p:spPr>
          <a:xfrm>
            <a:off x="5918200" y="3335867"/>
            <a:ext cx="2887134" cy="2379135"/>
          </a:xfrm>
          <a:prstGeom prst="rect">
            <a:avLst/>
          </a:prstGeom>
        </p:spPr>
      </p:pic>
      <p:pic>
        <p:nvPicPr>
          <p:cNvPr id="20" name="Grafik 19"/>
          <p:cNvPicPr>
            <a:picLocks noChangeAspect="1"/>
          </p:cNvPicPr>
          <p:nvPr/>
        </p:nvPicPr>
        <p:blipFill rotWithShape="1">
          <a:blip r:embed="rId7"/>
          <a:srcRect l="4006" t="33704" r="8839" b="34321"/>
          <a:stretch/>
        </p:blipFill>
        <p:spPr>
          <a:xfrm>
            <a:off x="330200" y="3285066"/>
            <a:ext cx="5588000" cy="2497667"/>
          </a:xfrm>
          <a:prstGeom prst="rect">
            <a:avLst/>
          </a:prstGeom>
        </p:spPr>
      </p:pic>
      <p:sp>
        <p:nvSpPr>
          <p:cNvPr id="14" name="Rechteck 13"/>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#1 Vollautomatische Entscheidung | y = ENTSCHEIDER_ART : M vs. S bzw. 0 vs. 1</a:t>
            </a:r>
          </a:p>
        </p:txBody>
      </p:sp>
      <p:sp>
        <p:nvSpPr>
          <p:cNvPr id="16" name="Rechteck 15"/>
          <p:cNvSpPr/>
          <p:nvPr/>
        </p:nvSpPr>
        <p:spPr>
          <a:xfrm>
            <a:off x="204258" y="491068"/>
            <a:ext cx="7358591" cy="369332"/>
          </a:xfrm>
          <a:prstGeom prst="rect">
            <a:avLst/>
          </a:prstGeom>
        </p:spPr>
        <p:txBody>
          <a:bodyPr wrap="square">
            <a:spAutoFit/>
          </a:bodyPr>
          <a:lstStyle/>
          <a:p>
            <a:r>
              <a:rPr lang="de-DE" b="1" dirty="0">
                <a:solidFill>
                  <a:srgbClr val="3D6A3C"/>
                </a:solidFill>
              </a:rPr>
              <a:t>Bestes Modell : Random </a:t>
            </a:r>
            <a:r>
              <a:rPr lang="de-DE" b="1" dirty="0" err="1">
                <a:solidFill>
                  <a:srgbClr val="3D6A3C"/>
                </a:solidFill>
              </a:rPr>
              <a:t>Forest</a:t>
            </a:r>
            <a:r>
              <a:rPr lang="de-DE" b="1" dirty="0">
                <a:solidFill>
                  <a:srgbClr val="3D6A3C"/>
                </a:solidFill>
              </a:rPr>
              <a:t> </a:t>
            </a:r>
            <a:r>
              <a:rPr lang="de-DE" b="1" dirty="0" err="1">
                <a:solidFill>
                  <a:srgbClr val="3D6A3C"/>
                </a:solidFill>
              </a:rPr>
              <a:t>Classifier</a:t>
            </a:r>
            <a:r>
              <a:rPr lang="de-DE" b="1" dirty="0">
                <a:solidFill>
                  <a:srgbClr val="3D6A3C"/>
                </a:solidFill>
              </a:rPr>
              <a:t> – Optimiert mit 700 </a:t>
            </a:r>
            <a:r>
              <a:rPr lang="de-DE" b="1" dirty="0" err="1">
                <a:solidFill>
                  <a:srgbClr val="3D6A3C"/>
                </a:solidFill>
              </a:rPr>
              <a:t>Estimators</a:t>
            </a:r>
            <a:endParaRPr lang="de-DE" b="1" dirty="0">
              <a:solidFill>
                <a:srgbClr val="3D6A3C"/>
              </a:solidFill>
            </a:endParaRPr>
          </a:p>
        </p:txBody>
      </p:sp>
    </p:spTree>
    <p:extLst>
      <p:ext uri="{BB962C8B-B14F-4D97-AF65-F5344CB8AC3E}">
        <p14:creationId xmlns:p14="http://schemas.microsoft.com/office/powerpoint/2010/main" val="3358518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endParaRPr lang="de-DE" b="1" dirty="0">
              <a:solidFill>
                <a:srgbClr val="002060"/>
              </a:solidFill>
            </a:endParaRP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3076665" cy="307777"/>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 optimiert)</a:t>
            </a:r>
          </a:p>
        </p:txBody>
      </p:sp>
      <p:sp>
        <p:nvSpPr>
          <p:cNvPr id="18" name="Rechteck 17"/>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0" name="Rechteck 19"/>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1" name="Rechteck 20"/>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
        <p:nvSpPr>
          <p:cNvPr id="3" name="Rechteck 2"/>
          <p:cNvSpPr/>
          <p:nvPr/>
        </p:nvSpPr>
        <p:spPr>
          <a:xfrm>
            <a:off x="499533" y="1778212"/>
            <a:ext cx="3429000"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0.3577 ± 0.2622	EP_VERFUEGBARES_EK</a:t>
            </a:r>
          </a:p>
          <a:p>
            <a:pPr>
              <a:tabLst>
                <a:tab pos="982663" algn="l"/>
                <a:tab pos="1162050" algn="l"/>
              </a:tabLst>
            </a:pPr>
            <a:r>
              <a:rPr lang="de-DE" sz="1000" dirty="0">
                <a:latin typeface="BMW Group Condensed" panose="020B0606020202020204" pitchFamily="34" charset="0"/>
              </a:rPr>
              <a:t>0.1054 ± 0.1756	MTL_NETTO_EK</a:t>
            </a:r>
          </a:p>
          <a:p>
            <a:pPr>
              <a:tabLst>
                <a:tab pos="982663" algn="l"/>
                <a:tab pos="1162050" algn="l"/>
              </a:tabLst>
            </a:pPr>
            <a:r>
              <a:rPr lang="de-DE" sz="1000" dirty="0">
                <a:latin typeface="BMW Group Condensed" panose="020B0606020202020204" pitchFamily="34" charset="0"/>
              </a:rPr>
              <a:t>0.0944 ± 0.1649	ANZAHLUNG_NETTOEK_BW_NEK</a:t>
            </a:r>
          </a:p>
          <a:p>
            <a:pPr>
              <a:tabLst>
                <a:tab pos="982663" algn="l"/>
                <a:tab pos="1162050" algn="l"/>
              </a:tabLst>
            </a:pPr>
            <a:r>
              <a:rPr lang="de-DE" sz="1000" dirty="0">
                <a:latin typeface="BMW Group Condensed" panose="020B0606020202020204" pitchFamily="34" charset="0"/>
              </a:rPr>
              <a:t>0.0751 ± 0.1732	ANZ_WEITERLEITEN</a:t>
            </a:r>
          </a:p>
          <a:p>
            <a:pPr>
              <a:tabLst>
                <a:tab pos="982663" algn="l"/>
                <a:tab pos="1162050" algn="l"/>
              </a:tabLst>
            </a:pPr>
            <a:r>
              <a:rPr lang="de-DE" sz="1000" dirty="0">
                <a:latin typeface="BMW Group Condensed" panose="020B0606020202020204" pitchFamily="34" charset="0"/>
              </a:rPr>
              <a:t>0.0706 ± 0.0775	SELBSTAENDIG_SEIT</a:t>
            </a:r>
          </a:p>
          <a:p>
            <a:pPr>
              <a:tabLst>
                <a:tab pos="982663" algn="l"/>
                <a:tab pos="1162050" algn="l"/>
              </a:tabLst>
            </a:pPr>
            <a:r>
              <a:rPr lang="de-DE" sz="1000" dirty="0">
                <a:latin typeface="BMW Group Condensed" panose="020B0606020202020204" pitchFamily="34" charset="0"/>
              </a:rPr>
              <a:t>0.0687 ± 0.0984	RATINGKLASSE</a:t>
            </a:r>
          </a:p>
          <a:p>
            <a:pPr>
              <a:tabLst>
                <a:tab pos="982663" algn="l"/>
                <a:tab pos="1162050" algn="l"/>
              </a:tabLst>
            </a:pPr>
            <a:r>
              <a:rPr lang="de-DE" sz="1000" dirty="0">
                <a:latin typeface="BMW Group Condensed" panose="020B0606020202020204" pitchFamily="34" charset="0"/>
              </a:rPr>
              <a:t>0.0602 ± 0.1539	SCORE_RATE_ZU_VERFUEG_EINKOM</a:t>
            </a:r>
          </a:p>
          <a:p>
            <a:pPr>
              <a:tabLst>
                <a:tab pos="982663" algn="l"/>
                <a:tab pos="1162050" algn="l"/>
              </a:tabLst>
            </a:pPr>
            <a:r>
              <a:rPr lang="de-DE" sz="1000" dirty="0">
                <a:latin typeface="BMW Group Condensed" panose="020B0606020202020204" pitchFamily="34" charset="0"/>
              </a:rPr>
              <a:t>0.0222 ± 0.0396	MARKTPARTNER_ALTER</a:t>
            </a:r>
          </a:p>
          <a:p>
            <a:pPr>
              <a:tabLst>
                <a:tab pos="982663" algn="l"/>
                <a:tab pos="1162050" algn="l"/>
              </a:tabLst>
            </a:pPr>
            <a:r>
              <a:rPr lang="de-DE" sz="1000" dirty="0">
                <a:latin typeface="BMW Group Condensed" panose="020B0606020202020204" pitchFamily="34" charset="0"/>
              </a:rPr>
              <a:t>0.0177 ± 0.0901	PRODUKT_LINIE_TYP=Detail</a:t>
            </a:r>
          </a:p>
          <a:p>
            <a:pPr>
              <a:tabLst>
                <a:tab pos="982663" algn="l"/>
                <a:tab pos="1162050" algn="l"/>
              </a:tabLst>
            </a:pPr>
            <a:r>
              <a:rPr lang="de-DE" sz="1000" dirty="0">
                <a:latin typeface="BMW Group Condensed" panose="020B0606020202020204" pitchFamily="34" charset="0"/>
              </a:rPr>
              <a:t>0.0155 ± 0.0874	ARBEITSZEIT_GRUPPE=HC</a:t>
            </a:r>
          </a:p>
          <a:p>
            <a:pPr>
              <a:tabLst>
                <a:tab pos="982663" algn="l"/>
                <a:tab pos="1162050" algn="l"/>
              </a:tabLst>
            </a:pPr>
            <a:r>
              <a:rPr lang="de-DE" sz="1000" dirty="0">
                <a:latin typeface="BMW Group Condensed" panose="020B0606020202020204" pitchFamily="34" charset="0"/>
              </a:rPr>
              <a:t>0.0137 ± 0.0805	RISIKOSTEUERUNG</a:t>
            </a:r>
          </a:p>
          <a:p>
            <a:pPr>
              <a:tabLst>
                <a:tab pos="982663" algn="l"/>
                <a:tab pos="1162050" algn="l"/>
              </a:tabLst>
            </a:pPr>
            <a:r>
              <a:rPr lang="de-DE" sz="1000" dirty="0">
                <a:latin typeface="BMW Group Condensed" panose="020B0606020202020204" pitchFamily="34" charset="0"/>
              </a:rPr>
              <a:t>0.0126 ± 0.0779	AUSSTEUERUNG_AUSKUNFTEI_KZ</a:t>
            </a:r>
          </a:p>
          <a:p>
            <a:pPr>
              <a:tabLst>
                <a:tab pos="982663" algn="l"/>
                <a:tab pos="1162050" algn="l"/>
              </a:tabLst>
            </a:pPr>
            <a:r>
              <a:rPr lang="de-DE" sz="1000" dirty="0">
                <a:latin typeface="BMW Group Condensed" panose="020B0606020202020204" pitchFamily="34" charset="0"/>
              </a:rPr>
              <a:t>0.0111 ± 0.0383	SCORE_SCHUFA</a:t>
            </a:r>
          </a:p>
          <a:p>
            <a:pPr>
              <a:tabLst>
                <a:tab pos="982663" algn="l"/>
                <a:tab pos="1162050" algn="l"/>
              </a:tabLst>
            </a:pPr>
            <a:r>
              <a:rPr lang="de-DE" sz="1000" dirty="0">
                <a:latin typeface="BMW Group Condensed" panose="020B0606020202020204" pitchFamily="34" charset="0"/>
              </a:rPr>
              <a:t>0.0097 ± 0.0313	SCOREPUNKTE_GESAMT</a:t>
            </a:r>
          </a:p>
          <a:p>
            <a:pPr>
              <a:tabLst>
                <a:tab pos="982663" algn="l"/>
                <a:tab pos="1162050" algn="l"/>
              </a:tabLst>
            </a:pPr>
            <a:r>
              <a:rPr lang="de-DE" sz="1000" dirty="0">
                <a:latin typeface="BMW Group Condensed" panose="020B0606020202020204" pitchFamily="34" charset="0"/>
              </a:rPr>
              <a:t>0.0094 ± 0.0309	RESTRISIKO_VTR</a:t>
            </a:r>
          </a:p>
          <a:p>
            <a:pPr>
              <a:tabLst>
                <a:tab pos="982663" algn="l"/>
                <a:tab pos="1162050" algn="l"/>
              </a:tabLst>
            </a:pPr>
            <a:r>
              <a:rPr lang="de-DE" sz="1000" dirty="0">
                <a:latin typeface="BMW Group Condensed" panose="020B0606020202020204" pitchFamily="34" charset="0"/>
              </a:rPr>
              <a:t>0.0069 ± 0.0562	ENTSCHEIDUNG_OFFEN_KZ</a:t>
            </a:r>
          </a:p>
          <a:p>
            <a:pPr>
              <a:tabLst>
                <a:tab pos="982663" algn="l"/>
                <a:tab pos="1162050" algn="l"/>
              </a:tabLst>
            </a:pPr>
            <a:r>
              <a:rPr lang="de-DE" sz="1000" dirty="0">
                <a:latin typeface="BMW Group Condensed" panose="020B0606020202020204" pitchFamily="34" charset="0"/>
              </a:rPr>
              <a:t>0.0054 ± 0.0236	</a:t>
            </a:r>
            <a:r>
              <a:rPr lang="de-DE" sz="1000" dirty="0" err="1">
                <a:latin typeface="BMW Group Condensed" panose="020B0606020202020204" pitchFamily="34" charset="0"/>
              </a:rPr>
              <a:t>HERKUNFT_SYSTEM_x</a:t>
            </a:r>
            <a:r>
              <a:rPr lang="de-DE" sz="1000" dirty="0">
                <a:latin typeface="BMW Group Condensed" panose="020B0606020202020204" pitchFamily="34" charset="0"/>
              </a:rPr>
              <a:t>=Extranet</a:t>
            </a:r>
          </a:p>
          <a:p>
            <a:pPr>
              <a:tabLst>
                <a:tab pos="982663" algn="l"/>
                <a:tab pos="1162050" algn="l"/>
              </a:tabLst>
            </a:pPr>
            <a:r>
              <a:rPr lang="de-DE" sz="1000" dirty="0">
                <a:latin typeface="BMW Group Condensed" panose="020B0606020202020204" pitchFamily="34" charset="0"/>
              </a:rPr>
              <a:t>0.0054 ± 0.0233	RESTRISIKO_KD_GES</a:t>
            </a:r>
          </a:p>
          <a:p>
            <a:pPr>
              <a:tabLst>
                <a:tab pos="982663" algn="l"/>
                <a:tab pos="1162050" algn="l"/>
              </a:tabLst>
            </a:pPr>
            <a:r>
              <a:rPr lang="de-DE" sz="1000" dirty="0">
                <a:latin typeface="BMW Group Condensed" panose="020B0606020202020204" pitchFamily="34" charset="0"/>
              </a:rPr>
              <a:t>0.0046 ± 0.0458	RETAIL_EINSTUFUNG=Detailkunde</a:t>
            </a:r>
          </a:p>
          <a:p>
            <a:pPr>
              <a:tabLst>
                <a:tab pos="982663" algn="l"/>
                <a:tab pos="1162050" algn="l"/>
              </a:tabLst>
            </a:pPr>
            <a:r>
              <a:rPr lang="de-DE" sz="1000" dirty="0">
                <a:latin typeface="BMW Group Condensed" panose="020B0606020202020204" pitchFamily="34" charset="0"/>
              </a:rPr>
              <a:t>0.0032 ± 0.0153	SCORE_TS_KUNDE</a:t>
            </a:r>
          </a:p>
          <a:p>
            <a:pPr>
              <a:tabLst>
                <a:tab pos="982663" algn="l"/>
                <a:tab pos="1162050" algn="l"/>
              </a:tabLst>
            </a:pPr>
            <a:r>
              <a:rPr lang="de-DE" sz="1000" dirty="0">
                <a:latin typeface="BMW Group Condensed" panose="020B0606020202020204" pitchFamily="34" charset="0"/>
              </a:rPr>
              <a:t>… 160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5" name="Grafik 4"/>
          <p:cNvPicPr>
            <a:picLocks noChangeAspect="1"/>
          </p:cNvPicPr>
          <p:nvPr/>
        </p:nvPicPr>
        <p:blipFill>
          <a:blip r:embed="rId3"/>
          <a:stretch>
            <a:fillRect/>
          </a:stretch>
        </p:blipFill>
        <p:spPr>
          <a:xfrm>
            <a:off x="7340600" y="1445153"/>
            <a:ext cx="4577820" cy="4760914"/>
          </a:xfrm>
          <a:prstGeom prst="rect">
            <a:avLst/>
          </a:prstGeom>
        </p:spPr>
      </p:pic>
      <p:sp>
        <p:nvSpPr>
          <p:cNvPr id="7" name="Rechteck 6"/>
          <p:cNvSpPr/>
          <p:nvPr/>
        </p:nvSpPr>
        <p:spPr>
          <a:xfrm>
            <a:off x="3894666" y="1732846"/>
            <a:ext cx="3352800" cy="3323987"/>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0.1436 ± 0.0036	EP_VERFUEGBARES_EK</a:t>
            </a:r>
          </a:p>
          <a:p>
            <a:pPr>
              <a:tabLst>
                <a:tab pos="982663" algn="l"/>
                <a:tab pos="1162050" algn="l"/>
              </a:tabLst>
            </a:pPr>
            <a:r>
              <a:rPr lang="de-DE" sz="1000" dirty="0">
                <a:latin typeface="BMW Group Condensed" panose="020B0606020202020204" pitchFamily="34" charset="0"/>
              </a:rPr>
              <a:t>0.0465 ± 0.0027	</a:t>
            </a:r>
            <a:r>
              <a:rPr lang="de-DE" sz="1000" b="1" dirty="0">
                <a:latin typeface="BMW Group Condensed" panose="020B0606020202020204" pitchFamily="34" charset="0"/>
              </a:rPr>
              <a:t>SELBSTAENDIG_SEIT</a:t>
            </a:r>
          </a:p>
          <a:p>
            <a:pPr>
              <a:tabLst>
                <a:tab pos="982663" algn="l"/>
                <a:tab pos="1162050" algn="l"/>
              </a:tabLst>
            </a:pPr>
            <a:r>
              <a:rPr lang="de-DE" sz="1000" dirty="0">
                <a:latin typeface="BMW Group Condensed" panose="020B0606020202020204" pitchFamily="34" charset="0"/>
              </a:rPr>
              <a:t>0.0339 ± 0.0025	MTL_NETTO_EK</a:t>
            </a:r>
          </a:p>
          <a:p>
            <a:pPr>
              <a:tabLst>
                <a:tab pos="982663" algn="l"/>
                <a:tab pos="1162050" algn="l"/>
              </a:tabLst>
            </a:pPr>
            <a:r>
              <a:rPr lang="de-DE" sz="1000" dirty="0">
                <a:latin typeface="BMW Group Condensed" panose="020B0606020202020204" pitchFamily="34" charset="0"/>
              </a:rPr>
              <a:t>0.0289 ± 0.0021	RATINGKLASSE</a:t>
            </a:r>
          </a:p>
          <a:p>
            <a:pPr>
              <a:tabLst>
                <a:tab pos="982663" algn="l"/>
                <a:tab pos="1162050" algn="l"/>
              </a:tabLst>
            </a:pPr>
            <a:r>
              <a:rPr lang="de-DE" sz="1000" dirty="0">
                <a:latin typeface="BMW Group Condensed" panose="020B0606020202020204" pitchFamily="34" charset="0"/>
              </a:rPr>
              <a:t>0.0098 ± 0.0015	ANZAHLUNG_NETTOEK_BW_NEK</a:t>
            </a:r>
          </a:p>
          <a:p>
            <a:pPr>
              <a:tabLst>
                <a:tab pos="982663" algn="l"/>
                <a:tab pos="1162050" algn="l"/>
              </a:tabLst>
            </a:pPr>
            <a:r>
              <a:rPr lang="de-DE" sz="1000" dirty="0">
                <a:latin typeface="BMW Group Condensed" panose="020B0606020202020204" pitchFamily="34" charset="0"/>
              </a:rPr>
              <a:t>0.0069 ± 0.0004	MARKTPARTNER_ALTER</a:t>
            </a:r>
          </a:p>
          <a:p>
            <a:pPr>
              <a:tabLst>
                <a:tab pos="982663" algn="l"/>
                <a:tab pos="1162050" algn="l"/>
              </a:tabLst>
            </a:pPr>
            <a:r>
              <a:rPr lang="de-DE" sz="1000" dirty="0">
                <a:latin typeface="BMW Group Condensed" panose="020B0606020202020204" pitchFamily="34" charset="0"/>
              </a:rPr>
              <a:t>0.0049 ± 0.0014	SCORE_RATE_ZU_VERFUEG_EINKOM</a:t>
            </a:r>
          </a:p>
          <a:p>
            <a:pPr>
              <a:tabLst>
                <a:tab pos="982663" algn="l"/>
                <a:tab pos="1162050" algn="l"/>
              </a:tabLst>
            </a:pPr>
            <a:r>
              <a:rPr lang="de-DE" sz="1000" dirty="0">
                <a:latin typeface="BMW Group Condensed" panose="020B0606020202020204" pitchFamily="34" charset="0"/>
              </a:rPr>
              <a:t>0.0007 ± 0.0003	</a:t>
            </a:r>
            <a:r>
              <a:rPr lang="de-DE" sz="1000" dirty="0" err="1">
                <a:latin typeface="BMW Group Condensed" panose="020B0606020202020204" pitchFamily="34" charset="0"/>
              </a:rPr>
              <a:t>HERKUNFT_SYSTEM_x</a:t>
            </a:r>
            <a:r>
              <a:rPr lang="de-DE" sz="1000" dirty="0">
                <a:latin typeface="BMW Group Condensed" panose="020B0606020202020204" pitchFamily="34" charset="0"/>
              </a:rPr>
              <a:t>=Extranet</a:t>
            </a:r>
          </a:p>
          <a:p>
            <a:pPr>
              <a:tabLst>
                <a:tab pos="982663" algn="l"/>
                <a:tab pos="1162050" algn="l"/>
              </a:tabLst>
            </a:pPr>
            <a:r>
              <a:rPr lang="de-DE" sz="1000" dirty="0">
                <a:latin typeface="BMW Group Condensed" panose="020B0606020202020204" pitchFamily="34" charset="0"/>
              </a:rPr>
              <a:t>0.0006 ± 0.0003	SH_ANTEIL_EP</a:t>
            </a:r>
          </a:p>
          <a:p>
            <a:pPr>
              <a:tabLst>
                <a:tab pos="982663" algn="l"/>
                <a:tab pos="1162050" algn="l"/>
              </a:tabLst>
            </a:pPr>
            <a:r>
              <a:rPr lang="de-DE" sz="1000" dirty="0">
                <a:latin typeface="BMW Group Condensed" panose="020B0606020202020204" pitchFamily="34" charset="0"/>
              </a:rPr>
              <a:t>0.0004 ± 0.0006	PRODUKT_LINIE_TYP=Detail</a:t>
            </a:r>
          </a:p>
          <a:p>
            <a:pPr>
              <a:tabLst>
                <a:tab pos="982663" algn="l"/>
                <a:tab pos="1162050" algn="l"/>
              </a:tabLst>
            </a:pPr>
            <a:r>
              <a:rPr lang="de-DE" sz="1000" dirty="0">
                <a:latin typeface="BMW Group Condensed" panose="020B0606020202020204" pitchFamily="34" charset="0"/>
              </a:rPr>
              <a:t>0.0004 ± 0.0002	SCORE_MP_ALTER</a:t>
            </a:r>
          </a:p>
          <a:p>
            <a:pPr>
              <a:tabLst>
                <a:tab pos="982663" algn="l"/>
                <a:tab pos="1162050" algn="l"/>
              </a:tabLst>
            </a:pPr>
            <a:r>
              <a:rPr lang="de-DE" sz="1000" dirty="0">
                <a:latin typeface="BMW Group Condensed" panose="020B0606020202020204" pitchFamily="34" charset="0"/>
              </a:rPr>
              <a:t>0.0004 ± 0.0005	WIEDEREINREICHUNG_INTERN_ANZ</a:t>
            </a:r>
          </a:p>
          <a:p>
            <a:pPr>
              <a:tabLst>
                <a:tab pos="982663" algn="l"/>
                <a:tab pos="1162050" algn="l"/>
              </a:tabLst>
            </a:pPr>
            <a:r>
              <a:rPr lang="de-DE" sz="1000" dirty="0">
                <a:latin typeface="BMW Group Condensed" panose="020B0606020202020204" pitchFamily="34" charset="0"/>
              </a:rPr>
              <a:t>0.0004 ± 0.0002	AUSSTEUERUNG_AUSKUNFTEI_KZ</a:t>
            </a:r>
          </a:p>
          <a:p>
            <a:pPr>
              <a:tabLst>
                <a:tab pos="982663" algn="l"/>
                <a:tab pos="1162050" algn="l"/>
              </a:tabLst>
            </a:pPr>
            <a:r>
              <a:rPr lang="de-DE" sz="1000" dirty="0">
                <a:latin typeface="BMW Group Condensed" panose="020B0606020202020204" pitchFamily="34" charset="0"/>
              </a:rPr>
              <a:t>0.0003 ± 0.0001	VERTRAGSWERT</a:t>
            </a:r>
          </a:p>
          <a:p>
            <a:pPr>
              <a:tabLst>
                <a:tab pos="982663" algn="l"/>
                <a:tab pos="1162050" algn="l"/>
              </a:tabLst>
            </a:pPr>
            <a:r>
              <a:rPr lang="de-DE" sz="1000" dirty="0">
                <a:latin typeface="BMW Group Condensed" panose="020B0606020202020204" pitchFamily="34" charset="0"/>
              </a:rPr>
              <a:t>0.0002 ± 0.0001	RATING_ART</a:t>
            </a:r>
          </a:p>
          <a:p>
            <a:pPr>
              <a:tabLst>
                <a:tab pos="982663" algn="l"/>
                <a:tab pos="1162050" algn="l"/>
              </a:tabLst>
            </a:pPr>
            <a:r>
              <a:rPr lang="de-DE" sz="1000" dirty="0">
                <a:latin typeface="BMW Group Condensed" panose="020B0606020202020204" pitchFamily="34" charset="0"/>
              </a:rPr>
              <a:t>0.0002 ± 0.0001	SCORE_TS_KUNDE</a:t>
            </a:r>
          </a:p>
          <a:p>
            <a:pPr>
              <a:tabLst>
                <a:tab pos="982663" algn="l"/>
                <a:tab pos="1162050" algn="l"/>
              </a:tabLst>
            </a:pPr>
            <a:r>
              <a:rPr lang="de-DE" sz="1000" dirty="0">
                <a:latin typeface="BMW Group Condensed" panose="020B0606020202020204" pitchFamily="34" charset="0"/>
              </a:rPr>
              <a:t>0.0002 ± 0.0000	PRODUKT_LINIE_KATEGORIE=AL</a:t>
            </a:r>
          </a:p>
          <a:p>
            <a:pPr>
              <a:tabLst>
                <a:tab pos="982663" algn="l"/>
                <a:tab pos="1162050" algn="l"/>
              </a:tabLst>
            </a:pPr>
            <a:r>
              <a:rPr lang="de-DE" sz="1000" dirty="0">
                <a:latin typeface="BMW Group Condensed" panose="020B0606020202020204" pitchFamily="34" charset="0"/>
              </a:rPr>
              <a:t>0.0001 ± 0.0002	EXPECTED_LOSS_ANGEBOT</a:t>
            </a:r>
          </a:p>
          <a:p>
            <a:pPr>
              <a:tabLst>
                <a:tab pos="982663" algn="l"/>
                <a:tab pos="1162050" algn="l"/>
              </a:tabLst>
            </a:pPr>
            <a:r>
              <a:rPr lang="de-DE" sz="1000" dirty="0">
                <a:latin typeface="BMW Group Condensed" panose="020B0606020202020204" pitchFamily="34" charset="0"/>
              </a:rPr>
              <a:t>0.0001 ± 0.0001	GEBRAUCHSART_RATING=Gebraucht</a:t>
            </a:r>
          </a:p>
          <a:p>
            <a:pPr>
              <a:tabLst>
                <a:tab pos="982663" algn="l"/>
                <a:tab pos="1162050" algn="l"/>
              </a:tabLst>
            </a:pPr>
            <a:r>
              <a:rPr lang="de-DE" sz="1000" dirty="0">
                <a:latin typeface="BMW Group Condensed" panose="020B0606020202020204" pitchFamily="34" charset="0"/>
              </a:rPr>
              <a:t>0.0001 ± 0.0002	AUTO_VORBEREITUNG_BONI_KZ</a:t>
            </a:r>
          </a:p>
          <a:p>
            <a:pPr>
              <a:tabLst>
                <a:tab pos="982663" algn="l"/>
                <a:tab pos="1162050" algn="l"/>
              </a:tabLst>
            </a:pPr>
            <a:r>
              <a:rPr lang="de-DE" sz="1000" dirty="0">
                <a:latin typeface="BMW Group Condensed" panose="020B0606020202020204" pitchFamily="34" charset="0"/>
              </a:rPr>
              <a:t>… 160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22" name="Rechteck 21"/>
          <p:cNvSpPr/>
          <p:nvPr/>
        </p:nvSpPr>
        <p:spPr>
          <a:xfrm>
            <a:off x="463550" y="252943"/>
            <a:ext cx="10525125" cy="307777"/>
          </a:xfrm>
          <a:prstGeom prst="rect">
            <a:avLst/>
          </a:prstGeom>
          <a:solidFill>
            <a:srgbClr val="FFE1CC"/>
          </a:solidFill>
        </p:spPr>
        <p:txBody>
          <a:bodyPr wrap="square">
            <a:spAutoFit/>
          </a:bodyPr>
          <a:lstStyle/>
          <a:p>
            <a:r>
              <a:rPr lang="de-DE" sz="1400" b="1" dirty="0">
                <a:solidFill>
                  <a:srgbClr val="002060"/>
                </a:solidFill>
              </a:rPr>
              <a:t>FRB #1 Vollautomatische Entscheidung | y = ENTSCHEIDER_ART : M vs. S bzw. 0 vs. 1</a:t>
            </a:r>
          </a:p>
        </p:txBody>
      </p:sp>
    </p:spTree>
    <p:extLst>
      <p:ext uri="{BB962C8B-B14F-4D97-AF65-F5344CB8AC3E}">
        <p14:creationId xmlns:p14="http://schemas.microsoft.com/office/powerpoint/2010/main" val="893386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a:blip r:embed="rId3"/>
          <a:stretch>
            <a:fillRect/>
          </a:stretch>
        </p:blipFill>
        <p:spPr>
          <a:xfrm>
            <a:off x="4783667" y="1179513"/>
            <a:ext cx="2300816" cy="1862876"/>
          </a:xfrm>
          <a:prstGeom prst="rect">
            <a:avLst/>
          </a:prstGeom>
        </p:spPr>
      </p:pic>
      <p:sp>
        <p:nvSpPr>
          <p:cNvPr id="26" name="Textfeld 25"/>
          <p:cNvSpPr txBox="1"/>
          <p:nvPr/>
        </p:nvSpPr>
        <p:spPr>
          <a:xfrm>
            <a:off x="7207308" y="1617858"/>
            <a:ext cx="4392026" cy="1815882"/>
          </a:xfrm>
          <a:prstGeom prst="rect">
            <a:avLst/>
          </a:prstGeom>
          <a:noFill/>
        </p:spPr>
        <p:txBody>
          <a:bodyPr wrap="square" rtlCol="0">
            <a:spAutoFit/>
          </a:bodyPr>
          <a:lstStyle/>
          <a:p>
            <a:pPr marL="285750" indent="-285750">
              <a:buFont typeface="Arial" panose="020B0604020202020204" pitchFamily="34" charset="0"/>
              <a:buChar char="•"/>
            </a:pPr>
            <a:r>
              <a:rPr lang="de-DE" sz="1400" dirty="0"/>
              <a:t>RF Modell ohne explizites </a:t>
            </a:r>
            <a:r>
              <a:rPr lang="de-DE" sz="1400" dirty="0" err="1"/>
              <a:t>Tunig</a:t>
            </a:r>
            <a:r>
              <a:rPr lang="de-DE" sz="1400" dirty="0"/>
              <a:t> der Hyperparameter</a:t>
            </a:r>
          </a:p>
          <a:p>
            <a:pPr marL="285750" indent="-285750">
              <a:buFont typeface="Arial" panose="020B0604020202020204" pitchFamily="34" charset="0"/>
              <a:buChar char="•"/>
            </a:pPr>
            <a:r>
              <a:rPr lang="de-DE" sz="1400" dirty="0"/>
              <a:t>Validierung auf </a:t>
            </a:r>
            <a:r>
              <a:rPr lang="de-DE" sz="1400" dirty="0" err="1"/>
              <a:t>Valdierungsset</a:t>
            </a:r>
            <a:endParaRPr lang="de-DE" sz="1400" dirty="0"/>
          </a:p>
          <a:p>
            <a:pPr marL="285750" indent="-285750">
              <a:buFont typeface="Arial" panose="020B0604020202020204" pitchFamily="34" charset="0"/>
              <a:buChar char="•"/>
            </a:pPr>
            <a:r>
              <a:rPr lang="de-DE" sz="1400" b="1" dirty="0" err="1">
                <a:solidFill>
                  <a:srgbClr val="FF0000"/>
                </a:solidFill>
              </a:rPr>
              <a:t>Classifier</a:t>
            </a:r>
            <a:r>
              <a:rPr lang="de-DE" sz="1400" b="1" dirty="0">
                <a:solidFill>
                  <a:srgbClr val="FF0000"/>
                </a:solidFill>
              </a:rPr>
              <a:t> wird von der positiven Klasse 1</a:t>
            </a:r>
            <a:br>
              <a:rPr lang="de-DE" sz="1400" b="1" dirty="0">
                <a:solidFill>
                  <a:srgbClr val="FF0000"/>
                </a:solidFill>
              </a:rPr>
            </a:br>
            <a:r>
              <a:rPr lang="de-DE" sz="1400" b="1" dirty="0">
                <a:solidFill>
                  <a:srgbClr val="FF0000"/>
                </a:solidFill>
              </a:rPr>
              <a:t>dominiert (</a:t>
            </a:r>
            <a:r>
              <a:rPr lang="de-DE" sz="1400" b="1" dirty="0" err="1">
                <a:solidFill>
                  <a:srgbClr val="FF0000"/>
                </a:solidFill>
              </a:rPr>
              <a:t>Unbalanciertes</a:t>
            </a:r>
            <a:r>
              <a:rPr lang="de-DE" sz="1400" b="1" dirty="0">
                <a:solidFill>
                  <a:srgbClr val="FF0000"/>
                </a:solidFill>
              </a:rPr>
              <a:t> </a:t>
            </a:r>
            <a:r>
              <a:rPr lang="de-DE" sz="1400" b="1" dirty="0" err="1">
                <a:solidFill>
                  <a:srgbClr val="FF0000"/>
                </a:solidFill>
              </a:rPr>
              <a:t>Datenset</a:t>
            </a:r>
            <a:r>
              <a:rPr lang="de-DE" sz="1400" b="1" dirty="0">
                <a:solidFill>
                  <a:srgbClr val="FF0000"/>
                </a:solidFill>
              </a:rPr>
              <a:t>!!!)</a:t>
            </a:r>
            <a:endParaRPr lang="de-DE" sz="1400" b="1" dirty="0"/>
          </a:p>
          <a:p>
            <a:pPr marL="285750" indent="-285750">
              <a:buFont typeface="Arial" panose="020B0604020202020204" pitchFamily="34" charset="0"/>
              <a:buChar char="•"/>
            </a:pPr>
            <a:r>
              <a:rPr lang="de-DE" sz="1400" b="1" dirty="0">
                <a:solidFill>
                  <a:srgbClr val="FF0000"/>
                </a:solidFill>
              </a:rPr>
              <a:t>Sehr schlechte </a:t>
            </a:r>
            <a:r>
              <a:rPr lang="de-DE" sz="1400" b="1" dirty="0" err="1">
                <a:solidFill>
                  <a:srgbClr val="FF0000"/>
                </a:solidFill>
              </a:rPr>
              <a:t>False</a:t>
            </a:r>
            <a:r>
              <a:rPr lang="de-DE" sz="1400" b="1" dirty="0">
                <a:solidFill>
                  <a:srgbClr val="FF0000"/>
                </a:solidFill>
              </a:rPr>
              <a:t> Positive Rate 55%</a:t>
            </a:r>
            <a:r>
              <a:rPr lang="de-DE" sz="1400" dirty="0"/>
              <a:t>:</a:t>
            </a:r>
            <a:br>
              <a:rPr lang="de-DE" sz="1400" dirty="0"/>
            </a:br>
            <a:r>
              <a:rPr lang="de-DE" sz="1400" dirty="0"/>
              <a:t>RF macht Fehler beim Erkennen</a:t>
            </a:r>
            <a:br>
              <a:rPr lang="de-DE" sz="1400" dirty="0"/>
            </a:br>
            <a:r>
              <a:rPr lang="de-DE" sz="1400" dirty="0"/>
              <a:t>der negativen Klasse 0 ( hier „Negative E“)</a:t>
            </a:r>
          </a:p>
          <a:p>
            <a:pPr marL="285750" indent="-285750">
              <a:buFont typeface="Arial" panose="020B0604020202020204" pitchFamily="34" charset="0"/>
              <a:buChar char="•"/>
            </a:pPr>
            <a:endParaRPr lang="de-DE" sz="1400" dirty="0"/>
          </a:p>
        </p:txBody>
      </p:sp>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5683250"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Baseline mit 300 </a:t>
            </a:r>
            <a:r>
              <a:rPr lang="de-DE" b="1" dirty="0" err="1">
                <a:solidFill>
                  <a:srgbClr val="002060"/>
                </a:solidFill>
              </a:rPr>
              <a:t>Estimators</a:t>
            </a:r>
            <a:endParaRPr lang="de-DE" b="1" dirty="0">
              <a:solidFill>
                <a:srgbClr val="002060"/>
              </a:solidFill>
            </a:endParaRPr>
          </a:p>
        </p:txBody>
      </p:sp>
      <p:sp>
        <p:nvSpPr>
          <p:cNvPr id="24" name="Ellipse 23"/>
          <p:cNvSpPr/>
          <p:nvPr/>
        </p:nvSpPr>
        <p:spPr>
          <a:xfrm>
            <a:off x="5871636" y="1497541"/>
            <a:ext cx="584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5738283" y="495299"/>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pic>
        <p:nvPicPr>
          <p:cNvPr id="25" name="Grafik 24"/>
          <p:cNvPicPr>
            <a:picLocks noChangeAspect="1"/>
          </p:cNvPicPr>
          <p:nvPr/>
        </p:nvPicPr>
        <p:blipFill>
          <a:blip r:embed="rId5"/>
          <a:stretch>
            <a:fillRect/>
          </a:stretch>
        </p:blipFill>
        <p:spPr>
          <a:xfrm>
            <a:off x="409575" y="1128712"/>
            <a:ext cx="3929968" cy="1785938"/>
          </a:xfrm>
          <a:prstGeom prst="rect">
            <a:avLst/>
          </a:prstGeom>
        </p:spPr>
      </p:pic>
      <p:sp>
        <p:nvSpPr>
          <p:cNvPr id="27" name="Rechteck 26"/>
          <p:cNvSpPr/>
          <p:nvPr/>
        </p:nvSpPr>
        <p:spPr>
          <a:xfrm>
            <a:off x="6136410" y="1289592"/>
            <a:ext cx="431528" cy="261610"/>
          </a:xfrm>
          <a:prstGeom prst="rect">
            <a:avLst/>
          </a:prstGeom>
        </p:spPr>
        <p:txBody>
          <a:bodyPr wrap="none">
            <a:spAutoFit/>
          </a:bodyPr>
          <a:lstStyle/>
          <a:p>
            <a:r>
              <a:rPr lang="de-DE" sz="1100" b="1" dirty="0">
                <a:solidFill>
                  <a:srgbClr val="FF0000"/>
                </a:solidFill>
              </a:rPr>
              <a:t>55%</a:t>
            </a:r>
          </a:p>
        </p:txBody>
      </p:sp>
      <p:pic>
        <p:nvPicPr>
          <p:cNvPr id="34" name="Grafik 33"/>
          <p:cNvPicPr>
            <a:picLocks noChangeAspect="1"/>
          </p:cNvPicPr>
          <p:nvPr/>
        </p:nvPicPr>
        <p:blipFill>
          <a:blip r:embed="rId6"/>
          <a:stretch>
            <a:fillRect/>
          </a:stretch>
        </p:blipFill>
        <p:spPr>
          <a:xfrm>
            <a:off x="314612" y="3285066"/>
            <a:ext cx="5579532" cy="2429933"/>
          </a:xfrm>
          <a:prstGeom prst="rect">
            <a:avLst/>
          </a:prstGeom>
        </p:spPr>
      </p:pic>
      <p:pic>
        <p:nvPicPr>
          <p:cNvPr id="35" name="Grafik 34"/>
          <p:cNvPicPr>
            <a:picLocks noChangeAspect="1"/>
          </p:cNvPicPr>
          <p:nvPr/>
        </p:nvPicPr>
        <p:blipFill>
          <a:blip r:embed="rId7"/>
          <a:stretch>
            <a:fillRect/>
          </a:stretch>
        </p:blipFill>
        <p:spPr>
          <a:xfrm>
            <a:off x="8989852" y="3356913"/>
            <a:ext cx="2641034" cy="2382036"/>
          </a:xfrm>
          <a:prstGeom prst="rect">
            <a:avLst/>
          </a:prstGeom>
        </p:spPr>
      </p:pic>
      <p:pic>
        <p:nvPicPr>
          <p:cNvPr id="2" name="Grafik 1"/>
          <p:cNvPicPr>
            <a:picLocks noChangeAspect="1"/>
          </p:cNvPicPr>
          <p:nvPr/>
        </p:nvPicPr>
        <p:blipFill rotWithShape="1">
          <a:blip r:embed="rId8"/>
          <a:srcRect l="975" t="66666" r="46379" b="1729"/>
          <a:stretch/>
        </p:blipFill>
        <p:spPr>
          <a:xfrm>
            <a:off x="5898885" y="3318933"/>
            <a:ext cx="3050381" cy="2362201"/>
          </a:xfrm>
          <a:prstGeom prst="rect">
            <a:avLst/>
          </a:prstGeom>
        </p:spPr>
      </p:pic>
      <p:pic>
        <p:nvPicPr>
          <p:cNvPr id="4" name="Grafik 3"/>
          <p:cNvPicPr>
            <a:picLocks noChangeAspect="1"/>
          </p:cNvPicPr>
          <p:nvPr/>
        </p:nvPicPr>
        <p:blipFill>
          <a:blip r:embed="rId9"/>
          <a:stretch>
            <a:fillRect/>
          </a:stretch>
        </p:blipFill>
        <p:spPr>
          <a:xfrm>
            <a:off x="7145867" y="557741"/>
            <a:ext cx="4724400" cy="933450"/>
          </a:xfrm>
          <a:prstGeom prst="rect">
            <a:avLst/>
          </a:prstGeom>
        </p:spPr>
      </p:pic>
      <p:sp>
        <p:nvSpPr>
          <p:cNvPr id="17" name="Rechteck 16"/>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3619942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4876801" y="1099609"/>
            <a:ext cx="3066870" cy="2007657"/>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8" y="491068"/>
            <a:ext cx="8939741" cy="369332"/>
          </a:xfrm>
          <a:prstGeom prst="rect">
            <a:avLst/>
          </a:prstGeom>
        </p:spPr>
        <p:txBody>
          <a:bodyPr wrap="square">
            <a:spAutoFit/>
          </a:bodyPr>
          <a:lstStyle/>
          <a:p>
            <a:r>
              <a:rPr lang="de-DE" b="1" dirty="0">
                <a:solidFill>
                  <a:srgbClr val="3D6A3C"/>
                </a:solidFill>
              </a:rPr>
              <a:t>Bestes Modell: Random </a:t>
            </a:r>
            <a:r>
              <a:rPr lang="de-DE" b="1" dirty="0" err="1">
                <a:solidFill>
                  <a:srgbClr val="3D6A3C"/>
                </a:solidFill>
              </a:rPr>
              <a:t>Forest</a:t>
            </a:r>
            <a:r>
              <a:rPr lang="de-DE" b="1" dirty="0">
                <a:solidFill>
                  <a:srgbClr val="3D6A3C"/>
                </a:solidFill>
              </a:rPr>
              <a:t> </a:t>
            </a:r>
            <a:r>
              <a:rPr lang="de-DE" b="1" dirty="0" err="1">
                <a:solidFill>
                  <a:srgbClr val="3D6A3C"/>
                </a:solidFill>
              </a:rPr>
              <a:t>Classifier</a:t>
            </a:r>
            <a:r>
              <a:rPr lang="de-DE" b="1" dirty="0">
                <a:solidFill>
                  <a:srgbClr val="3D6A3C"/>
                </a:solidFill>
              </a:rPr>
              <a:t> (optimiert Random </a:t>
            </a:r>
            <a:r>
              <a:rPr lang="de-DE" b="1" dirty="0" err="1">
                <a:solidFill>
                  <a:srgbClr val="3D6A3C"/>
                </a:solidFill>
              </a:rPr>
              <a:t>Grid</a:t>
            </a:r>
            <a:r>
              <a:rPr lang="de-DE" b="1" dirty="0">
                <a:solidFill>
                  <a:srgbClr val="3D6A3C"/>
                </a:solidFill>
              </a:rPr>
              <a:t> Search, 250 </a:t>
            </a:r>
            <a:r>
              <a:rPr lang="de-DE" b="1" dirty="0" err="1">
                <a:solidFill>
                  <a:srgbClr val="3D6A3C"/>
                </a:solidFill>
              </a:rPr>
              <a:t>Estimators</a:t>
            </a:r>
            <a:endParaRPr lang="de-DE" b="1" dirty="0">
              <a:solidFill>
                <a:srgbClr val="3D6A3C"/>
              </a:solidFill>
            </a:endParaRPr>
          </a:p>
        </p:txBody>
      </p:sp>
      <p:grpSp>
        <p:nvGrpSpPr>
          <p:cNvPr id="30" name="Gruppieren 29"/>
          <p:cNvGrpSpPr/>
          <p:nvPr/>
        </p:nvGrpSpPr>
        <p:grpSpPr>
          <a:xfrm>
            <a:off x="10908393" y="574977"/>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31" name="Ellipse 30"/>
          <p:cNvSpPr/>
          <p:nvPr/>
        </p:nvSpPr>
        <p:spPr>
          <a:xfrm>
            <a:off x="6483776" y="1463674"/>
            <a:ext cx="584200"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p:cNvPicPr>
            <a:picLocks noChangeAspect="1"/>
          </p:cNvPicPr>
          <p:nvPr/>
        </p:nvPicPr>
        <p:blipFill>
          <a:blip r:embed="rId5"/>
          <a:stretch>
            <a:fillRect/>
          </a:stretch>
        </p:blipFill>
        <p:spPr>
          <a:xfrm>
            <a:off x="9389892" y="1165224"/>
            <a:ext cx="2294637" cy="1247775"/>
          </a:xfrm>
          <a:prstGeom prst="rect">
            <a:avLst/>
          </a:prstGeom>
        </p:spPr>
      </p:pic>
      <p:pic>
        <p:nvPicPr>
          <p:cNvPr id="4" name="Grafik 3"/>
          <p:cNvPicPr>
            <a:picLocks noChangeAspect="1"/>
          </p:cNvPicPr>
          <p:nvPr/>
        </p:nvPicPr>
        <p:blipFill>
          <a:blip r:embed="rId6"/>
          <a:stretch>
            <a:fillRect/>
          </a:stretch>
        </p:blipFill>
        <p:spPr>
          <a:xfrm>
            <a:off x="358247" y="1033992"/>
            <a:ext cx="4319736" cy="1793876"/>
          </a:xfrm>
          <a:prstGeom prst="rect">
            <a:avLst/>
          </a:prstGeom>
        </p:spPr>
      </p:pic>
      <p:pic>
        <p:nvPicPr>
          <p:cNvPr id="12" name="Grafik 11"/>
          <p:cNvPicPr>
            <a:picLocks noChangeAspect="1"/>
          </p:cNvPicPr>
          <p:nvPr/>
        </p:nvPicPr>
        <p:blipFill rotWithShape="1">
          <a:blip r:embed="rId7"/>
          <a:srcRect t="2207"/>
          <a:stretch/>
        </p:blipFill>
        <p:spPr>
          <a:xfrm>
            <a:off x="341841" y="3335867"/>
            <a:ext cx="5494539" cy="2355850"/>
          </a:xfrm>
          <a:prstGeom prst="rect">
            <a:avLst/>
          </a:prstGeom>
        </p:spPr>
      </p:pic>
      <p:pic>
        <p:nvPicPr>
          <p:cNvPr id="13" name="Grafik 12"/>
          <p:cNvPicPr>
            <a:picLocks noChangeAspect="1"/>
          </p:cNvPicPr>
          <p:nvPr/>
        </p:nvPicPr>
        <p:blipFill>
          <a:blip r:embed="rId8"/>
          <a:stretch>
            <a:fillRect/>
          </a:stretch>
        </p:blipFill>
        <p:spPr>
          <a:xfrm>
            <a:off x="6015039" y="3437468"/>
            <a:ext cx="3042324" cy="2235200"/>
          </a:xfrm>
          <a:prstGeom prst="rect">
            <a:avLst/>
          </a:prstGeom>
        </p:spPr>
      </p:pic>
      <p:pic>
        <p:nvPicPr>
          <p:cNvPr id="14" name="Grafik 13"/>
          <p:cNvPicPr>
            <a:picLocks noChangeAspect="1"/>
          </p:cNvPicPr>
          <p:nvPr/>
        </p:nvPicPr>
        <p:blipFill>
          <a:blip r:embed="rId9"/>
          <a:stretch>
            <a:fillRect/>
          </a:stretch>
        </p:blipFill>
        <p:spPr>
          <a:xfrm>
            <a:off x="9289510" y="3378200"/>
            <a:ext cx="2411423" cy="2269067"/>
          </a:xfrm>
          <a:prstGeom prst="rect">
            <a:avLst/>
          </a:prstGeom>
        </p:spPr>
      </p:pic>
      <p:sp>
        <p:nvSpPr>
          <p:cNvPr id="15" name="Rechteck 14"/>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
        <p:nvSpPr>
          <p:cNvPr id="16" name="Ellipse 15"/>
          <p:cNvSpPr/>
          <p:nvPr/>
        </p:nvSpPr>
        <p:spPr>
          <a:xfrm>
            <a:off x="10779550" y="4587874"/>
            <a:ext cx="840949"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3637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8575674"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(optimiert Random </a:t>
            </a:r>
            <a:r>
              <a:rPr lang="de-DE" b="1" dirty="0" err="1">
                <a:solidFill>
                  <a:srgbClr val="002060"/>
                </a:solidFill>
              </a:rPr>
              <a:t>Grid</a:t>
            </a:r>
            <a:r>
              <a:rPr lang="de-DE" b="1" dirty="0">
                <a:solidFill>
                  <a:srgbClr val="002060"/>
                </a:solidFill>
              </a:rPr>
              <a:t> Search, </a:t>
            </a:r>
            <a:r>
              <a:rPr lang="de-DE" b="1" dirty="0" err="1">
                <a:solidFill>
                  <a:srgbClr val="002060"/>
                </a:solidFill>
              </a:rPr>
              <a:t>balanced</a:t>
            </a:r>
            <a:r>
              <a:rPr lang="de-DE" b="1" dirty="0">
                <a:solidFill>
                  <a:srgbClr val="002060"/>
                </a:solidFill>
              </a:rPr>
              <a:t>, 300 </a:t>
            </a:r>
            <a:r>
              <a:rPr lang="de-DE" b="1" dirty="0" err="1">
                <a:solidFill>
                  <a:srgbClr val="002060"/>
                </a:solidFill>
              </a:rPr>
              <a:t>Estimators</a:t>
            </a:r>
            <a:endParaRPr lang="de-DE" b="1" dirty="0">
              <a:solidFill>
                <a:srgbClr val="002060"/>
              </a:solidFill>
            </a:endParaRPr>
          </a:p>
        </p:txBody>
      </p:sp>
      <p:grpSp>
        <p:nvGrpSpPr>
          <p:cNvPr id="30" name="Gruppieren 29"/>
          <p:cNvGrpSpPr/>
          <p:nvPr/>
        </p:nvGrpSpPr>
        <p:grpSpPr>
          <a:xfrm>
            <a:off x="9092293" y="480785"/>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pic>
        <p:nvPicPr>
          <p:cNvPr id="6" name="Grafik 5"/>
          <p:cNvPicPr>
            <a:picLocks noChangeAspect="1"/>
          </p:cNvPicPr>
          <p:nvPr/>
        </p:nvPicPr>
        <p:blipFill rotWithShape="1">
          <a:blip r:embed="rId4"/>
          <a:srcRect l="3019" t="1111" r="53336" b="67407"/>
          <a:stretch/>
        </p:blipFill>
        <p:spPr>
          <a:xfrm>
            <a:off x="4800600" y="999067"/>
            <a:ext cx="2658534" cy="2159000"/>
          </a:xfrm>
          <a:prstGeom prst="rect">
            <a:avLst/>
          </a:prstGeom>
        </p:spPr>
      </p:pic>
      <p:grpSp>
        <p:nvGrpSpPr>
          <p:cNvPr id="8" name="Gruppieren 7"/>
          <p:cNvGrpSpPr/>
          <p:nvPr/>
        </p:nvGrpSpPr>
        <p:grpSpPr>
          <a:xfrm>
            <a:off x="381001" y="3183467"/>
            <a:ext cx="5240866" cy="2531534"/>
            <a:chOff x="7086600" y="2353733"/>
            <a:chExt cx="5012267" cy="2167468"/>
          </a:xfrm>
        </p:grpSpPr>
        <p:pic>
          <p:nvPicPr>
            <p:cNvPr id="18" name="Grafik 17"/>
            <p:cNvPicPr>
              <a:picLocks noChangeAspect="1"/>
            </p:cNvPicPr>
            <p:nvPr/>
          </p:nvPicPr>
          <p:blipFill rotWithShape="1">
            <a:blip r:embed="rId4"/>
            <a:srcRect l="3019" t="33951" r="14835" b="34444"/>
            <a:stretch/>
          </p:blipFill>
          <p:spPr>
            <a:xfrm>
              <a:off x="7086600" y="2353733"/>
              <a:ext cx="5003800" cy="2167468"/>
            </a:xfrm>
            <a:prstGeom prst="rect">
              <a:avLst/>
            </a:prstGeom>
          </p:spPr>
        </p:pic>
        <p:pic>
          <p:nvPicPr>
            <p:cNvPr id="17" name="Grafik 16"/>
            <p:cNvPicPr>
              <a:picLocks noChangeAspect="1"/>
            </p:cNvPicPr>
            <p:nvPr/>
          </p:nvPicPr>
          <p:blipFill rotWithShape="1">
            <a:blip r:embed="rId4"/>
            <a:srcRect l="75713" t="51358" r="8302" b="46049"/>
            <a:stretch/>
          </p:blipFill>
          <p:spPr>
            <a:xfrm>
              <a:off x="11125200" y="3555999"/>
              <a:ext cx="973667" cy="177800"/>
            </a:xfrm>
            <a:prstGeom prst="rect">
              <a:avLst/>
            </a:prstGeom>
          </p:spPr>
        </p:pic>
      </p:grpSp>
      <p:pic>
        <p:nvPicPr>
          <p:cNvPr id="9" name="Grafik 8"/>
          <p:cNvPicPr>
            <a:picLocks noChangeAspect="1"/>
          </p:cNvPicPr>
          <p:nvPr/>
        </p:nvPicPr>
        <p:blipFill rotWithShape="1">
          <a:blip r:embed="rId5"/>
          <a:srcRect l="2994" t="4979" r="8563"/>
          <a:stretch/>
        </p:blipFill>
        <p:spPr>
          <a:xfrm>
            <a:off x="355600" y="1015998"/>
            <a:ext cx="4103966" cy="1701802"/>
          </a:xfrm>
          <a:prstGeom prst="rect">
            <a:avLst/>
          </a:prstGeom>
        </p:spPr>
      </p:pic>
      <p:pic>
        <p:nvPicPr>
          <p:cNvPr id="10" name="Grafik 9"/>
          <p:cNvPicPr>
            <a:picLocks noChangeAspect="1"/>
          </p:cNvPicPr>
          <p:nvPr/>
        </p:nvPicPr>
        <p:blipFill rotWithShape="1">
          <a:blip r:embed="rId6"/>
          <a:srcRect l="5004" t="2112" r="16391" b="51281"/>
          <a:stretch/>
        </p:blipFill>
        <p:spPr>
          <a:xfrm>
            <a:off x="5725999" y="3175001"/>
            <a:ext cx="2910001" cy="2565400"/>
          </a:xfrm>
          <a:prstGeom prst="rect">
            <a:avLst/>
          </a:prstGeom>
        </p:spPr>
      </p:pic>
      <p:pic>
        <p:nvPicPr>
          <p:cNvPr id="22" name="Grafik 21"/>
          <p:cNvPicPr>
            <a:picLocks noChangeAspect="1"/>
          </p:cNvPicPr>
          <p:nvPr/>
        </p:nvPicPr>
        <p:blipFill rotWithShape="1">
          <a:blip r:embed="rId6"/>
          <a:srcRect l="4637" t="49840" r="20615" b="3553"/>
          <a:stretch/>
        </p:blipFill>
        <p:spPr>
          <a:xfrm>
            <a:off x="8763000" y="3183466"/>
            <a:ext cx="2870201" cy="2556933"/>
          </a:xfrm>
          <a:prstGeom prst="rect">
            <a:avLst/>
          </a:prstGeom>
        </p:spPr>
      </p:pic>
      <p:pic>
        <p:nvPicPr>
          <p:cNvPr id="15" name="Grafik 14"/>
          <p:cNvPicPr>
            <a:picLocks noChangeAspect="1"/>
          </p:cNvPicPr>
          <p:nvPr/>
        </p:nvPicPr>
        <p:blipFill rotWithShape="1">
          <a:blip r:embed="rId7"/>
          <a:srcRect l="14479" r="17568"/>
          <a:stretch/>
        </p:blipFill>
        <p:spPr>
          <a:xfrm>
            <a:off x="8424332" y="1037167"/>
            <a:ext cx="3352801" cy="1143000"/>
          </a:xfrm>
          <a:prstGeom prst="rect">
            <a:avLst/>
          </a:prstGeom>
        </p:spPr>
      </p:pic>
      <p:sp>
        <p:nvSpPr>
          <p:cNvPr id="24" name="Ellipse 23"/>
          <p:cNvSpPr/>
          <p:nvPr/>
        </p:nvSpPr>
        <p:spPr>
          <a:xfrm>
            <a:off x="6111243" y="1379007"/>
            <a:ext cx="584200"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p:cNvSpPr/>
          <p:nvPr/>
        </p:nvSpPr>
        <p:spPr>
          <a:xfrm>
            <a:off x="5264576" y="2200274"/>
            <a:ext cx="584200"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p:cNvSpPr/>
          <p:nvPr/>
        </p:nvSpPr>
        <p:spPr>
          <a:xfrm>
            <a:off x="1657776" y="1421340"/>
            <a:ext cx="584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57439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Erkenntnisobjekt</a:t>
            </a:r>
            <a:br>
              <a:rPr lang="de-DE" dirty="0"/>
            </a:br>
            <a:r>
              <a:rPr lang="de-DE" dirty="0"/>
              <a:t>Der ‚Look-2-Book‘ Prozess</a:t>
            </a:r>
          </a:p>
        </p:txBody>
      </p:sp>
      <p:sp>
        <p:nvSpPr>
          <p:cNvPr id="4" name="Rechteck 3"/>
          <p:cNvSpPr/>
          <p:nvPr/>
        </p:nvSpPr>
        <p:spPr>
          <a:xfrm>
            <a:off x="181610" y="2628192"/>
            <a:ext cx="2088779" cy="3359150"/>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2384757" y="2968313"/>
            <a:ext cx="2308393"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4805877" y="2968313"/>
            <a:ext cx="1959970"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6872472" y="2968313"/>
            <a:ext cx="5105344"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rotWithShape="1">
          <a:blip r:embed="rId3"/>
          <a:srcRect b="8664"/>
          <a:stretch/>
        </p:blipFill>
        <p:spPr>
          <a:xfrm>
            <a:off x="101600" y="1514160"/>
            <a:ext cx="990026" cy="1015143"/>
          </a:xfrm>
          <a:prstGeom prst="rect">
            <a:avLst/>
          </a:prstGeom>
        </p:spPr>
      </p:pic>
      <p:sp>
        <p:nvSpPr>
          <p:cNvPr id="11" name="Textfeld 10"/>
          <p:cNvSpPr txBox="1"/>
          <p:nvPr/>
        </p:nvSpPr>
        <p:spPr>
          <a:xfrm>
            <a:off x="833661" y="1987436"/>
            <a:ext cx="1090363" cy="553998"/>
          </a:xfrm>
          <a:prstGeom prst="rect">
            <a:avLst/>
          </a:prstGeom>
          <a:noFill/>
        </p:spPr>
        <p:txBody>
          <a:bodyPr wrap="none" rtlCol="0">
            <a:spAutoFit/>
          </a:bodyPr>
          <a:lstStyle/>
          <a:p>
            <a:pPr algn="r"/>
            <a:r>
              <a:rPr lang="de-DE" sz="1000" dirty="0"/>
              <a:t>ggf. Nutzung</a:t>
            </a:r>
            <a:br>
              <a:rPr lang="de-DE" sz="1000" dirty="0"/>
            </a:br>
            <a:r>
              <a:rPr lang="de-DE" sz="1000" dirty="0"/>
              <a:t>Konfigurator</a:t>
            </a:r>
            <a:br>
              <a:rPr lang="de-DE" sz="1000" dirty="0"/>
            </a:br>
            <a:r>
              <a:rPr lang="de-DE" sz="1000" dirty="0"/>
              <a:t>(BMW oder Mini)</a:t>
            </a:r>
          </a:p>
        </p:txBody>
      </p:sp>
      <p:pic>
        <p:nvPicPr>
          <p:cNvPr id="12" name="Grafik 11"/>
          <p:cNvPicPr>
            <a:picLocks noChangeAspect="1"/>
          </p:cNvPicPr>
          <p:nvPr/>
        </p:nvPicPr>
        <p:blipFill rotWithShape="1">
          <a:blip r:embed="rId4"/>
          <a:srcRect r="76568" b="73833"/>
          <a:stretch/>
        </p:blipFill>
        <p:spPr>
          <a:xfrm>
            <a:off x="213081" y="2821875"/>
            <a:ext cx="1684299" cy="1757071"/>
          </a:xfrm>
          <a:prstGeom prst="rect">
            <a:avLst/>
          </a:prstGeom>
        </p:spPr>
      </p:pic>
      <p:pic>
        <p:nvPicPr>
          <p:cNvPr id="13" name="Grafik 12"/>
          <p:cNvPicPr>
            <a:picLocks noChangeAspect="1"/>
          </p:cNvPicPr>
          <p:nvPr/>
        </p:nvPicPr>
        <p:blipFill>
          <a:blip r:embed="rId5"/>
          <a:stretch>
            <a:fillRect/>
          </a:stretch>
        </p:blipFill>
        <p:spPr>
          <a:xfrm>
            <a:off x="294949" y="2715149"/>
            <a:ext cx="649213" cy="649213"/>
          </a:xfrm>
          <a:prstGeom prst="rect">
            <a:avLst/>
          </a:prstGeom>
        </p:spPr>
      </p:pic>
      <p:sp>
        <p:nvSpPr>
          <p:cNvPr id="14" name="Textfeld 13"/>
          <p:cNvSpPr txBox="1"/>
          <p:nvPr/>
        </p:nvSpPr>
        <p:spPr>
          <a:xfrm>
            <a:off x="887087" y="2823026"/>
            <a:ext cx="922432" cy="523220"/>
          </a:xfrm>
          <a:prstGeom prst="rect">
            <a:avLst/>
          </a:prstGeom>
          <a:solidFill>
            <a:schemeClr val="bg1"/>
          </a:solidFill>
        </p:spPr>
        <p:txBody>
          <a:bodyPr wrap="none" rtlCol="0">
            <a:spAutoFit/>
          </a:bodyPr>
          <a:lstStyle/>
          <a:p>
            <a:r>
              <a:rPr lang="de-DE" sz="1400" b="1" dirty="0"/>
              <a:t>Händler</a:t>
            </a:r>
            <a:br>
              <a:rPr lang="de-DE" sz="1400" dirty="0"/>
            </a:br>
            <a:r>
              <a:rPr lang="de-DE" sz="1400" dirty="0"/>
              <a:t>     </a:t>
            </a:r>
            <a:r>
              <a:rPr lang="de-DE" sz="1200" b="1" dirty="0">
                <a:solidFill>
                  <a:srgbClr val="0070C0"/>
                </a:solidFill>
              </a:rPr>
              <a:t>Extranet</a:t>
            </a:r>
            <a:endParaRPr lang="de-DE" sz="1400" b="1" dirty="0"/>
          </a:p>
        </p:txBody>
      </p:sp>
      <p:pic>
        <p:nvPicPr>
          <p:cNvPr id="15" name="Grafik 14"/>
          <p:cNvPicPr>
            <a:picLocks noChangeAspect="1"/>
          </p:cNvPicPr>
          <p:nvPr/>
        </p:nvPicPr>
        <p:blipFill>
          <a:blip r:embed="rId5"/>
          <a:stretch>
            <a:fillRect/>
          </a:stretch>
        </p:blipFill>
        <p:spPr>
          <a:xfrm>
            <a:off x="7314145" y="3083090"/>
            <a:ext cx="429268" cy="429268"/>
          </a:xfrm>
          <a:prstGeom prst="rect">
            <a:avLst/>
          </a:prstGeom>
        </p:spPr>
      </p:pic>
      <p:sp>
        <p:nvSpPr>
          <p:cNvPr id="16" name="Rechteck 15"/>
          <p:cNvSpPr/>
          <p:nvPr/>
        </p:nvSpPr>
        <p:spPr>
          <a:xfrm>
            <a:off x="7743413" y="3051114"/>
            <a:ext cx="974690" cy="523220"/>
          </a:xfrm>
          <a:prstGeom prst="rect">
            <a:avLst/>
          </a:prstGeom>
        </p:spPr>
        <p:txBody>
          <a:bodyPr wrap="none">
            <a:spAutoFit/>
          </a:bodyPr>
          <a:lstStyle/>
          <a:p>
            <a:r>
              <a:rPr lang="de-DE" sz="1400" b="1" dirty="0"/>
              <a:t>Rating</a:t>
            </a:r>
            <a:br>
              <a:rPr lang="de-DE" sz="1400" dirty="0"/>
            </a:br>
            <a:r>
              <a:rPr lang="de-DE" sz="1400" dirty="0"/>
              <a:t>     </a:t>
            </a:r>
            <a:r>
              <a:rPr lang="de-DE" sz="1200" b="1" dirty="0">
                <a:solidFill>
                  <a:srgbClr val="0070C0"/>
                </a:solidFill>
              </a:rPr>
              <a:t>Guardian</a:t>
            </a:r>
            <a:endParaRPr lang="de-DE" b="1" dirty="0">
              <a:solidFill>
                <a:srgbClr val="0070C0"/>
              </a:solidFill>
            </a:endParaRPr>
          </a:p>
        </p:txBody>
      </p:sp>
      <p:sp>
        <p:nvSpPr>
          <p:cNvPr id="17" name="Textfeld 16"/>
          <p:cNvSpPr txBox="1"/>
          <p:nvPr/>
        </p:nvSpPr>
        <p:spPr>
          <a:xfrm>
            <a:off x="2449345" y="3586685"/>
            <a:ext cx="2210862" cy="2400657"/>
          </a:xfrm>
          <a:prstGeom prst="rect">
            <a:avLst/>
          </a:prstGeom>
          <a:noFill/>
        </p:spPr>
        <p:txBody>
          <a:bodyPr wrap="none" rtlCol="0">
            <a:spAutoFit/>
          </a:bodyPr>
          <a:lstStyle/>
          <a:p>
            <a:r>
              <a:rPr lang="de-DE" sz="1000" dirty="0"/>
              <a:t>Automatischer Check:</a:t>
            </a:r>
            <a:br>
              <a:rPr lang="de-DE" sz="1000" dirty="0"/>
            </a:br>
            <a:r>
              <a:rPr lang="de-DE" sz="1000" b="1" dirty="0">
                <a:solidFill>
                  <a:schemeClr val="tx2"/>
                </a:solidFill>
              </a:rPr>
              <a:t>Existierender Kunde?</a:t>
            </a:r>
            <a:br>
              <a:rPr lang="de-DE" sz="1000" dirty="0"/>
            </a:br>
            <a:br>
              <a:rPr lang="de-DE" sz="1000" dirty="0"/>
            </a:br>
            <a:r>
              <a:rPr lang="de-DE" sz="1000" dirty="0"/>
              <a:t>(1) Hohe Trefferwahrscheinlichkeit</a:t>
            </a:r>
            <a:br>
              <a:rPr lang="de-DE" sz="1000" dirty="0"/>
            </a:br>
            <a:r>
              <a:rPr lang="de-DE" sz="1000" dirty="0"/>
              <a:t>=&gt; Status: BESTANDSKUNDE</a:t>
            </a:r>
            <a:br>
              <a:rPr lang="de-DE" sz="1000" dirty="0"/>
            </a:br>
            <a:br>
              <a:rPr lang="de-DE" sz="1000" dirty="0"/>
            </a:br>
            <a:r>
              <a:rPr lang="de-DE" sz="1000" dirty="0"/>
              <a:t>(2) Sehr niedrige Trefferwahr-</a:t>
            </a:r>
            <a:br>
              <a:rPr lang="de-DE" sz="1000" dirty="0"/>
            </a:br>
            <a:r>
              <a:rPr lang="de-DE" sz="1000" dirty="0" err="1"/>
              <a:t>scheinlichkeit</a:t>
            </a:r>
            <a:r>
              <a:rPr lang="de-DE" sz="1000" dirty="0"/>
              <a:t> =&gt; Status: NEUER Kunde</a:t>
            </a:r>
          </a:p>
          <a:p>
            <a:br>
              <a:rPr lang="de-DE" sz="1000" dirty="0"/>
            </a:br>
            <a:r>
              <a:rPr lang="de-DE" sz="1000" dirty="0"/>
              <a:t>(3) Manuelle Aussteuerung:</a:t>
            </a:r>
            <a:br>
              <a:rPr lang="de-DE" sz="1000" dirty="0"/>
            </a:br>
            <a:r>
              <a:rPr lang="de-DE" sz="1000" dirty="0"/>
              <a:t>Check durch Sachbearbeiter</a:t>
            </a:r>
            <a:br>
              <a:rPr lang="de-DE" sz="1000" dirty="0"/>
            </a:br>
            <a:r>
              <a:rPr lang="de-DE" sz="1000" dirty="0"/>
              <a:t>=&gt; Status „Neu“ oder „Bestand“</a:t>
            </a:r>
            <a:br>
              <a:rPr lang="de-DE" sz="1000" dirty="0"/>
            </a:br>
            <a:br>
              <a:rPr lang="de-DE" sz="1000" dirty="0">
                <a:solidFill>
                  <a:schemeClr val="accent1"/>
                </a:solidFill>
              </a:rPr>
            </a:br>
            <a:r>
              <a:rPr lang="de-DE" sz="1000" b="1" dirty="0"/>
              <a:t>Ergebnis: </a:t>
            </a:r>
            <a:r>
              <a:rPr lang="de-DE" sz="1000" b="1" dirty="0">
                <a:solidFill>
                  <a:schemeClr val="accent1"/>
                </a:solidFill>
              </a:rPr>
              <a:t>NEUANLAGE bzw. Ergänzung</a:t>
            </a:r>
            <a:br>
              <a:rPr lang="de-DE" sz="1000" b="1" dirty="0">
                <a:solidFill>
                  <a:schemeClr val="accent1"/>
                </a:solidFill>
              </a:rPr>
            </a:br>
            <a:r>
              <a:rPr lang="de-DE" sz="1000" b="1" dirty="0">
                <a:solidFill>
                  <a:schemeClr val="accent1"/>
                </a:solidFill>
              </a:rPr>
              <a:t>des BESTANDSKUNDEN DATENSATZES</a:t>
            </a:r>
            <a:endParaRPr lang="de-DE" sz="1200" b="1" dirty="0">
              <a:solidFill>
                <a:schemeClr val="accent1"/>
              </a:solidFill>
            </a:endParaRPr>
          </a:p>
        </p:txBody>
      </p:sp>
      <p:pic>
        <p:nvPicPr>
          <p:cNvPr id="18" name="Grafik 17"/>
          <p:cNvPicPr>
            <a:picLocks noChangeAspect="1"/>
          </p:cNvPicPr>
          <p:nvPr/>
        </p:nvPicPr>
        <p:blipFill>
          <a:blip r:embed="rId6"/>
          <a:stretch>
            <a:fillRect/>
          </a:stretch>
        </p:blipFill>
        <p:spPr>
          <a:xfrm>
            <a:off x="5262067" y="3078836"/>
            <a:ext cx="709612" cy="209619"/>
          </a:xfrm>
          <a:prstGeom prst="rect">
            <a:avLst/>
          </a:prstGeom>
        </p:spPr>
      </p:pic>
      <p:pic>
        <p:nvPicPr>
          <p:cNvPr id="19" name="Grafik 18"/>
          <p:cNvPicPr>
            <a:picLocks noChangeAspect="1"/>
          </p:cNvPicPr>
          <p:nvPr/>
        </p:nvPicPr>
        <p:blipFill rotWithShape="1">
          <a:blip r:embed="rId7"/>
          <a:srcRect l="11737" t="27716" r="11268" b="25335"/>
          <a:stretch/>
        </p:blipFill>
        <p:spPr>
          <a:xfrm>
            <a:off x="5262067" y="3288455"/>
            <a:ext cx="1301750" cy="317500"/>
          </a:xfrm>
          <a:prstGeom prst="rect">
            <a:avLst/>
          </a:prstGeom>
        </p:spPr>
      </p:pic>
      <p:pic>
        <p:nvPicPr>
          <p:cNvPr id="20" name="Grafik 19"/>
          <p:cNvPicPr>
            <a:picLocks noChangeAspect="1"/>
          </p:cNvPicPr>
          <p:nvPr/>
        </p:nvPicPr>
        <p:blipFill>
          <a:blip r:embed="rId5"/>
          <a:stretch>
            <a:fillRect/>
          </a:stretch>
        </p:blipFill>
        <p:spPr>
          <a:xfrm>
            <a:off x="2940058" y="3102931"/>
            <a:ext cx="429268" cy="429268"/>
          </a:xfrm>
          <a:prstGeom prst="rect">
            <a:avLst/>
          </a:prstGeom>
        </p:spPr>
      </p:pic>
      <p:sp>
        <p:nvSpPr>
          <p:cNvPr id="21" name="Rechteck 20"/>
          <p:cNvSpPr/>
          <p:nvPr/>
        </p:nvSpPr>
        <p:spPr>
          <a:xfrm>
            <a:off x="3369326" y="3070955"/>
            <a:ext cx="952312" cy="523220"/>
          </a:xfrm>
          <a:prstGeom prst="rect">
            <a:avLst/>
          </a:prstGeom>
        </p:spPr>
        <p:txBody>
          <a:bodyPr wrap="none">
            <a:spAutoFit/>
          </a:bodyPr>
          <a:lstStyle/>
          <a:p>
            <a:r>
              <a:rPr lang="de-DE" sz="1400" b="1" dirty="0"/>
              <a:t>CRM</a:t>
            </a:r>
            <a:br>
              <a:rPr lang="de-DE" sz="1400" dirty="0"/>
            </a:br>
            <a:r>
              <a:rPr lang="de-DE" sz="1400" dirty="0"/>
              <a:t>     </a:t>
            </a:r>
            <a:r>
              <a:rPr lang="de-DE" sz="1200" b="1" dirty="0">
                <a:solidFill>
                  <a:srgbClr val="0070C0"/>
                </a:solidFill>
              </a:rPr>
              <a:t>Caramba</a:t>
            </a:r>
            <a:endParaRPr lang="de-DE" b="1" dirty="0">
              <a:solidFill>
                <a:srgbClr val="0070C0"/>
              </a:solidFill>
            </a:endParaRPr>
          </a:p>
        </p:txBody>
      </p:sp>
      <p:cxnSp>
        <p:nvCxnSpPr>
          <p:cNvPr id="22" name="Gerade Verbindung mit Pfeil 21"/>
          <p:cNvCxnSpPr/>
          <p:nvPr/>
        </p:nvCxnSpPr>
        <p:spPr>
          <a:xfrm>
            <a:off x="6676544" y="3317909"/>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4876857" y="3638051"/>
            <a:ext cx="1662635" cy="1477328"/>
          </a:xfrm>
          <a:prstGeom prst="rect">
            <a:avLst/>
          </a:prstGeom>
          <a:noFill/>
        </p:spPr>
        <p:txBody>
          <a:bodyPr wrap="none" rtlCol="0">
            <a:spAutoFit/>
          </a:bodyPr>
          <a:lstStyle/>
          <a:p>
            <a:r>
              <a:rPr lang="de-DE" sz="1000" dirty="0"/>
              <a:t>Abfrage der Kundendaten</a:t>
            </a:r>
            <a:br>
              <a:rPr lang="de-DE" sz="1000" dirty="0"/>
            </a:br>
            <a:r>
              <a:rPr lang="de-DE" sz="1000" dirty="0"/>
              <a:t>für private (SCHUFA) oder</a:t>
            </a:r>
            <a:br>
              <a:rPr lang="de-DE" sz="1000" dirty="0"/>
            </a:br>
            <a:r>
              <a:rPr lang="de-DE" sz="1000" dirty="0"/>
              <a:t>gewerbliche Kunden (</a:t>
            </a:r>
            <a:r>
              <a:rPr lang="de-DE" sz="1000" dirty="0" err="1"/>
              <a:t>CreFo</a:t>
            </a:r>
            <a:r>
              <a:rPr lang="de-DE" sz="1000" dirty="0"/>
              <a:t>)</a:t>
            </a:r>
          </a:p>
          <a:p>
            <a:endParaRPr lang="de-DE" sz="1000" dirty="0"/>
          </a:p>
          <a:p>
            <a:r>
              <a:rPr lang="de-DE" sz="1000" b="1" dirty="0"/>
              <a:t>Ergebnis: </a:t>
            </a:r>
            <a:r>
              <a:rPr lang="de-DE" sz="1000" b="1" dirty="0">
                <a:solidFill>
                  <a:schemeClr val="accent1"/>
                </a:solidFill>
              </a:rPr>
              <a:t>Anreicherung des</a:t>
            </a:r>
            <a:br>
              <a:rPr lang="de-DE" sz="1000" b="1" dirty="0">
                <a:solidFill>
                  <a:schemeClr val="accent1"/>
                </a:solidFill>
              </a:rPr>
            </a:br>
            <a:r>
              <a:rPr lang="de-DE" sz="1000" b="1" dirty="0">
                <a:solidFill>
                  <a:schemeClr val="accent1"/>
                </a:solidFill>
              </a:rPr>
              <a:t>Datensatzes mit zahlreichen</a:t>
            </a:r>
            <a:br>
              <a:rPr lang="de-DE" sz="1000" b="1" dirty="0">
                <a:solidFill>
                  <a:schemeClr val="accent1"/>
                </a:solidFill>
              </a:rPr>
            </a:br>
            <a:r>
              <a:rPr lang="de-DE" sz="1000" b="1" dirty="0">
                <a:solidFill>
                  <a:schemeClr val="accent1"/>
                </a:solidFill>
              </a:rPr>
              <a:t>Kriterien und </a:t>
            </a:r>
            <a:r>
              <a:rPr lang="de-DE" sz="1000" b="1" dirty="0" err="1">
                <a:solidFill>
                  <a:schemeClr val="accent1"/>
                </a:solidFill>
              </a:rPr>
              <a:t>Scores</a:t>
            </a:r>
            <a:r>
              <a:rPr lang="de-DE" sz="1000" b="1" dirty="0">
                <a:solidFill>
                  <a:schemeClr val="accent1"/>
                </a:solidFill>
              </a:rPr>
              <a:t> für die</a:t>
            </a:r>
            <a:br>
              <a:rPr lang="de-DE" sz="1000" b="1" dirty="0">
                <a:solidFill>
                  <a:schemeClr val="accent1"/>
                </a:solidFill>
              </a:rPr>
            </a:br>
            <a:r>
              <a:rPr lang="de-DE" sz="1000" b="1" dirty="0">
                <a:solidFill>
                  <a:schemeClr val="accent1"/>
                </a:solidFill>
              </a:rPr>
              <a:t>weitere Bearbeitung</a:t>
            </a:r>
          </a:p>
          <a:p>
            <a:r>
              <a:rPr lang="de-DE" sz="1000" b="1" dirty="0">
                <a:solidFill>
                  <a:schemeClr val="accent1"/>
                </a:solidFill>
              </a:rPr>
              <a:t>im BMW Rating System</a:t>
            </a:r>
          </a:p>
        </p:txBody>
      </p:sp>
      <p:sp>
        <p:nvSpPr>
          <p:cNvPr id="24" name="Textfeld 23"/>
          <p:cNvSpPr txBox="1"/>
          <p:nvPr/>
        </p:nvSpPr>
        <p:spPr>
          <a:xfrm>
            <a:off x="275196" y="4356126"/>
            <a:ext cx="2004075" cy="1631216"/>
          </a:xfrm>
          <a:prstGeom prst="rect">
            <a:avLst/>
          </a:prstGeom>
          <a:noFill/>
        </p:spPr>
        <p:txBody>
          <a:bodyPr wrap="none" rtlCol="0">
            <a:spAutoFit/>
          </a:bodyPr>
          <a:lstStyle/>
          <a:p>
            <a:pPr marL="171450" indent="-171450">
              <a:buFont typeface="Arial" panose="020B0604020202020204" pitchFamily="34" charset="0"/>
              <a:buChar char="•"/>
            </a:pPr>
            <a:r>
              <a:rPr lang="de-DE" sz="1000" dirty="0"/>
              <a:t>Beratung des Kunden</a:t>
            </a:r>
            <a:br>
              <a:rPr lang="de-DE" sz="1000" dirty="0"/>
            </a:br>
            <a:endParaRPr lang="de-DE" sz="1000" dirty="0"/>
          </a:p>
          <a:p>
            <a:r>
              <a:rPr lang="de-DE" sz="1000" dirty="0"/>
              <a:t>Aufnahme &amp; Eingabe der ..</a:t>
            </a:r>
          </a:p>
          <a:p>
            <a:pPr marL="171450" indent="-171450">
              <a:buFont typeface="Arial" panose="020B0604020202020204" pitchFamily="34" charset="0"/>
              <a:buChar char="•"/>
            </a:pPr>
            <a:r>
              <a:rPr lang="de-DE" sz="1000" dirty="0"/>
              <a:t>… Kundendaten</a:t>
            </a:r>
          </a:p>
          <a:p>
            <a:pPr marL="171450" indent="-171450">
              <a:buFont typeface="Arial" panose="020B0604020202020204" pitchFamily="34" charset="0"/>
              <a:buChar char="•"/>
            </a:pPr>
            <a:r>
              <a:rPr lang="de-DE" sz="1000" dirty="0"/>
              <a:t>… Objektdaten (</a:t>
            </a:r>
            <a:r>
              <a:rPr lang="de-DE" sz="1000" dirty="0" err="1"/>
              <a:t>Fahrz</a:t>
            </a:r>
            <a:r>
              <a:rPr lang="de-DE" sz="1000" dirty="0"/>
              <a:t>. Spezi, …)</a:t>
            </a:r>
          </a:p>
          <a:p>
            <a:pPr marL="171450" indent="-171450">
              <a:buFont typeface="Arial" panose="020B0604020202020204" pitchFamily="34" charset="0"/>
              <a:buChar char="•"/>
            </a:pPr>
            <a:r>
              <a:rPr lang="de-DE" sz="1000" dirty="0"/>
              <a:t>… vertragsrelevante Daten</a:t>
            </a:r>
          </a:p>
          <a:p>
            <a:pPr marL="171450" indent="-171450">
              <a:buFont typeface="Arial" panose="020B0604020202020204" pitchFamily="34" charset="0"/>
              <a:buChar char="•"/>
            </a:pPr>
            <a:r>
              <a:rPr lang="de-DE" sz="1000" dirty="0"/>
              <a:t>… sonstige Daten</a:t>
            </a:r>
          </a:p>
          <a:p>
            <a:br>
              <a:rPr lang="de-DE" sz="1000" b="1" dirty="0"/>
            </a:br>
            <a:r>
              <a:rPr lang="de-DE" sz="1000" b="1" dirty="0"/>
              <a:t>Ergebnis: </a:t>
            </a:r>
            <a:r>
              <a:rPr lang="de-DE" sz="1000" b="1" dirty="0">
                <a:solidFill>
                  <a:schemeClr val="accent1"/>
                </a:solidFill>
              </a:rPr>
              <a:t>Vertragsanfrage im</a:t>
            </a:r>
            <a:br>
              <a:rPr lang="de-DE" sz="1000" b="1" dirty="0">
                <a:solidFill>
                  <a:schemeClr val="accent1"/>
                </a:solidFill>
              </a:rPr>
            </a:br>
            <a:r>
              <a:rPr lang="de-DE" sz="1000" b="1" dirty="0">
                <a:solidFill>
                  <a:schemeClr val="accent1"/>
                </a:solidFill>
              </a:rPr>
              <a:t>System (Start des Prozesses)</a:t>
            </a:r>
            <a:endParaRPr lang="de-DE" sz="1200" b="1" dirty="0">
              <a:solidFill>
                <a:schemeClr val="accent1"/>
              </a:solidFill>
            </a:endParaRPr>
          </a:p>
        </p:txBody>
      </p:sp>
      <p:sp>
        <p:nvSpPr>
          <p:cNvPr id="25" name="Textfeld 24"/>
          <p:cNvSpPr txBox="1"/>
          <p:nvPr/>
        </p:nvSpPr>
        <p:spPr>
          <a:xfrm>
            <a:off x="6878574" y="3684962"/>
            <a:ext cx="3690271" cy="1077218"/>
          </a:xfrm>
          <a:prstGeom prst="rect">
            <a:avLst/>
          </a:prstGeom>
          <a:noFill/>
        </p:spPr>
        <p:txBody>
          <a:bodyPr wrap="square" rtlCol="0">
            <a:spAutoFit/>
          </a:bodyPr>
          <a:lstStyle/>
          <a:p>
            <a:r>
              <a:rPr lang="de-DE" sz="1000" dirty="0"/>
              <a:t>Anwendung einer von 114 BMW</a:t>
            </a:r>
            <a:br>
              <a:rPr lang="de-DE" sz="1000" dirty="0"/>
            </a:br>
            <a:r>
              <a:rPr lang="de-DE" sz="1000" dirty="0"/>
              <a:t>internen Regeln im Falle der </a:t>
            </a:r>
            <a:br>
              <a:rPr lang="de-DE" sz="1000" dirty="0"/>
            </a:br>
            <a:r>
              <a:rPr lang="de-DE" sz="1000" dirty="0"/>
              <a:t>Ablehnung bzw. Aussteuerung</a:t>
            </a:r>
            <a:br>
              <a:rPr lang="de-DE" sz="1000" dirty="0"/>
            </a:br>
            <a:endParaRPr lang="de-DE" sz="1000" dirty="0"/>
          </a:p>
          <a:p>
            <a:r>
              <a:rPr lang="de-DE" sz="1000" b="1" dirty="0"/>
              <a:t>Ergebnis: </a:t>
            </a:r>
            <a:br>
              <a:rPr lang="de-DE" sz="1000" b="1" dirty="0">
                <a:solidFill>
                  <a:schemeClr val="accent1"/>
                </a:solidFill>
              </a:rPr>
            </a:br>
            <a:r>
              <a:rPr lang="de-DE" sz="1400" b="1" dirty="0">
                <a:solidFill>
                  <a:schemeClr val="accent1"/>
                </a:solidFill>
              </a:rPr>
              <a:t>Automatische </a:t>
            </a:r>
            <a:r>
              <a:rPr lang="de-DE" sz="1400" b="1" i="1" u="sng" dirty="0">
                <a:solidFill>
                  <a:schemeClr val="accent1"/>
                </a:solidFill>
              </a:rPr>
              <a:t>oder</a:t>
            </a:r>
            <a:r>
              <a:rPr lang="de-DE" sz="1400" b="1" dirty="0">
                <a:solidFill>
                  <a:schemeClr val="accent1"/>
                </a:solidFill>
              </a:rPr>
              <a:t> manuelle Entscheidung </a:t>
            </a:r>
            <a:endParaRPr lang="de-DE" sz="1000" b="1" dirty="0">
              <a:solidFill>
                <a:schemeClr val="accent1"/>
              </a:solidFill>
            </a:endParaRPr>
          </a:p>
        </p:txBody>
      </p:sp>
      <p:cxnSp>
        <p:nvCxnSpPr>
          <p:cNvPr id="26" name="Gerade Verbindung mit Pfeil 25"/>
          <p:cNvCxnSpPr/>
          <p:nvPr/>
        </p:nvCxnSpPr>
        <p:spPr>
          <a:xfrm>
            <a:off x="4502501" y="3330715"/>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2136006" y="3364362"/>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Grafik 27"/>
          <p:cNvPicPr>
            <a:picLocks noChangeAspect="1"/>
          </p:cNvPicPr>
          <p:nvPr/>
        </p:nvPicPr>
        <p:blipFill>
          <a:blip r:embed="rId8"/>
          <a:stretch>
            <a:fillRect/>
          </a:stretch>
        </p:blipFill>
        <p:spPr>
          <a:xfrm>
            <a:off x="7930514" y="4887272"/>
            <a:ext cx="2139979" cy="1017150"/>
          </a:xfrm>
          <a:prstGeom prst="rect">
            <a:avLst/>
          </a:prstGeom>
        </p:spPr>
      </p:pic>
      <p:pic>
        <p:nvPicPr>
          <p:cNvPr id="29" name="Grafik 28"/>
          <p:cNvPicPr>
            <a:picLocks noChangeAspect="1"/>
          </p:cNvPicPr>
          <p:nvPr/>
        </p:nvPicPr>
        <p:blipFill rotWithShape="1">
          <a:blip r:embed="rId4"/>
          <a:srcRect l="61375" t="53638" r="22144" b="31272"/>
          <a:stretch/>
        </p:blipFill>
        <p:spPr>
          <a:xfrm>
            <a:off x="5177789" y="1737359"/>
            <a:ext cx="739389" cy="632461"/>
          </a:xfrm>
          <a:prstGeom prst="rect">
            <a:avLst/>
          </a:prstGeom>
        </p:spPr>
      </p:pic>
      <p:pic>
        <p:nvPicPr>
          <p:cNvPr id="30" name="Grafik 29"/>
          <p:cNvPicPr>
            <a:picLocks noChangeAspect="1"/>
          </p:cNvPicPr>
          <p:nvPr/>
        </p:nvPicPr>
        <p:blipFill rotWithShape="1">
          <a:blip r:embed="rId4"/>
          <a:srcRect l="31317" t="72364" r="47198" b="5454"/>
          <a:stretch/>
        </p:blipFill>
        <p:spPr>
          <a:xfrm>
            <a:off x="4000500" y="1373505"/>
            <a:ext cx="1070556" cy="1032522"/>
          </a:xfrm>
          <a:prstGeom prst="rect">
            <a:avLst/>
          </a:prstGeom>
        </p:spPr>
      </p:pic>
      <p:cxnSp>
        <p:nvCxnSpPr>
          <p:cNvPr id="32" name="Gerader Verbinder 31"/>
          <p:cNvCxnSpPr/>
          <p:nvPr/>
        </p:nvCxnSpPr>
        <p:spPr>
          <a:xfrm>
            <a:off x="10804171" y="2744287"/>
            <a:ext cx="0" cy="544168"/>
          </a:xfrm>
          <a:prstGeom prst="line">
            <a:avLst/>
          </a:prstGeom>
          <a:ln w="762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Rechteck 32"/>
          <p:cNvSpPr/>
          <p:nvPr/>
        </p:nvSpPr>
        <p:spPr>
          <a:xfrm>
            <a:off x="9672457" y="3047095"/>
            <a:ext cx="1159646" cy="400110"/>
          </a:xfrm>
          <a:prstGeom prst="rect">
            <a:avLst/>
          </a:prstGeom>
        </p:spPr>
        <p:txBody>
          <a:bodyPr wrap="square">
            <a:spAutoFit/>
          </a:bodyPr>
          <a:lstStyle/>
          <a:p>
            <a:r>
              <a:rPr lang="de-DE" sz="1000" b="1" dirty="0">
                <a:solidFill>
                  <a:schemeClr val="accent1"/>
                </a:solidFill>
              </a:rPr>
              <a:t>Automatische</a:t>
            </a:r>
            <a:br>
              <a:rPr lang="de-DE" sz="1000" b="1" dirty="0">
                <a:solidFill>
                  <a:schemeClr val="accent1"/>
                </a:solidFill>
              </a:rPr>
            </a:br>
            <a:r>
              <a:rPr lang="de-DE" sz="1000" b="1" dirty="0">
                <a:solidFill>
                  <a:schemeClr val="accent1"/>
                </a:solidFill>
              </a:rPr>
              <a:t>Entscheidung</a:t>
            </a:r>
            <a:endParaRPr lang="de-DE" sz="1000" dirty="0"/>
          </a:p>
        </p:txBody>
      </p:sp>
      <p:cxnSp>
        <p:nvCxnSpPr>
          <p:cNvPr id="34" name="Gerade Verbindung mit Pfeil 33"/>
          <p:cNvCxnSpPr/>
          <p:nvPr/>
        </p:nvCxnSpPr>
        <p:spPr>
          <a:xfrm>
            <a:off x="3383647" y="2774057"/>
            <a:ext cx="0" cy="29519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5" name="Grafik 34"/>
          <p:cNvPicPr>
            <a:picLocks noChangeAspect="1"/>
          </p:cNvPicPr>
          <p:nvPr/>
        </p:nvPicPr>
        <p:blipFill>
          <a:blip r:embed="rId9"/>
          <a:stretch>
            <a:fillRect/>
          </a:stretch>
        </p:blipFill>
        <p:spPr>
          <a:xfrm>
            <a:off x="11331181" y="4225437"/>
            <a:ext cx="541256" cy="667093"/>
          </a:xfrm>
          <a:prstGeom prst="rect">
            <a:avLst/>
          </a:prstGeom>
        </p:spPr>
      </p:pic>
      <p:pic>
        <p:nvPicPr>
          <p:cNvPr id="36" name="Grafik 35"/>
          <p:cNvPicPr>
            <a:picLocks noChangeAspect="1"/>
          </p:cNvPicPr>
          <p:nvPr/>
        </p:nvPicPr>
        <p:blipFill rotWithShape="1">
          <a:blip r:embed="rId10"/>
          <a:srcRect l="8165" t="1744" r="6697" b="8959"/>
          <a:stretch/>
        </p:blipFill>
        <p:spPr>
          <a:xfrm>
            <a:off x="9231778" y="3115843"/>
            <a:ext cx="429172" cy="597883"/>
          </a:xfrm>
          <a:prstGeom prst="rect">
            <a:avLst/>
          </a:prstGeom>
        </p:spPr>
      </p:pic>
      <p:cxnSp>
        <p:nvCxnSpPr>
          <p:cNvPr id="37" name="Gerade Verbindung mit Pfeil 36"/>
          <p:cNvCxnSpPr/>
          <p:nvPr/>
        </p:nvCxnSpPr>
        <p:spPr>
          <a:xfrm>
            <a:off x="2102465"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4502500"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a:off x="6650900"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Rechteck 39"/>
          <p:cNvSpPr/>
          <p:nvPr/>
        </p:nvSpPr>
        <p:spPr>
          <a:xfrm>
            <a:off x="1933881" y="2832615"/>
            <a:ext cx="918841" cy="246221"/>
          </a:xfrm>
          <a:prstGeom prst="rect">
            <a:avLst/>
          </a:prstGeom>
        </p:spPr>
        <p:txBody>
          <a:bodyPr wrap="none">
            <a:spAutoFit/>
          </a:bodyPr>
          <a:lstStyle/>
          <a:p>
            <a:r>
              <a:rPr lang="de-DE" sz="1000" b="1" dirty="0">
                <a:solidFill>
                  <a:schemeClr val="bg1">
                    <a:lumMod val="65000"/>
                  </a:schemeClr>
                </a:solidFill>
              </a:rPr>
              <a:t>Resubmission</a:t>
            </a:r>
          </a:p>
        </p:txBody>
      </p:sp>
      <p:sp>
        <p:nvSpPr>
          <p:cNvPr id="41" name="Rechteck 40"/>
          <p:cNvSpPr/>
          <p:nvPr/>
        </p:nvSpPr>
        <p:spPr>
          <a:xfrm>
            <a:off x="9679428" y="3352354"/>
            <a:ext cx="720069" cy="461665"/>
          </a:xfrm>
          <a:prstGeom prst="rect">
            <a:avLst/>
          </a:prstGeom>
        </p:spPr>
        <p:txBody>
          <a:bodyPr wrap="none">
            <a:spAutoFit/>
          </a:bodyPr>
          <a:lstStyle/>
          <a:p>
            <a:r>
              <a:rPr lang="de-DE" sz="2400" b="1" dirty="0">
                <a:solidFill>
                  <a:schemeClr val="accent1"/>
                </a:solidFill>
              </a:rPr>
              <a:t>59%</a:t>
            </a:r>
            <a:endParaRPr lang="de-DE" sz="2400" dirty="0"/>
          </a:p>
        </p:txBody>
      </p:sp>
      <p:sp>
        <p:nvSpPr>
          <p:cNvPr id="42" name="Rechteck 41"/>
          <p:cNvSpPr/>
          <p:nvPr/>
        </p:nvSpPr>
        <p:spPr>
          <a:xfrm>
            <a:off x="10627410" y="4530602"/>
            <a:ext cx="720069" cy="461665"/>
          </a:xfrm>
          <a:prstGeom prst="rect">
            <a:avLst/>
          </a:prstGeom>
        </p:spPr>
        <p:txBody>
          <a:bodyPr wrap="none">
            <a:spAutoFit/>
          </a:bodyPr>
          <a:lstStyle/>
          <a:p>
            <a:r>
              <a:rPr lang="de-DE" sz="2400" b="1" dirty="0">
                <a:solidFill>
                  <a:schemeClr val="accent1"/>
                </a:solidFill>
              </a:rPr>
              <a:t>41%</a:t>
            </a:r>
            <a:endParaRPr lang="de-DE" sz="2400" dirty="0"/>
          </a:p>
        </p:txBody>
      </p:sp>
      <p:sp>
        <p:nvSpPr>
          <p:cNvPr id="43" name="Rechteck 42"/>
          <p:cNvSpPr/>
          <p:nvPr/>
        </p:nvSpPr>
        <p:spPr>
          <a:xfrm>
            <a:off x="826944" y="1626283"/>
            <a:ext cx="2279598" cy="369332"/>
          </a:xfrm>
          <a:prstGeom prst="rect">
            <a:avLst/>
          </a:prstGeom>
        </p:spPr>
        <p:txBody>
          <a:bodyPr wrap="none">
            <a:spAutoFit/>
          </a:bodyPr>
          <a:lstStyle/>
          <a:p>
            <a:r>
              <a:rPr lang="de-DE" b="1" dirty="0">
                <a:solidFill>
                  <a:schemeClr val="accent1">
                    <a:lumMod val="75000"/>
                  </a:schemeClr>
                </a:solidFill>
              </a:rPr>
              <a:t>START: (neuer) Kunde</a:t>
            </a:r>
          </a:p>
        </p:txBody>
      </p:sp>
      <p:sp>
        <p:nvSpPr>
          <p:cNvPr id="44" name="Rechteck 43"/>
          <p:cNvSpPr/>
          <p:nvPr/>
        </p:nvSpPr>
        <p:spPr>
          <a:xfrm>
            <a:off x="4611461" y="1407893"/>
            <a:ext cx="707245" cy="369332"/>
          </a:xfrm>
          <a:prstGeom prst="rect">
            <a:avLst/>
          </a:prstGeom>
        </p:spPr>
        <p:txBody>
          <a:bodyPr wrap="none">
            <a:spAutoFit/>
          </a:bodyPr>
          <a:lstStyle/>
          <a:p>
            <a:r>
              <a:rPr lang="de-DE" b="1" dirty="0">
                <a:solidFill>
                  <a:schemeClr val="accent1">
                    <a:lumMod val="75000"/>
                  </a:schemeClr>
                </a:solidFill>
              </a:rPr>
              <a:t>ENDE</a:t>
            </a:r>
          </a:p>
        </p:txBody>
      </p:sp>
      <p:pic>
        <p:nvPicPr>
          <p:cNvPr id="45" name="Grafik 44"/>
          <p:cNvPicPr>
            <a:picLocks noChangeAspect="1"/>
          </p:cNvPicPr>
          <p:nvPr/>
        </p:nvPicPr>
        <p:blipFill>
          <a:blip r:embed="rId11"/>
          <a:stretch>
            <a:fillRect/>
          </a:stretch>
        </p:blipFill>
        <p:spPr>
          <a:xfrm>
            <a:off x="6999038" y="5002145"/>
            <a:ext cx="749622" cy="749622"/>
          </a:xfrm>
          <a:prstGeom prst="rect">
            <a:avLst/>
          </a:prstGeom>
        </p:spPr>
      </p:pic>
      <p:sp>
        <p:nvSpPr>
          <p:cNvPr id="46" name="Rechteck 45"/>
          <p:cNvSpPr/>
          <p:nvPr/>
        </p:nvSpPr>
        <p:spPr>
          <a:xfrm>
            <a:off x="10360208" y="4178836"/>
            <a:ext cx="934582" cy="400110"/>
          </a:xfrm>
          <a:prstGeom prst="rect">
            <a:avLst/>
          </a:prstGeom>
          <a:solidFill>
            <a:schemeClr val="bg1"/>
          </a:solidFill>
          <a:ln>
            <a:noFill/>
          </a:ln>
          <a:effectLst/>
        </p:spPr>
        <p:txBody>
          <a:bodyPr wrap="square">
            <a:spAutoFit/>
          </a:bodyPr>
          <a:lstStyle/>
          <a:p>
            <a:pPr algn="r"/>
            <a:r>
              <a:rPr lang="de-DE" sz="1000" b="1" dirty="0">
                <a:solidFill>
                  <a:schemeClr val="accent1"/>
                </a:solidFill>
              </a:rPr>
              <a:t>Manuelle Aussteuerung</a:t>
            </a:r>
          </a:p>
        </p:txBody>
      </p:sp>
      <p:cxnSp>
        <p:nvCxnSpPr>
          <p:cNvPr id="47" name="Gerade Verbindung mit Pfeil 46"/>
          <p:cNvCxnSpPr/>
          <p:nvPr/>
        </p:nvCxnSpPr>
        <p:spPr>
          <a:xfrm>
            <a:off x="9157040" y="4242096"/>
            <a:ext cx="701878"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flipH="1">
            <a:off x="11573872" y="2731278"/>
            <a:ext cx="6634" cy="1233916"/>
          </a:xfrm>
          <a:prstGeom prst="line">
            <a:avLst/>
          </a:prstGeom>
          <a:ln w="762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p:nvPr/>
        </p:nvCxnSpPr>
        <p:spPr>
          <a:xfrm flipV="1">
            <a:off x="9143628" y="4025471"/>
            <a:ext cx="715290" cy="8336"/>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a:xfrm flipH="1">
            <a:off x="1975121" y="2605659"/>
            <a:ext cx="9626688" cy="35025"/>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p:nvPr/>
        </p:nvCxnSpPr>
        <p:spPr>
          <a:xfrm flipH="1">
            <a:off x="1956370" y="2713766"/>
            <a:ext cx="9626688" cy="3502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2" name="Grafik 51"/>
          <p:cNvPicPr>
            <a:picLocks noChangeAspect="1"/>
          </p:cNvPicPr>
          <p:nvPr/>
        </p:nvPicPr>
        <p:blipFill>
          <a:blip r:embed="rId12"/>
          <a:stretch>
            <a:fillRect/>
          </a:stretch>
        </p:blipFill>
        <p:spPr>
          <a:xfrm>
            <a:off x="969915" y="3115843"/>
            <a:ext cx="173145" cy="173145"/>
          </a:xfrm>
          <a:prstGeom prst="rect">
            <a:avLst/>
          </a:prstGeom>
        </p:spPr>
      </p:pic>
      <p:pic>
        <p:nvPicPr>
          <p:cNvPr id="53" name="Grafik 52"/>
          <p:cNvPicPr>
            <a:picLocks noChangeAspect="1"/>
          </p:cNvPicPr>
          <p:nvPr/>
        </p:nvPicPr>
        <p:blipFill>
          <a:blip r:embed="rId12"/>
          <a:stretch>
            <a:fillRect/>
          </a:stretch>
        </p:blipFill>
        <p:spPr>
          <a:xfrm>
            <a:off x="3454893" y="3359054"/>
            <a:ext cx="173145" cy="173145"/>
          </a:xfrm>
          <a:prstGeom prst="rect">
            <a:avLst/>
          </a:prstGeom>
        </p:spPr>
      </p:pic>
      <p:pic>
        <p:nvPicPr>
          <p:cNvPr id="54" name="Grafik 53"/>
          <p:cNvPicPr>
            <a:picLocks noChangeAspect="1"/>
          </p:cNvPicPr>
          <p:nvPr/>
        </p:nvPicPr>
        <p:blipFill>
          <a:blip r:embed="rId12"/>
          <a:stretch>
            <a:fillRect/>
          </a:stretch>
        </p:blipFill>
        <p:spPr>
          <a:xfrm>
            <a:off x="7832481" y="3346246"/>
            <a:ext cx="173145" cy="173145"/>
          </a:xfrm>
          <a:prstGeom prst="rect">
            <a:avLst/>
          </a:prstGeom>
        </p:spPr>
      </p:pic>
      <p:sp>
        <p:nvSpPr>
          <p:cNvPr id="59" name="Pfeil nach rechts 58"/>
          <p:cNvSpPr/>
          <p:nvPr/>
        </p:nvSpPr>
        <p:spPr>
          <a:xfrm>
            <a:off x="3124200" y="1581150"/>
            <a:ext cx="657225" cy="67627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0" name="Rechteck 59"/>
          <p:cNvSpPr/>
          <p:nvPr/>
        </p:nvSpPr>
        <p:spPr>
          <a:xfrm>
            <a:off x="177000" y="6035159"/>
            <a:ext cx="1818126"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a:t>
            </a:r>
            <a:endParaRPr lang="de-DE" sz="1100" dirty="0">
              <a:latin typeface="BMW Group Light" pitchFamily="2" charset="0"/>
              <a:cs typeface="BMW Group Light" pitchFamily="2" charset="0"/>
            </a:endParaRPr>
          </a:p>
        </p:txBody>
      </p:sp>
      <p:sp>
        <p:nvSpPr>
          <p:cNvPr id="61" name="Rechteck 60"/>
          <p:cNvSpPr/>
          <p:nvPr/>
        </p:nvSpPr>
        <p:spPr>
          <a:xfrm>
            <a:off x="7402333" y="2000792"/>
            <a:ext cx="3726918" cy="523220"/>
          </a:xfrm>
          <a:prstGeom prst="rect">
            <a:avLst/>
          </a:prstGeom>
        </p:spPr>
        <p:txBody>
          <a:bodyPr wrap="none">
            <a:spAutoFit/>
          </a:bodyPr>
          <a:lstStyle/>
          <a:p>
            <a:r>
              <a:rPr lang="de-DE" sz="1400" b="1" dirty="0">
                <a:solidFill>
                  <a:schemeClr val="bg2"/>
                </a:solidFill>
              </a:rPr>
              <a:t>Der Prozess kann für ein Angebot einmalig oder</a:t>
            </a:r>
            <a:br>
              <a:rPr lang="de-DE" sz="1400" b="1" dirty="0">
                <a:solidFill>
                  <a:schemeClr val="bg2"/>
                </a:solidFill>
              </a:rPr>
            </a:br>
            <a:r>
              <a:rPr lang="de-DE" sz="1400" b="1" dirty="0">
                <a:solidFill>
                  <a:schemeClr val="bg2"/>
                </a:solidFill>
              </a:rPr>
              <a:t>mehrfach (</a:t>
            </a:r>
            <a:r>
              <a:rPr lang="de-DE" sz="1400" b="1" dirty="0" err="1">
                <a:solidFill>
                  <a:schemeClr val="bg2"/>
                </a:solidFill>
              </a:rPr>
              <a:t>Resubmissions</a:t>
            </a:r>
            <a:r>
              <a:rPr lang="de-DE" sz="1400" b="1" dirty="0">
                <a:solidFill>
                  <a:schemeClr val="bg2"/>
                </a:solidFill>
              </a:rPr>
              <a:t>) durchlaufen werden</a:t>
            </a:r>
          </a:p>
        </p:txBody>
      </p:sp>
    </p:spTree>
    <p:extLst>
      <p:ext uri="{BB962C8B-B14F-4D97-AF65-F5344CB8AC3E}">
        <p14:creationId xmlns:p14="http://schemas.microsoft.com/office/powerpoint/2010/main" val="414582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r>
              <a:rPr lang="de-DE" b="1" dirty="0">
                <a:solidFill>
                  <a:srgbClr val="002060"/>
                </a:solidFill>
              </a:rPr>
              <a:t> aus Modell und Permutation </a:t>
            </a:r>
            <a:r>
              <a:rPr lang="de-DE" b="1" dirty="0" err="1">
                <a:solidFill>
                  <a:srgbClr val="002060"/>
                </a:solidFill>
              </a:rPr>
              <a:t>Importance</a:t>
            </a:r>
            <a:r>
              <a:rPr lang="de-DE" b="1" dirty="0">
                <a:solidFill>
                  <a:srgbClr val="002060"/>
                </a:solidFill>
              </a:rPr>
              <a:t> (modellagnostisch ermittelt mit ELi5)</a:t>
            </a: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4" name="Rechteck 3"/>
          <p:cNvSpPr/>
          <p:nvPr/>
        </p:nvSpPr>
        <p:spPr>
          <a:xfrm>
            <a:off x="431800" y="1713512"/>
            <a:ext cx="3429000"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0.1607 ± 0.2718	VERFUEGBARES_EINKOMMEN_DLL</a:t>
            </a:r>
          </a:p>
          <a:p>
            <a:pPr>
              <a:tabLst>
                <a:tab pos="982663" algn="l"/>
                <a:tab pos="1162050" algn="l"/>
              </a:tabLst>
            </a:pPr>
            <a:r>
              <a:rPr lang="de-DE" sz="1000" dirty="0">
                <a:latin typeface="BMW Group Condensed" panose="020B0606020202020204" pitchFamily="34" charset="0"/>
              </a:rPr>
              <a:t>0.0965 ± 0.1374	BEARBEITUNGART=Voranfrage-Storniert</a:t>
            </a:r>
          </a:p>
          <a:p>
            <a:pPr>
              <a:tabLst>
                <a:tab pos="982663" algn="l"/>
                <a:tab pos="1162050" algn="l"/>
              </a:tabLst>
            </a:pPr>
            <a:r>
              <a:rPr lang="de-DE" sz="1000" dirty="0">
                <a:latin typeface="BMW Group Condensed" panose="020B0606020202020204" pitchFamily="34" charset="0"/>
              </a:rPr>
              <a:t>0.0919 ± 0.2318	EP_VERFUEGBARES_EK</a:t>
            </a:r>
          </a:p>
          <a:p>
            <a:pPr>
              <a:tabLst>
                <a:tab pos="982663" algn="l"/>
                <a:tab pos="1162050" algn="l"/>
              </a:tabLst>
            </a:pPr>
            <a:r>
              <a:rPr lang="de-DE" sz="1000" dirty="0">
                <a:latin typeface="BMW Group Condensed" panose="020B0606020202020204" pitchFamily="34" charset="0"/>
              </a:rPr>
              <a:t>0.0828 ± 0.1344	RATINGNOTE</a:t>
            </a:r>
          </a:p>
          <a:p>
            <a:pPr>
              <a:tabLst>
                <a:tab pos="982663" algn="l"/>
                <a:tab pos="1162050" algn="l"/>
              </a:tabLst>
            </a:pPr>
            <a:r>
              <a:rPr lang="de-DE" sz="1000" dirty="0">
                <a:latin typeface="BMW Group Condensed" panose="020B0606020202020204" pitchFamily="34" charset="0"/>
              </a:rPr>
              <a:t>0.0734 ± 0.1160	SCORE_SCHUFA</a:t>
            </a:r>
          </a:p>
          <a:p>
            <a:pPr>
              <a:tabLst>
                <a:tab pos="982663" algn="l"/>
                <a:tab pos="1162050" algn="l"/>
              </a:tabLst>
            </a:pPr>
            <a:r>
              <a:rPr lang="de-DE" sz="1000" dirty="0">
                <a:latin typeface="BMW Group Condensed" panose="020B0606020202020204" pitchFamily="34" charset="0"/>
              </a:rPr>
              <a:t>0.0558 ± 0.1945	RATE_ZU_VERFUEG_EINKOMMEN</a:t>
            </a:r>
          </a:p>
          <a:p>
            <a:pPr>
              <a:tabLst>
                <a:tab pos="982663" algn="l"/>
                <a:tab pos="1162050" algn="l"/>
              </a:tabLst>
            </a:pPr>
            <a:r>
              <a:rPr lang="de-DE" sz="1000" dirty="0">
                <a:latin typeface="BMW Group Condensed" panose="020B0606020202020204" pitchFamily="34" charset="0"/>
              </a:rPr>
              <a:t>0.0501 ± 0.0510	</a:t>
            </a:r>
            <a:r>
              <a:rPr lang="de-DE" sz="1000" b="1" dirty="0">
                <a:solidFill>
                  <a:srgbClr val="0070C0"/>
                </a:solidFill>
                <a:latin typeface="BMW Group Condensed" panose="020B0606020202020204" pitchFamily="34" charset="0"/>
              </a:rPr>
              <a:t>ANZ_VERTRAEGE</a:t>
            </a:r>
          </a:p>
          <a:p>
            <a:pPr>
              <a:tabLst>
                <a:tab pos="982663" algn="l"/>
                <a:tab pos="1162050" algn="l"/>
              </a:tabLst>
            </a:pPr>
            <a:r>
              <a:rPr lang="de-DE" sz="1000" dirty="0">
                <a:latin typeface="BMW Group Condensed" panose="020B0606020202020204" pitchFamily="34" charset="0"/>
              </a:rPr>
              <a:t>0.0426 ± 0.0811	RESTRISIKO_KD_GES</a:t>
            </a:r>
          </a:p>
          <a:p>
            <a:pPr>
              <a:tabLst>
                <a:tab pos="982663" algn="l"/>
                <a:tab pos="1162050" algn="l"/>
              </a:tabLst>
            </a:pPr>
            <a:r>
              <a:rPr lang="de-DE" sz="1000" dirty="0">
                <a:latin typeface="BMW Group Condensed" panose="020B0606020202020204" pitchFamily="34" charset="0"/>
              </a:rPr>
              <a:t>0.0410 ± 0.1118	WIEDEREINREICHUNG_EXTERN_ANZ</a:t>
            </a:r>
          </a:p>
          <a:p>
            <a:pPr>
              <a:tabLst>
                <a:tab pos="982663" algn="l"/>
                <a:tab pos="1162050" algn="l"/>
              </a:tabLst>
            </a:pPr>
            <a:r>
              <a:rPr lang="de-DE" sz="1000" dirty="0">
                <a:latin typeface="BMW Group Condensed" panose="020B0606020202020204" pitchFamily="34" charset="0"/>
              </a:rPr>
              <a:t>0.0393 ± 0.0974	STORNO_KZ=J</a:t>
            </a:r>
          </a:p>
          <a:p>
            <a:pPr>
              <a:tabLst>
                <a:tab pos="982663" algn="l"/>
                <a:tab pos="1162050" algn="l"/>
              </a:tabLst>
            </a:pPr>
            <a:r>
              <a:rPr lang="de-DE" sz="1000" dirty="0">
                <a:latin typeface="BMW Group Condensed" panose="020B0606020202020204" pitchFamily="34" charset="0"/>
              </a:rPr>
              <a:t>0.0240 ± 0.0824	STORNOGRUND=Wiedereinreichung</a:t>
            </a:r>
          </a:p>
          <a:p>
            <a:pPr>
              <a:tabLst>
                <a:tab pos="982663" algn="l"/>
                <a:tab pos="1162050" algn="l"/>
              </a:tabLst>
            </a:pPr>
            <a:r>
              <a:rPr lang="de-DE" sz="1000" dirty="0">
                <a:latin typeface="BMW Group Condensed" panose="020B0606020202020204" pitchFamily="34" charset="0"/>
              </a:rPr>
              <a:t>0.0166 ± 0.0384	VERTRAG_VOLUMEN</a:t>
            </a:r>
          </a:p>
          <a:p>
            <a:pPr>
              <a:tabLst>
                <a:tab pos="982663" algn="l"/>
                <a:tab pos="1162050" algn="l"/>
              </a:tabLst>
            </a:pPr>
            <a:r>
              <a:rPr lang="de-DE" sz="1000" dirty="0">
                <a:latin typeface="BMW Group Condensed" panose="020B0606020202020204" pitchFamily="34" charset="0"/>
              </a:rPr>
              <a:t>0.0155 ± 0.0334	ANZ_WEITERLEITEN</a:t>
            </a:r>
          </a:p>
          <a:p>
            <a:pPr>
              <a:tabLst>
                <a:tab pos="982663" algn="l"/>
                <a:tab pos="1162050" algn="l"/>
              </a:tabLst>
            </a:pPr>
            <a:r>
              <a:rPr lang="de-DE" sz="1000" dirty="0">
                <a:latin typeface="BMW Group Condensed" panose="020B0606020202020204" pitchFamily="34" charset="0"/>
              </a:rPr>
              <a:t>0.0151 ± 0.0680	MUW_KZ</a:t>
            </a:r>
          </a:p>
          <a:p>
            <a:pPr>
              <a:tabLst>
                <a:tab pos="982663" algn="l"/>
                <a:tab pos="1162050" algn="l"/>
              </a:tabLst>
            </a:pPr>
            <a:r>
              <a:rPr lang="de-DE" sz="1000" dirty="0">
                <a:latin typeface="BMW Group Condensed" panose="020B0606020202020204" pitchFamily="34" charset="0"/>
              </a:rPr>
              <a:t>0.0144 ± 0.0459	RETAIL_EINSTUFUNG=Detailkunde</a:t>
            </a:r>
          </a:p>
          <a:p>
            <a:pPr>
              <a:tabLst>
                <a:tab pos="982663" algn="l"/>
                <a:tab pos="1162050" algn="l"/>
              </a:tabLst>
            </a:pPr>
            <a:r>
              <a:rPr lang="de-DE" sz="1000" dirty="0">
                <a:latin typeface="BMW Group Condensed" panose="020B0606020202020204" pitchFamily="34" charset="0"/>
              </a:rPr>
              <a:t>0.0129 ± 0.0389	SCOREPUNKTE_GESAMT</a:t>
            </a:r>
          </a:p>
          <a:p>
            <a:pPr>
              <a:tabLst>
                <a:tab pos="982663" algn="l"/>
                <a:tab pos="1162050" algn="l"/>
              </a:tabLst>
            </a:pPr>
            <a:r>
              <a:rPr lang="de-DE" sz="1000" dirty="0">
                <a:latin typeface="BMW Group Condensed" panose="020B0606020202020204" pitchFamily="34" charset="0"/>
              </a:rPr>
              <a:t>0.0126 ± 0.0322	FR_SCORE</a:t>
            </a:r>
          </a:p>
          <a:p>
            <a:pPr>
              <a:tabLst>
                <a:tab pos="982663" algn="l"/>
                <a:tab pos="1162050" algn="l"/>
              </a:tabLst>
            </a:pPr>
            <a:r>
              <a:rPr lang="de-DE" sz="1000" dirty="0">
                <a:latin typeface="BMW Group Condensed" panose="020B0606020202020204" pitchFamily="34" charset="0"/>
              </a:rPr>
              <a:t>0.0125 ± 0.0462	NEU_BESTANDS_KUNDE=Neu</a:t>
            </a:r>
          </a:p>
          <a:p>
            <a:pPr>
              <a:tabLst>
                <a:tab pos="982663" algn="l"/>
                <a:tab pos="1162050" algn="l"/>
              </a:tabLst>
            </a:pPr>
            <a:r>
              <a:rPr lang="de-DE" sz="1000" dirty="0">
                <a:latin typeface="BMW Group Condensed" panose="020B0606020202020204" pitchFamily="34" charset="0"/>
              </a:rPr>
              <a:t>0.0117 ± 0.0429	SCORE_SCORE_SCHUFA</a:t>
            </a:r>
          </a:p>
          <a:p>
            <a:pPr>
              <a:tabLst>
                <a:tab pos="982663" algn="l"/>
                <a:tab pos="1162050" algn="l"/>
              </a:tabLst>
            </a:pPr>
            <a:r>
              <a:rPr lang="de-DE" sz="1000" dirty="0">
                <a:latin typeface="BMW Group Condensed" panose="020B0606020202020204" pitchFamily="34" charset="0"/>
              </a:rPr>
              <a:t>0.0116 ± 0.0709	PR_CODE1=None</a:t>
            </a:r>
          </a:p>
          <a:p>
            <a:pPr>
              <a:tabLst>
                <a:tab pos="982663" algn="l"/>
                <a:tab pos="1162050" algn="l"/>
              </a:tabLst>
            </a:pPr>
            <a:r>
              <a:rPr lang="de-DE" sz="1000" dirty="0">
                <a:latin typeface="BMW Group Condensed" panose="020B0606020202020204" pitchFamily="34" charset="0"/>
              </a:rPr>
              <a:t>… 190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6" name="Grafik 5"/>
          <p:cNvPicPr>
            <a:picLocks noChangeAspect="1"/>
          </p:cNvPicPr>
          <p:nvPr/>
        </p:nvPicPr>
        <p:blipFill>
          <a:blip r:embed="rId3"/>
          <a:stretch>
            <a:fillRect/>
          </a:stretch>
        </p:blipFill>
        <p:spPr>
          <a:xfrm>
            <a:off x="7309579" y="1413932"/>
            <a:ext cx="4599846" cy="4758268"/>
          </a:xfrm>
          <a:prstGeom prst="rect">
            <a:avLst/>
          </a:prstGeom>
        </p:spPr>
      </p:pic>
      <p:sp>
        <p:nvSpPr>
          <p:cNvPr id="13" name="Rechteck 12"/>
          <p:cNvSpPr/>
          <p:nvPr/>
        </p:nvSpPr>
        <p:spPr>
          <a:xfrm>
            <a:off x="7274984" y="6011334"/>
            <a:ext cx="4615392" cy="738664"/>
          </a:xfrm>
          <a:prstGeom prst="rect">
            <a:avLst/>
          </a:prstGeom>
        </p:spPr>
        <p:txBody>
          <a:bodyPr wrap="square">
            <a:spAutoFit/>
          </a:bodyPr>
          <a:lstStyle/>
          <a:p>
            <a:pPr algn="r"/>
            <a:r>
              <a:rPr lang="de-DE" sz="1400" b="1" dirty="0">
                <a:solidFill>
                  <a:srgbClr val="002060"/>
                </a:solidFill>
              </a:rPr>
              <a:t>WUPP</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18" name="Rechteck 17"/>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 name="Rechteck 1"/>
          <p:cNvSpPr/>
          <p:nvPr/>
        </p:nvSpPr>
        <p:spPr>
          <a:xfrm>
            <a:off x="3869266" y="1685078"/>
            <a:ext cx="3352800" cy="3447098"/>
          </a:xfrm>
          <a:prstGeom prst="rect">
            <a:avLst/>
          </a:prstGeom>
        </p:spPr>
        <p:txBody>
          <a:bodyPr wrap="square">
            <a:spAutoFit/>
          </a:bodyPr>
          <a:lstStyle/>
          <a:p>
            <a:pPr>
              <a:tabLst>
                <a:tab pos="982663" algn="l"/>
              </a:tabLst>
            </a:pPr>
            <a:r>
              <a:rPr lang="de-DE" sz="1000" dirty="0">
                <a:latin typeface="BMW Group Condensed" panose="020B0606020202020204" pitchFamily="34" charset="0"/>
              </a:rPr>
              <a:t>0.0257 ± 0.0005	VERFUEGBARES_EINKOMMEN_DLL</a:t>
            </a:r>
          </a:p>
          <a:p>
            <a:pPr>
              <a:tabLst>
                <a:tab pos="982663" algn="l"/>
              </a:tabLst>
            </a:pPr>
            <a:r>
              <a:rPr lang="de-DE" sz="1000" dirty="0">
                <a:latin typeface="BMW Group Condensed" panose="020B0606020202020204" pitchFamily="34" charset="0"/>
              </a:rPr>
              <a:t>0.0139 ± 0.0009	</a:t>
            </a:r>
            <a:r>
              <a:rPr lang="de-DE" sz="1000" b="1" dirty="0">
                <a:solidFill>
                  <a:srgbClr val="0070C0"/>
                </a:solidFill>
                <a:latin typeface="BMW Group Condensed" panose="020B0606020202020204" pitchFamily="34" charset="0"/>
              </a:rPr>
              <a:t>ANZ_VERTRAEGE</a:t>
            </a:r>
          </a:p>
          <a:p>
            <a:pPr>
              <a:tabLst>
                <a:tab pos="982663" algn="l"/>
              </a:tabLst>
            </a:pPr>
            <a:r>
              <a:rPr lang="de-DE" sz="1000" dirty="0">
                <a:latin typeface="BMW Group Condensed" panose="020B0606020202020204" pitchFamily="34" charset="0"/>
              </a:rPr>
              <a:t>0.0128 ± 0.0004	BEARBEITUNGART=Voranfrage-Storniert</a:t>
            </a:r>
          </a:p>
          <a:p>
            <a:pPr>
              <a:tabLst>
                <a:tab pos="982663" algn="l"/>
              </a:tabLst>
            </a:pPr>
            <a:r>
              <a:rPr lang="de-DE" sz="1000" dirty="0">
                <a:latin typeface="BMW Group Condensed" panose="020B0606020202020204" pitchFamily="34" charset="0"/>
              </a:rPr>
              <a:t>0.0100 ± 0.0002	SCORE_SCHUFA</a:t>
            </a:r>
          </a:p>
          <a:p>
            <a:pPr>
              <a:tabLst>
                <a:tab pos="982663" algn="l"/>
              </a:tabLst>
            </a:pPr>
            <a:r>
              <a:rPr lang="de-DE" sz="1000" dirty="0">
                <a:latin typeface="BMW Group Condensed" panose="020B0606020202020204" pitchFamily="34" charset="0"/>
              </a:rPr>
              <a:t>0.0031 ± 0.0004	RATINGNOTE</a:t>
            </a:r>
          </a:p>
          <a:p>
            <a:pPr>
              <a:tabLst>
                <a:tab pos="982663" algn="l"/>
              </a:tabLst>
            </a:pPr>
            <a:r>
              <a:rPr lang="de-DE" sz="1000" dirty="0">
                <a:latin typeface="BMW Group Condensed" panose="020B0606020202020204" pitchFamily="34" charset="0"/>
              </a:rPr>
              <a:t>0.0027 ± 0.0003	EP_VERFUEGBARES_EK</a:t>
            </a:r>
          </a:p>
          <a:p>
            <a:pPr>
              <a:tabLst>
                <a:tab pos="982663" algn="l"/>
              </a:tabLst>
            </a:pPr>
            <a:r>
              <a:rPr lang="de-DE" sz="1000" dirty="0">
                <a:latin typeface="BMW Group Condensed" panose="020B0606020202020204" pitchFamily="34" charset="0"/>
              </a:rPr>
              <a:t>0.0023 ± 0.0002	STORNO_KZ=J</a:t>
            </a:r>
          </a:p>
          <a:p>
            <a:pPr>
              <a:tabLst>
                <a:tab pos="982663" algn="l"/>
              </a:tabLst>
            </a:pPr>
            <a:r>
              <a:rPr lang="de-DE" sz="1000" dirty="0">
                <a:latin typeface="BMW Group Condensed" panose="020B0606020202020204" pitchFamily="34" charset="0"/>
              </a:rPr>
              <a:t>0.0014 ± 0.0003	RESTRISIKO_KD_GES</a:t>
            </a:r>
          </a:p>
          <a:p>
            <a:pPr>
              <a:tabLst>
                <a:tab pos="982663" algn="l"/>
              </a:tabLst>
            </a:pPr>
            <a:r>
              <a:rPr lang="de-DE" sz="1000" dirty="0">
                <a:latin typeface="BMW Group Condensed" panose="020B0606020202020204" pitchFamily="34" charset="0"/>
              </a:rPr>
              <a:t>0.0011 ± 0.0001	PR_CODE2=None</a:t>
            </a:r>
          </a:p>
          <a:p>
            <a:pPr>
              <a:tabLst>
                <a:tab pos="982663" algn="l"/>
              </a:tabLst>
            </a:pPr>
            <a:r>
              <a:rPr lang="de-DE" sz="1000" dirty="0">
                <a:latin typeface="BMW Group Condensed" panose="020B0606020202020204" pitchFamily="34" charset="0"/>
              </a:rPr>
              <a:t>0.0009 ± 0.0002	ANZ_WEITERLEITEN</a:t>
            </a:r>
          </a:p>
          <a:p>
            <a:pPr>
              <a:tabLst>
                <a:tab pos="982663" algn="l"/>
              </a:tabLst>
            </a:pPr>
            <a:r>
              <a:rPr lang="de-DE" sz="1000" dirty="0">
                <a:latin typeface="BMW Group Condensed" panose="020B0606020202020204" pitchFamily="34" charset="0"/>
              </a:rPr>
              <a:t>0.0006 ± 0.0002	RATE_ZU_VERFUEG_EINKOMMEN</a:t>
            </a:r>
          </a:p>
          <a:p>
            <a:pPr>
              <a:tabLst>
                <a:tab pos="982663" algn="l"/>
              </a:tabLst>
            </a:pPr>
            <a:r>
              <a:rPr lang="de-DE" sz="1000" dirty="0">
                <a:latin typeface="BMW Group Condensed" panose="020B0606020202020204" pitchFamily="34" charset="0"/>
              </a:rPr>
              <a:t>0.0005 ± 0.0002	VERTRAG_VOLUMEN</a:t>
            </a:r>
          </a:p>
          <a:p>
            <a:pPr>
              <a:tabLst>
                <a:tab pos="982663" algn="l"/>
              </a:tabLst>
            </a:pPr>
            <a:r>
              <a:rPr lang="de-DE" sz="1000" dirty="0">
                <a:latin typeface="BMW Group Condensed" panose="020B0606020202020204" pitchFamily="34" charset="0"/>
              </a:rPr>
              <a:t>0.0004 ± 0.0001	PR_CODE3=None</a:t>
            </a:r>
          </a:p>
          <a:p>
            <a:pPr>
              <a:tabLst>
                <a:tab pos="982663" algn="l"/>
              </a:tabLst>
            </a:pPr>
            <a:r>
              <a:rPr lang="de-DE" sz="1000" dirty="0">
                <a:latin typeface="BMW Group Condensed" panose="020B0606020202020204" pitchFamily="34" charset="0"/>
              </a:rPr>
              <a:t>0.0004 ± 0.0000	PR_CODE1=PR-7.10</a:t>
            </a:r>
          </a:p>
          <a:p>
            <a:pPr>
              <a:tabLst>
                <a:tab pos="982663" algn="l"/>
              </a:tabLst>
            </a:pPr>
            <a:r>
              <a:rPr lang="de-DE" sz="1000" dirty="0">
                <a:latin typeface="BMW Group Condensed" panose="020B0606020202020204" pitchFamily="34" charset="0"/>
              </a:rPr>
              <a:t>0.0004 ± 0.0003	PR_CODE1=None</a:t>
            </a:r>
          </a:p>
          <a:p>
            <a:pPr>
              <a:tabLst>
                <a:tab pos="982663" algn="l"/>
              </a:tabLst>
            </a:pPr>
            <a:r>
              <a:rPr lang="de-DE" sz="1000" dirty="0">
                <a:latin typeface="BMW Group Condensed" panose="020B0606020202020204" pitchFamily="34" charset="0"/>
              </a:rPr>
              <a:t>0.0004 ± 0.0001	FR_SCORE</a:t>
            </a:r>
          </a:p>
          <a:p>
            <a:pPr>
              <a:tabLst>
                <a:tab pos="982663" algn="l"/>
              </a:tabLst>
            </a:pPr>
            <a:r>
              <a:rPr lang="de-DE" sz="1000" dirty="0">
                <a:latin typeface="BMW Group Condensed" panose="020B0606020202020204" pitchFamily="34" charset="0"/>
              </a:rPr>
              <a:t>0.0003 ± 0.0001	SCOREPUNKTE_GESAMT</a:t>
            </a:r>
          </a:p>
          <a:p>
            <a:pPr>
              <a:tabLst>
                <a:tab pos="982663" algn="l"/>
              </a:tabLst>
            </a:pPr>
            <a:r>
              <a:rPr lang="de-DE" sz="1000" dirty="0">
                <a:latin typeface="BMW Group Condensed" panose="020B0606020202020204" pitchFamily="34" charset="0"/>
              </a:rPr>
              <a:t>0.0002 ± 0.0001	PR_CODE1=PR-4.1</a:t>
            </a:r>
          </a:p>
          <a:p>
            <a:pPr>
              <a:tabLst>
                <a:tab pos="982663" algn="l"/>
              </a:tabLst>
            </a:pPr>
            <a:r>
              <a:rPr lang="de-DE" sz="1000" dirty="0">
                <a:latin typeface="BMW Group Condensed" panose="020B0606020202020204" pitchFamily="34" charset="0"/>
              </a:rPr>
              <a:t>0.0002 ± 0.0001	MTL_NETTO_EK</a:t>
            </a:r>
          </a:p>
          <a:p>
            <a:pPr>
              <a:tabLst>
                <a:tab pos="982663" algn="l"/>
              </a:tabLst>
            </a:pPr>
            <a:r>
              <a:rPr lang="de-DE" sz="1000" dirty="0">
                <a:latin typeface="BMW Group Condensed" panose="020B0606020202020204" pitchFamily="34" charset="0"/>
              </a:rPr>
              <a:t>0.0002 ± 0.0000	PR_CODE1=PR-7.19</a:t>
            </a:r>
          </a:p>
          <a:p>
            <a:pPr>
              <a:tabLst>
                <a:tab pos="982663" algn="l"/>
              </a:tabLst>
            </a:pPr>
            <a:r>
              <a:rPr lang="de-DE" sz="1000" dirty="0">
                <a:latin typeface="BMW Group Condensed" panose="020B0606020202020204" pitchFamily="34" charset="0"/>
              </a:rPr>
              <a:t>… 190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20" name="Rechteck 19"/>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1" name="Rechteck 20"/>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
        <p:nvSpPr>
          <p:cNvPr id="22" name="Rechteck 21"/>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1535352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stretch>
            <a:fillRect/>
          </a:stretch>
        </p:blipFill>
        <p:spPr>
          <a:xfrm>
            <a:off x="4685677" y="1110192"/>
            <a:ext cx="3387818" cy="2157942"/>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10887226" y="552751"/>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19" name="Rechteck 18"/>
          <p:cNvSpPr/>
          <p:nvPr/>
        </p:nvSpPr>
        <p:spPr>
          <a:xfrm>
            <a:off x="7322609" y="5935134"/>
            <a:ext cx="4615392" cy="738664"/>
          </a:xfrm>
          <a:prstGeom prst="rect">
            <a:avLst/>
          </a:prstGeom>
        </p:spPr>
        <p:txBody>
          <a:bodyPr wrap="square">
            <a:spAutoFit/>
          </a:bodyPr>
          <a:lstStyle/>
          <a:p>
            <a:pPr algn="r"/>
            <a:r>
              <a:rPr lang="de-DE" sz="1400" b="1" dirty="0">
                <a:solidFill>
                  <a:srgbClr val="002060"/>
                </a:solidFill>
              </a:rPr>
              <a:t>ORG</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31" name="Ellipse 30"/>
          <p:cNvSpPr/>
          <p:nvPr/>
        </p:nvSpPr>
        <p:spPr>
          <a:xfrm>
            <a:off x="6483776" y="1463674"/>
            <a:ext cx="584200"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5"/>
          <a:stretch>
            <a:fillRect/>
          </a:stretch>
        </p:blipFill>
        <p:spPr>
          <a:xfrm>
            <a:off x="9444567" y="1178984"/>
            <a:ext cx="1905000" cy="1028700"/>
          </a:xfrm>
          <a:prstGeom prst="rect">
            <a:avLst/>
          </a:prstGeom>
        </p:spPr>
      </p:pic>
      <p:pic>
        <p:nvPicPr>
          <p:cNvPr id="8" name="Grafik 7"/>
          <p:cNvPicPr>
            <a:picLocks noChangeAspect="1"/>
          </p:cNvPicPr>
          <p:nvPr/>
        </p:nvPicPr>
        <p:blipFill>
          <a:blip r:embed="rId6"/>
          <a:stretch>
            <a:fillRect/>
          </a:stretch>
        </p:blipFill>
        <p:spPr>
          <a:xfrm>
            <a:off x="494241" y="1107016"/>
            <a:ext cx="3905250" cy="1714500"/>
          </a:xfrm>
          <a:prstGeom prst="rect">
            <a:avLst/>
          </a:prstGeom>
        </p:spPr>
      </p:pic>
      <p:pic>
        <p:nvPicPr>
          <p:cNvPr id="10" name="Grafik 9"/>
          <p:cNvPicPr>
            <a:picLocks noChangeAspect="1"/>
          </p:cNvPicPr>
          <p:nvPr/>
        </p:nvPicPr>
        <p:blipFill>
          <a:blip r:embed="rId7"/>
          <a:stretch>
            <a:fillRect/>
          </a:stretch>
        </p:blipFill>
        <p:spPr>
          <a:xfrm>
            <a:off x="330200" y="3164417"/>
            <a:ext cx="5274734" cy="2601383"/>
          </a:xfrm>
          <a:prstGeom prst="rect">
            <a:avLst/>
          </a:prstGeom>
        </p:spPr>
      </p:pic>
      <p:pic>
        <p:nvPicPr>
          <p:cNvPr id="15" name="Grafik 14"/>
          <p:cNvPicPr>
            <a:picLocks noChangeAspect="1"/>
          </p:cNvPicPr>
          <p:nvPr/>
        </p:nvPicPr>
        <p:blipFill>
          <a:blip r:embed="rId8"/>
          <a:stretch>
            <a:fillRect/>
          </a:stretch>
        </p:blipFill>
        <p:spPr>
          <a:xfrm>
            <a:off x="5604935" y="3393351"/>
            <a:ext cx="3379258" cy="2312124"/>
          </a:xfrm>
          <a:prstGeom prst="rect">
            <a:avLst/>
          </a:prstGeom>
        </p:spPr>
      </p:pic>
      <p:pic>
        <p:nvPicPr>
          <p:cNvPr id="17" name="Grafik 16"/>
          <p:cNvPicPr>
            <a:picLocks noChangeAspect="1"/>
          </p:cNvPicPr>
          <p:nvPr/>
        </p:nvPicPr>
        <p:blipFill>
          <a:blip r:embed="rId9"/>
          <a:stretch>
            <a:fillRect/>
          </a:stretch>
        </p:blipFill>
        <p:spPr>
          <a:xfrm>
            <a:off x="9015908" y="3361266"/>
            <a:ext cx="2735824" cy="2311400"/>
          </a:xfrm>
          <a:prstGeom prst="rect">
            <a:avLst/>
          </a:prstGeom>
        </p:spPr>
      </p:pic>
      <p:sp>
        <p:nvSpPr>
          <p:cNvPr id="16" name="Rechteck 15"/>
          <p:cNvSpPr/>
          <p:nvPr/>
        </p:nvSpPr>
        <p:spPr>
          <a:xfrm>
            <a:off x="204259" y="491068"/>
            <a:ext cx="9215966" cy="369332"/>
          </a:xfrm>
          <a:prstGeom prst="rect">
            <a:avLst/>
          </a:prstGeom>
        </p:spPr>
        <p:txBody>
          <a:bodyPr wrap="square">
            <a:spAutoFit/>
          </a:bodyPr>
          <a:lstStyle/>
          <a:p>
            <a:r>
              <a:rPr lang="de-DE" b="1" dirty="0">
                <a:solidFill>
                  <a:srgbClr val="3D6A3C"/>
                </a:solidFill>
              </a:rPr>
              <a:t>Beste Modell: Random </a:t>
            </a:r>
            <a:r>
              <a:rPr lang="de-DE" b="1" dirty="0" err="1">
                <a:solidFill>
                  <a:srgbClr val="3D6A3C"/>
                </a:solidFill>
              </a:rPr>
              <a:t>Forest</a:t>
            </a:r>
            <a:r>
              <a:rPr lang="de-DE" b="1" dirty="0">
                <a:solidFill>
                  <a:srgbClr val="3D6A3C"/>
                </a:solidFill>
              </a:rPr>
              <a:t> </a:t>
            </a:r>
            <a:r>
              <a:rPr lang="de-DE" b="1" dirty="0" err="1">
                <a:solidFill>
                  <a:srgbClr val="3D6A3C"/>
                </a:solidFill>
              </a:rPr>
              <a:t>Classifier</a:t>
            </a:r>
            <a:r>
              <a:rPr lang="de-DE" b="1" dirty="0">
                <a:solidFill>
                  <a:srgbClr val="3D6A3C"/>
                </a:solidFill>
              </a:rPr>
              <a:t> (optimiert Random </a:t>
            </a:r>
            <a:r>
              <a:rPr lang="de-DE" b="1" dirty="0" err="1">
                <a:solidFill>
                  <a:srgbClr val="3D6A3C"/>
                </a:solidFill>
              </a:rPr>
              <a:t>Grid</a:t>
            </a:r>
            <a:r>
              <a:rPr lang="de-DE" b="1" dirty="0">
                <a:solidFill>
                  <a:srgbClr val="3D6A3C"/>
                </a:solidFill>
              </a:rPr>
              <a:t> Search, 250 </a:t>
            </a:r>
            <a:r>
              <a:rPr lang="de-DE" b="1" dirty="0" err="1">
                <a:solidFill>
                  <a:srgbClr val="3D6A3C"/>
                </a:solidFill>
              </a:rPr>
              <a:t>Estimators</a:t>
            </a:r>
            <a:r>
              <a:rPr lang="de-DE" b="1" dirty="0">
                <a:solidFill>
                  <a:srgbClr val="3D6A3C"/>
                </a:solidFill>
              </a:rPr>
              <a:t>)</a:t>
            </a:r>
          </a:p>
        </p:txBody>
      </p:sp>
      <p:sp>
        <p:nvSpPr>
          <p:cNvPr id="18" name="Rechteck 17"/>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#2 |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1697480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r>
              <a:rPr lang="de-DE" b="1" dirty="0">
                <a:solidFill>
                  <a:srgbClr val="002060"/>
                </a:solidFill>
              </a:rPr>
              <a:t> aus Modell und Permutation </a:t>
            </a:r>
            <a:r>
              <a:rPr lang="de-DE" b="1" dirty="0" err="1">
                <a:solidFill>
                  <a:srgbClr val="002060"/>
                </a:solidFill>
              </a:rPr>
              <a:t>Importance</a:t>
            </a:r>
            <a:r>
              <a:rPr lang="de-DE" b="1" dirty="0">
                <a:solidFill>
                  <a:srgbClr val="002060"/>
                </a:solidFill>
              </a:rPr>
              <a:t> (modellagnostisch ermittelt mit ELi5)</a:t>
            </a: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 name="Rechteck 1"/>
          <p:cNvSpPr/>
          <p:nvPr/>
        </p:nvSpPr>
        <p:spPr>
          <a:xfrm>
            <a:off x="3886200" y="1571979"/>
            <a:ext cx="3141133" cy="3477875"/>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0.0124 ± 0.0007	</a:t>
            </a:r>
            <a:r>
              <a:rPr lang="de-DE" sz="1000" b="1" dirty="0">
                <a:latin typeface="BMW Group Condensed" panose="020B0606020202020204" pitchFamily="34" charset="0"/>
              </a:rPr>
              <a:t>ANZ_VERTRAEGE</a:t>
            </a:r>
          </a:p>
          <a:p>
            <a:pPr>
              <a:tabLst>
                <a:tab pos="982663" algn="l"/>
                <a:tab pos="1162050" algn="l"/>
              </a:tabLst>
            </a:pPr>
            <a:r>
              <a:rPr lang="de-DE" sz="1000" dirty="0">
                <a:latin typeface="BMW Group Condensed" panose="020B0606020202020204" pitchFamily="34" charset="0"/>
              </a:rPr>
              <a:t>0.0093 ± 0.0003	BONITAETSINDEX_VC</a:t>
            </a:r>
          </a:p>
          <a:p>
            <a:pPr>
              <a:tabLst>
                <a:tab pos="982663" algn="l"/>
                <a:tab pos="1162050" algn="l"/>
              </a:tabLst>
            </a:pPr>
            <a:r>
              <a:rPr lang="de-DE" sz="1000" dirty="0">
                <a:latin typeface="BMW Group Condensed" panose="020B0606020202020204" pitchFamily="34" charset="0"/>
              </a:rPr>
              <a:t>0.0070 ± 0.0005	BEARBEITUNGART=Voranfrage-Erstellt</a:t>
            </a:r>
          </a:p>
          <a:p>
            <a:pPr>
              <a:tabLst>
                <a:tab pos="982663" algn="l"/>
                <a:tab pos="1162050" algn="l"/>
              </a:tabLst>
            </a:pPr>
            <a:r>
              <a:rPr lang="de-DE" sz="1000" dirty="0">
                <a:latin typeface="BMW Group Condensed" panose="020B0606020202020204" pitchFamily="34" charset="0"/>
              </a:rPr>
              <a:t>0.0046 ± 0.0004	RATINGNOTE</a:t>
            </a:r>
          </a:p>
          <a:p>
            <a:pPr>
              <a:tabLst>
                <a:tab pos="982663" algn="l"/>
                <a:tab pos="1162050" algn="l"/>
              </a:tabLst>
            </a:pPr>
            <a:r>
              <a:rPr lang="de-DE" sz="1000" dirty="0">
                <a:latin typeface="BMW Group Condensed" panose="020B0606020202020204" pitchFamily="34" charset="0"/>
              </a:rPr>
              <a:t>0.0031 ± 0.0003	MUW_KZ</a:t>
            </a:r>
          </a:p>
          <a:p>
            <a:pPr>
              <a:tabLst>
                <a:tab pos="982663" algn="l"/>
                <a:tab pos="1162050" algn="l"/>
              </a:tabLst>
            </a:pPr>
            <a:r>
              <a:rPr lang="de-DE" sz="1000" dirty="0">
                <a:latin typeface="BMW Group Condensed" panose="020B0606020202020204" pitchFamily="34" charset="0"/>
              </a:rPr>
              <a:t>0.0026 ± 0.0006	PR_CODE1=None</a:t>
            </a:r>
          </a:p>
          <a:p>
            <a:pPr>
              <a:tabLst>
                <a:tab pos="982663" algn="l"/>
                <a:tab pos="1162050" algn="l"/>
              </a:tabLst>
            </a:pPr>
            <a:r>
              <a:rPr lang="de-DE" sz="1000" dirty="0">
                <a:latin typeface="BMW Group Condensed" panose="020B0606020202020204" pitchFamily="34" charset="0"/>
              </a:rPr>
              <a:t>0.0025 ± 0.0002	PR_CODE2=None</a:t>
            </a:r>
          </a:p>
          <a:p>
            <a:pPr>
              <a:tabLst>
                <a:tab pos="982663" algn="l"/>
                <a:tab pos="1162050" algn="l"/>
              </a:tabLst>
            </a:pPr>
            <a:r>
              <a:rPr lang="de-DE" sz="1000" dirty="0">
                <a:latin typeface="BMW Group Condensed" panose="020B0606020202020204" pitchFamily="34" charset="0"/>
              </a:rPr>
              <a:t>0.0021 ± 0.0003	EXPECTED_LOSS_ANGEBOT</a:t>
            </a:r>
          </a:p>
          <a:p>
            <a:pPr>
              <a:tabLst>
                <a:tab pos="982663" algn="l"/>
                <a:tab pos="1162050" algn="l"/>
              </a:tabLst>
            </a:pPr>
            <a:r>
              <a:rPr lang="de-DE" sz="1000" dirty="0">
                <a:latin typeface="BMW Group Condensed" panose="020B0606020202020204" pitchFamily="34" charset="0"/>
              </a:rPr>
              <a:t>0.0019 ± 0.0004	STORNOGRUND=Wiedereinreichung</a:t>
            </a:r>
          </a:p>
          <a:p>
            <a:pPr>
              <a:tabLst>
                <a:tab pos="982663" algn="l"/>
                <a:tab pos="1162050" algn="l"/>
              </a:tabLst>
            </a:pPr>
            <a:r>
              <a:rPr lang="de-DE" sz="1000" dirty="0">
                <a:latin typeface="BMW Group Condensed" panose="020B0606020202020204" pitchFamily="34" charset="0"/>
              </a:rPr>
              <a:t>0.0017 ± 0.0002	PR_CODE1=PR-7.16a</a:t>
            </a:r>
          </a:p>
          <a:p>
            <a:pPr>
              <a:tabLst>
                <a:tab pos="982663" algn="l"/>
                <a:tab pos="1162050" algn="l"/>
              </a:tabLst>
            </a:pPr>
            <a:r>
              <a:rPr lang="de-DE" sz="1000" dirty="0">
                <a:latin typeface="BMW Group Condensed" panose="020B0606020202020204" pitchFamily="34" charset="0"/>
              </a:rPr>
              <a:t>0.0016 ± 0.0003	ANZ_WEITERLEITEN</a:t>
            </a:r>
          </a:p>
          <a:p>
            <a:pPr>
              <a:tabLst>
                <a:tab pos="982663" algn="l"/>
                <a:tab pos="1162050" algn="l"/>
              </a:tabLst>
            </a:pPr>
            <a:r>
              <a:rPr lang="de-DE" sz="1000" dirty="0">
                <a:latin typeface="BMW Group Condensed" panose="020B0606020202020204" pitchFamily="34" charset="0"/>
              </a:rPr>
              <a:t>0.0016 ± 0.0003	PR_CODE3=None</a:t>
            </a:r>
          </a:p>
          <a:p>
            <a:pPr>
              <a:tabLst>
                <a:tab pos="982663" algn="l"/>
                <a:tab pos="1162050" algn="l"/>
              </a:tabLst>
            </a:pPr>
            <a:r>
              <a:rPr lang="de-DE" sz="1000" dirty="0">
                <a:latin typeface="BMW Group Condensed" panose="020B0606020202020204" pitchFamily="34" charset="0"/>
              </a:rPr>
              <a:t>0.0005 ± 0.0001	PR_CODE2=PR-7.1e</a:t>
            </a:r>
          </a:p>
          <a:p>
            <a:pPr>
              <a:tabLst>
                <a:tab pos="982663" algn="l"/>
                <a:tab pos="1162050" algn="l"/>
              </a:tabLst>
            </a:pPr>
            <a:r>
              <a:rPr lang="de-DE" sz="1000" dirty="0">
                <a:latin typeface="BMW Group Condensed" panose="020B0606020202020204" pitchFamily="34" charset="0"/>
              </a:rPr>
              <a:t>0.0005 ± 0.0003	PR_CODE1=PR-4.1</a:t>
            </a:r>
          </a:p>
          <a:p>
            <a:pPr>
              <a:tabLst>
                <a:tab pos="982663" algn="l"/>
                <a:tab pos="1162050" algn="l"/>
              </a:tabLst>
            </a:pPr>
            <a:r>
              <a:rPr lang="de-DE" sz="1000" dirty="0">
                <a:latin typeface="BMW Group Condensed" panose="020B0606020202020204" pitchFamily="34" charset="0"/>
              </a:rPr>
              <a:t>0.0005 ± 0.0000	PR_CODE1=PR-7.1e</a:t>
            </a:r>
          </a:p>
          <a:p>
            <a:pPr>
              <a:tabLst>
                <a:tab pos="982663" algn="l"/>
                <a:tab pos="1162050" algn="l"/>
              </a:tabLst>
            </a:pPr>
            <a:r>
              <a:rPr lang="de-DE" sz="1000" dirty="0">
                <a:latin typeface="BMW Group Condensed" panose="020B0606020202020204" pitchFamily="34" charset="0"/>
              </a:rPr>
              <a:t>0.0004 ± 0.0001	STORNO_KZ=J</a:t>
            </a:r>
          </a:p>
          <a:p>
            <a:pPr>
              <a:tabLst>
                <a:tab pos="982663" algn="l"/>
                <a:tab pos="1162050" algn="l"/>
              </a:tabLst>
            </a:pPr>
            <a:r>
              <a:rPr lang="de-DE" sz="1000" dirty="0">
                <a:latin typeface="BMW Group Condensed" panose="020B0606020202020204" pitchFamily="34" charset="0"/>
              </a:rPr>
              <a:t>0.0004 ± 0.0001	RESTRISIKO_VTR</a:t>
            </a:r>
          </a:p>
          <a:p>
            <a:pPr>
              <a:tabLst>
                <a:tab pos="982663" algn="l"/>
                <a:tab pos="1162050" algn="l"/>
              </a:tabLst>
            </a:pPr>
            <a:r>
              <a:rPr lang="de-DE" sz="1000" dirty="0">
                <a:latin typeface="BMW Group Condensed" panose="020B0606020202020204" pitchFamily="34" charset="0"/>
              </a:rPr>
              <a:t>0.0003 ± 0.0001	ANZAHLUNG_EP</a:t>
            </a:r>
          </a:p>
          <a:p>
            <a:pPr>
              <a:tabLst>
                <a:tab pos="982663" algn="l"/>
                <a:tab pos="1162050" algn="l"/>
              </a:tabLst>
            </a:pPr>
            <a:r>
              <a:rPr lang="de-DE" sz="1000" dirty="0">
                <a:latin typeface="BMW Group Condensed" panose="020B0606020202020204" pitchFamily="34" charset="0"/>
              </a:rPr>
              <a:t>0.0003 ± 0.0001	MINDERUNG_EINSTANDPREIS</a:t>
            </a:r>
          </a:p>
          <a:p>
            <a:pPr>
              <a:tabLst>
                <a:tab pos="982663" algn="l"/>
                <a:tab pos="1162050" algn="l"/>
              </a:tabLst>
            </a:pPr>
            <a:r>
              <a:rPr lang="de-DE" sz="1000" dirty="0">
                <a:latin typeface="BMW Group Condensed" panose="020B0606020202020204" pitchFamily="34" charset="0"/>
              </a:rPr>
              <a:t>0.0003 ± 0.0003	SCOREPUNKTE_GESAMT</a:t>
            </a:r>
          </a:p>
          <a:p>
            <a:pPr>
              <a:tabLst>
                <a:tab pos="982663" algn="l"/>
                <a:tab pos="1162050" algn="l"/>
              </a:tabLst>
            </a:pPr>
            <a:r>
              <a:rPr lang="de-DE" sz="1000" dirty="0">
                <a:latin typeface="BMW Group Condensed" panose="020B0606020202020204" pitchFamily="34" charset="0"/>
              </a:rPr>
              <a:t>… 179 </a:t>
            </a:r>
            <a:r>
              <a:rPr lang="de-DE" sz="1000" dirty="0" err="1">
                <a:latin typeface="BMW Group Condensed" panose="020B0606020202020204" pitchFamily="34" charset="0"/>
              </a:rPr>
              <a:t>more</a:t>
            </a:r>
            <a:r>
              <a:rPr lang="de-DE" sz="1000" dirty="0">
                <a:latin typeface="BMW Group Condensed" panose="020B0606020202020204" pitchFamily="34" charset="0"/>
              </a:rPr>
              <a:t> …</a:t>
            </a:r>
          </a:p>
          <a:p>
            <a:pPr>
              <a:tabLst>
                <a:tab pos="982663" algn="l"/>
                <a:tab pos="1162050" algn="l"/>
              </a:tabLst>
            </a:pPr>
            <a:r>
              <a:rPr lang="de-DE" sz="1000" dirty="0">
                <a:latin typeface="BMW Group Condensed" panose="020B0606020202020204" pitchFamily="34" charset="0"/>
              </a:rPr>
              <a:t>​</a:t>
            </a:r>
          </a:p>
        </p:txBody>
      </p:sp>
      <p:sp>
        <p:nvSpPr>
          <p:cNvPr id="8" name="Rechteck 7"/>
          <p:cNvSpPr/>
          <p:nvPr/>
        </p:nvSpPr>
        <p:spPr>
          <a:xfrm>
            <a:off x="609600" y="1579245"/>
            <a:ext cx="3305175"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0.1626 ± 0.3213	RATINGNOTE</a:t>
            </a:r>
          </a:p>
          <a:p>
            <a:pPr>
              <a:tabLst>
                <a:tab pos="982663" algn="l"/>
                <a:tab pos="1162050" algn="l"/>
              </a:tabLst>
            </a:pPr>
            <a:r>
              <a:rPr lang="de-DE" sz="1000" dirty="0">
                <a:latin typeface="BMW Group Condensed" panose="020B0606020202020204" pitchFamily="34" charset="0"/>
              </a:rPr>
              <a:t>0.1087 ± 0.2698	SCOREPUNKTE_GESAMT</a:t>
            </a:r>
          </a:p>
          <a:p>
            <a:pPr>
              <a:tabLst>
                <a:tab pos="982663" algn="l"/>
                <a:tab pos="1162050" algn="l"/>
              </a:tabLst>
            </a:pPr>
            <a:r>
              <a:rPr lang="de-DE" sz="1000" dirty="0">
                <a:latin typeface="BMW Group Condensed" panose="020B0606020202020204" pitchFamily="34" charset="0"/>
              </a:rPr>
              <a:t>0.0618 ± 0.1180	BONITAETSINDEX_VC</a:t>
            </a:r>
          </a:p>
          <a:p>
            <a:pPr>
              <a:tabLst>
                <a:tab pos="982663" algn="l"/>
                <a:tab pos="1162050" algn="l"/>
              </a:tabLst>
            </a:pPr>
            <a:r>
              <a:rPr lang="de-DE" sz="1000" dirty="0">
                <a:latin typeface="BMW Group Condensed" panose="020B0606020202020204" pitchFamily="34" charset="0"/>
              </a:rPr>
              <a:t>0.0570 ± 0.0657	ANZ_VERTRAEGE</a:t>
            </a:r>
          </a:p>
          <a:p>
            <a:pPr>
              <a:tabLst>
                <a:tab pos="982663" algn="l"/>
                <a:tab pos="1162050" algn="l"/>
              </a:tabLst>
            </a:pPr>
            <a:r>
              <a:rPr lang="de-DE" sz="1000" dirty="0">
                <a:latin typeface="BMW Group Condensed" panose="020B0606020202020204" pitchFamily="34" charset="0"/>
              </a:rPr>
              <a:t>0.0558 ± 0.1618	PR_CODE2=None</a:t>
            </a:r>
          </a:p>
          <a:p>
            <a:pPr>
              <a:tabLst>
                <a:tab pos="982663" algn="l"/>
                <a:tab pos="1162050" algn="l"/>
              </a:tabLst>
            </a:pPr>
            <a:r>
              <a:rPr lang="de-DE" sz="1000" dirty="0">
                <a:latin typeface="BMW Group Condensed" panose="020B0606020202020204" pitchFamily="34" charset="0"/>
              </a:rPr>
              <a:t>0.0528 ± 0.1202	MUW_KZ</a:t>
            </a:r>
          </a:p>
          <a:p>
            <a:pPr>
              <a:tabLst>
                <a:tab pos="982663" algn="l"/>
                <a:tab pos="1162050" algn="l"/>
              </a:tabLst>
            </a:pPr>
            <a:r>
              <a:rPr lang="de-DE" sz="1000" dirty="0">
                <a:latin typeface="BMW Group Condensed" panose="020B0606020202020204" pitchFamily="34" charset="0"/>
              </a:rPr>
              <a:t>0.0514 ± 0.0408	BEARBEITUNGART=Voranfrage-Erstellt</a:t>
            </a:r>
          </a:p>
          <a:p>
            <a:pPr>
              <a:tabLst>
                <a:tab pos="982663" algn="l"/>
                <a:tab pos="1162050" algn="l"/>
              </a:tabLst>
            </a:pPr>
            <a:r>
              <a:rPr lang="de-DE" sz="1000" dirty="0">
                <a:latin typeface="BMW Group Condensed" panose="020B0606020202020204" pitchFamily="34" charset="0"/>
              </a:rPr>
              <a:t>0.0472 ± 0.1152	ZAHLUNGSVERHALTEN_VC</a:t>
            </a:r>
          </a:p>
          <a:p>
            <a:pPr>
              <a:tabLst>
                <a:tab pos="982663" algn="l"/>
                <a:tab pos="1162050" algn="l"/>
              </a:tabLst>
            </a:pPr>
            <a:r>
              <a:rPr lang="de-DE" sz="1000" dirty="0">
                <a:latin typeface="BMW Group Condensed" panose="020B0606020202020204" pitchFamily="34" charset="0"/>
              </a:rPr>
              <a:t>0.0359 ± 0.0714	ANZ_WEITERLEITEN</a:t>
            </a:r>
          </a:p>
          <a:p>
            <a:pPr>
              <a:tabLst>
                <a:tab pos="982663" algn="l"/>
                <a:tab pos="1162050" algn="l"/>
              </a:tabLst>
            </a:pPr>
            <a:r>
              <a:rPr lang="de-DE" sz="1000" dirty="0">
                <a:latin typeface="BMW Group Condensed" panose="020B0606020202020204" pitchFamily="34" charset="0"/>
              </a:rPr>
              <a:t>0.0320 ± 0.0729	PR_CODE1=PR-7.16a</a:t>
            </a:r>
          </a:p>
          <a:p>
            <a:pPr>
              <a:tabLst>
                <a:tab pos="982663" algn="l"/>
                <a:tab pos="1162050" algn="l"/>
              </a:tabLst>
            </a:pPr>
            <a:r>
              <a:rPr lang="de-DE" sz="1000" dirty="0">
                <a:latin typeface="BMW Group Condensed" panose="020B0606020202020204" pitchFamily="34" charset="0"/>
              </a:rPr>
              <a:t>0.0243 ± 0.0362	STORNOGRUND=Wiedereinreichung</a:t>
            </a:r>
          </a:p>
          <a:p>
            <a:pPr>
              <a:tabLst>
                <a:tab pos="982663" algn="l"/>
                <a:tab pos="1162050" algn="l"/>
              </a:tabLst>
            </a:pPr>
            <a:r>
              <a:rPr lang="de-DE" sz="1000" dirty="0">
                <a:latin typeface="BMW Group Condensed" panose="020B0606020202020204" pitchFamily="34" charset="0"/>
              </a:rPr>
              <a:t>0.0209 ± 0.0507	PR_CODE1=None</a:t>
            </a:r>
          </a:p>
          <a:p>
            <a:pPr>
              <a:tabLst>
                <a:tab pos="982663" algn="l"/>
                <a:tab pos="1162050" algn="l"/>
              </a:tabLst>
            </a:pPr>
            <a:r>
              <a:rPr lang="de-DE" sz="1000" dirty="0">
                <a:latin typeface="BMW Group Condensed" panose="020B0606020202020204" pitchFamily="34" charset="0"/>
              </a:rPr>
              <a:t>0.0208 ± 0.0787	NEU_BESTANDS_KUNDE=Neu</a:t>
            </a:r>
          </a:p>
          <a:p>
            <a:pPr>
              <a:tabLst>
                <a:tab pos="982663" algn="l"/>
                <a:tab pos="1162050" algn="l"/>
              </a:tabLst>
            </a:pPr>
            <a:r>
              <a:rPr lang="de-DE" sz="1000" dirty="0">
                <a:latin typeface="BMW Group Condensed" panose="020B0606020202020204" pitchFamily="34" charset="0"/>
              </a:rPr>
              <a:t>0.0205 ± 0.0232	EXPECTED_LOSS_ANGEBOT</a:t>
            </a:r>
          </a:p>
          <a:p>
            <a:pPr>
              <a:tabLst>
                <a:tab pos="982663" algn="l"/>
                <a:tab pos="1162050" algn="l"/>
              </a:tabLst>
            </a:pPr>
            <a:r>
              <a:rPr lang="de-DE" sz="1000" dirty="0">
                <a:latin typeface="BMW Group Condensed" panose="020B0606020202020204" pitchFamily="34" charset="0"/>
              </a:rPr>
              <a:t>0.0179 ± 0.0499	VERTRAG_VOLUMEN</a:t>
            </a:r>
          </a:p>
          <a:p>
            <a:pPr>
              <a:tabLst>
                <a:tab pos="982663" algn="l"/>
                <a:tab pos="1162050" algn="l"/>
              </a:tabLst>
            </a:pPr>
            <a:r>
              <a:rPr lang="de-DE" sz="1000" dirty="0">
                <a:latin typeface="BMW Group Condensed" panose="020B0606020202020204" pitchFamily="34" charset="0"/>
              </a:rPr>
              <a:t>0.0173 ± 0.0390	PR_CODE3=None</a:t>
            </a:r>
          </a:p>
          <a:p>
            <a:pPr>
              <a:tabLst>
                <a:tab pos="982663" algn="l"/>
                <a:tab pos="1162050" algn="l"/>
              </a:tabLst>
            </a:pPr>
            <a:r>
              <a:rPr lang="de-DE" sz="1000" dirty="0">
                <a:latin typeface="BMW Group Condensed" panose="020B0606020202020204" pitchFamily="34" charset="0"/>
              </a:rPr>
              <a:t>0.0161 ± 0.0816	PR_CODE2=PR-7.1e</a:t>
            </a:r>
          </a:p>
          <a:p>
            <a:pPr>
              <a:tabLst>
                <a:tab pos="982663" algn="l"/>
                <a:tab pos="1162050" algn="l"/>
              </a:tabLst>
            </a:pPr>
            <a:r>
              <a:rPr lang="de-DE" sz="1000" dirty="0">
                <a:latin typeface="BMW Group Condensed" panose="020B0606020202020204" pitchFamily="34" charset="0"/>
              </a:rPr>
              <a:t>0.0152 ± 0.0596	PRODUKT_LINIE_TYP=Detail</a:t>
            </a:r>
          </a:p>
          <a:p>
            <a:pPr>
              <a:tabLst>
                <a:tab pos="982663" algn="l"/>
                <a:tab pos="1162050" algn="l"/>
              </a:tabLst>
            </a:pPr>
            <a:r>
              <a:rPr lang="de-DE" sz="1000" dirty="0">
                <a:latin typeface="BMW Group Condensed" panose="020B0606020202020204" pitchFamily="34" charset="0"/>
              </a:rPr>
              <a:t>0.0135 ± 0.0249	PR_CODE1=PR-4.1</a:t>
            </a:r>
          </a:p>
          <a:p>
            <a:pPr>
              <a:tabLst>
                <a:tab pos="982663" algn="l"/>
                <a:tab pos="1162050" algn="l"/>
              </a:tabLst>
            </a:pPr>
            <a:r>
              <a:rPr lang="de-DE" sz="1000" dirty="0">
                <a:latin typeface="BMW Group Condensed" panose="020B0606020202020204" pitchFamily="34" charset="0"/>
              </a:rPr>
              <a:t>0.0131 ± 0.0566	ALTER_ORGANISATION</a:t>
            </a:r>
          </a:p>
          <a:p>
            <a:pPr>
              <a:tabLst>
                <a:tab pos="982663" algn="l"/>
                <a:tab pos="1162050" algn="l"/>
              </a:tabLst>
            </a:pPr>
            <a:r>
              <a:rPr lang="de-DE" sz="1000" dirty="0">
                <a:latin typeface="BMW Group Condensed" panose="020B0606020202020204" pitchFamily="34" charset="0"/>
              </a:rPr>
              <a:t>… 179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9" name="Grafik 8"/>
          <p:cNvPicPr>
            <a:picLocks noChangeAspect="1"/>
          </p:cNvPicPr>
          <p:nvPr/>
        </p:nvPicPr>
        <p:blipFill>
          <a:blip r:embed="rId3"/>
          <a:stretch>
            <a:fillRect/>
          </a:stretch>
        </p:blipFill>
        <p:spPr>
          <a:xfrm>
            <a:off x="7239001" y="1390650"/>
            <a:ext cx="4738686" cy="4838700"/>
          </a:xfrm>
          <a:prstGeom prst="rect">
            <a:avLst/>
          </a:prstGeom>
        </p:spPr>
      </p:pic>
      <p:sp>
        <p:nvSpPr>
          <p:cNvPr id="13" name="Rechteck 12"/>
          <p:cNvSpPr/>
          <p:nvPr/>
        </p:nvSpPr>
        <p:spPr>
          <a:xfrm>
            <a:off x="7274984" y="6011334"/>
            <a:ext cx="4615392" cy="738664"/>
          </a:xfrm>
          <a:prstGeom prst="rect">
            <a:avLst/>
          </a:prstGeom>
        </p:spPr>
        <p:txBody>
          <a:bodyPr wrap="square">
            <a:spAutoFit/>
          </a:bodyPr>
          <a:lstStyle/>
          <a:p>
            <a:pPr algn="r"/>
            <a:r>
              <a:rPr lang="de-DE" sz="1400" b="1" dirty="0">
                <a:solidFill>
                  <a:srgbClr val="002060"/>
                </a:solidFill>
              </a:rPr>
              <a:t>ORG</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18" name="Rechteck 17"/>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0" name="Rechteck 19"/>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1" name="Rechteck 20"/>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
        <p:nvSpPr>
          <p:cNvPr id="22" name="Rechteck 21"/>
          <p:cNvSpPr/>
          <p:nvPr/>
        </p:nvSpPr>
        <p:spPr>
          <a:xfrm>
            <a:off x="412750" y="286809"/>
            <a:ext cx="10525125" cy="307777"/>
          </a:xfrm>
          <a:prstGeom prst="rect">
            <a:avLst/>
          </a:prstGeom>
          <a:solidFill>
            <a:srgbClr val="EAEACC"/>
          </a:solidFill>
        </p:spPr>
        <p:txBody>
          <a:bodyPr wrap="square">
            <a:spAutoFit/>
          </a:bodyPr>
          <a:lstStyle/>
          <a:p>
            <a:r>
              <a:rPr lang="de-DE" sz="1400" b="1" dirty="0">
                <a:solidFill>
                  <a:srgbClr val="002060"/>
                </a:solidFill>
              </a:rPr>
              <a:t>ORG #2 |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2462106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3"/>
          <a:srcRect l="910" t="849" r="34651" b="67068"/>
          <a:stretch/>
        </p:blipFill>
        <p:spPr>
          <a:xfrm>
            <a:off x="4797425" y="1066800"/>
            <a:ext cx="3543300" cy="2305640"/>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8067826" y="514651"/>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19" name="Rechteck 18"/>
          <p:cNvSpPr/>
          <p:nvPr/>
        </p:nvSpPr>
        <p:spPr>
          <a:xfrm>
            <a:off x="7322609" y="5935134"/>
            <a:ext cx="4615392" cy="738664"/>
          </a:xfrm>
          <a:prstGeom prst="rect">
            <a:avLst/>
          </a:prstGeom>
        </p:spPr>
        <p:txBody>
          <a:bodyPr wrap="square">
            <a:spAutoFit/>
          </a:bodyPr>
          <a:lstStyle/>
          <a:p>
            <a:pPr algn="r"/>
            <a:r>
              <a:rPr lang="de-DE" sz="1400" b="1" dirty="0">
                <a:solidFill>
                  <a:srgbClr val="002060"/>
                </a:solidFill>
              </a:rPr>
              <a:t>FRB</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31" name="Ellipse 30"/>
          <p:cNvSpPr/>
          <p:nvPr/>
        </p:nvSpPr>
        <p:spPr>
          <a:xfrm>
            <a:off x="6674276" y="1520824"/>
            <a:ext cx="584200" cy="3460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204259" y="491068"/>
            <a:ext cx="7280274"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(optimiert Random </a:t>
            </a:r>
            <a:r>
              <a:rPr lang="de-DE" b="1" dirty="0" err="1">
                <a:solidFill>
                  <a:srgbClr val="002060"/>
                </a:solidFill>
              </a:rPr>
              <a:t>Grid</a:t>
            </a:r>
            <a:r>
              <a:rPr lang="de-DE" b="1" dirty="0">
                <a:solidFill>
                  <a:srgbClr val="002060"/>
                </a:solidFill>
              </a:rPr>
              <a:t> Search, 250 </a:t>
            </a:r>
            <a:r>
              <a:rPr lang="de-DE" b="1" dirty="0" err="1">
                <a:solidFill>
                  <a:srgbClr val="002060"/>
                </a:solidFill>
              </a:rPr>
              <a:t>Estimators</a:t>
            </a:r>
            <a:r>
              <a:rPr lang="de-DE" b="1" dirty="0">
                <a:solidFill>
                  <a:srgbClr val="002060"/>
                </a:solidFill>
              </a:rPr>
              <a:t>)</a:t>
            </a:r>
          </a:p>
        </p:txBody>
      </p:sp>
      <p:pic>
        <p:nvPicPr>
          <p:cNvPr id="2" name="Grafik 1"/>
          <p:cNvPicPr>
            <a:picLocks noChangeAspect="1"/>
          </p:cNvPicPr>
          <p:nvPr/>
        </p:nvPicPr>
        <p:blipFill rotWithShape="1">
          <a:blip r:embed="rId3"/>
          <a:srcRect l="505" t="66775" r="38685" b="1281"/>
          <a:stretch/>
        </p:blipFill>
        <p:spPr>
          <a:xfrm>
            <a:off x="5600700" y="3600450"/>
            <a:ext cx="3190875" cy="2190750"/>
          </a:xfrm>
          <a:prstGeom prst="rect">
            <a:avLst/>
          </a:prstGeom>
        </p:spPr>
      </p:pic>
      <p:pic>
        <p:nvPicPr>
          <p:cNvPr id="4" name="Grafik 3"/>
          <p:cNvPicPr>
            <a:picLocks noChangeAspect="1"/>
          </p:cNvPicPr>
          <p:nvPr/>
        </p:nvPicPr>
        <p:blipFill rotWithShape="1">
          <a:blip r:embed="rId5"/>
          <a:srcRect r="6385"/>
          <a:stretch/>
        </p:blipFill>
        <p:spPr>
          <a:xfrm>
            <a:off x="349250" y="1020762"/>
            <a:ext cx="4146550" cy="1807105"/>
          </a:xfrm>
          <a:prstGeom prst="rect">
            <a:avLst/>
          </a:prstGeom>
        </p:spPr>
      </p:pic>
      <p:pic>
        <p:nvPicPr>
          <p:cNvPr id="20" name="Grafik 19"/>
          <p:cNvPicPr>
            <a:picLocks noChangeAspect="1"/>
          </p:cNvPicPr>
          <p:nvPr/>
        </p:nvPicPr>
        <p:blipFill rotWithShape="1">
          <a:blip r:embed="rId3"/>
          <a:srcRect l="687" t="33858" r="3834" b="33920"/>
          <a:stretch/>
        </p:blipFill>
        <p:spPr>
          <a:xfrm>
            <a:off x="428625" y="3333749"/>
            <a:ext cx="5067300" cy="2457451"/>
          </a:xfrm>
          <a:prstGeom prst="rect">
            <a:avLst/>
          </a:prstGeom>
        </p:spPr>
      </p:pic>
      <p:sp>
        <p:nvSpPr>
          <p:cNvPr id="21" name="Ellipse 20"/>
          <p:cNvSpPr/>
          <p:nvPr/>
        </p:nvSpPr>
        <p:spPr>
          <a:xfrm>
            <a:off x="2464226" y="1473199"/>
            <a:ext cx="584200" cy="3460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6"/>
          <a:stretch>
            <a:fillRect/>
          </a:stretch>
        </p:blipFill>
        <p:spPr>
          <a:xfrm>
            <a:off x="8959362" y="3619499"/>
            <a:ext cx="2756388" cy="2162176"/>
          </a:xfrm>
          <a:prstGeom prst="rect">
            <a:avLst/>
          </a:prstGeom>
        </p:spPr>
      </p:pic>
      <p:pic>
        <p:nvPicPr>
          <p:cNvPr id="7" name="Grafik 6"/>
          <p:cNvPicPr>
            <a:picLocks noChangeAspect="1"/>
          </p:cNvPicPr>
          <p:nvPr/>
        </p:nvPicPr>
        <p:blipFill>
          <a:blip r:embed="rId7"/>
          <a:stretch>
            <a:fillRect/>
          </a:stretch>
        </p:blipFill>
        <p:spPr>
          <a:xfrm>
            <a:off x="9371366" y="1200150"/>
            <a:ext cx="2111022" cy="1219200"/>
          </a:xfrm>
          <a:prstGeom prst="rect">
            <a:avLst/>
          </a:prstGeom>
        </p:spPr>
      </p:pic>
      <p:sp>
        <p:nvSpPr>
          <p:cNvPr id="22" name="Rechteck 21"/>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244444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p:cNvGrpSpPr/>
          <p:nvPr/>
        </p:nvGrpSpPr>
        <p:grpSpPr>
          <a:xfrm>
            <a:off x="10877701" y="533701"/>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sp>
        <p:nvSpPr>
          <p:cNvPr id="19" name="Rechteck 18"/>
          <p:cNvSpPr/>
          <p:nvPr/>
        </p:nvSpPr>
        <p:spPr>
          <a:xfrm>
            <a:off x="7322609" y="5935134"/>
            <a:ext cx="4615392" cy="738664"/>
          </a:xfrm>
          <a:prstGeom prst="rect">
            <a:avLst/>
          </a:prstGeom>
        </p:spPr>
        <p:txBody>
          <a:bodyPr wrap="square">
            <a:spAutoFit/>
          </a:bodyPr>
          <a:lstStyle/>
          <a:p>
            <a:pPr algn="r"/>
            <a:r>
              <a:rPr lang="de-DE" sz="1400" b="1" dirty="0">
                <a:solidFill>
                  <a:srgbClr val="002060"/>
                </a:solidFill>
              </a:rPr>
              <a:t>FRB</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16" name="Rechteck 15"/>
          <p:cNvSpPr/>
          <p:nvPr/>
        </p:nvSpPr>
        <p:spPr>
          <a:xfrm>
            <a:off x="204259" y="491068"/>
            <a:ext cx="9177866"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(optimiert Random </a:t>
            </a:r>
            <a:r>
              <a:rPr lang="de-DE" b="1" dirty="0" err="1">
                <a:solidFill>
                  <a:srgbClr val="002060"/>
                </a:solidFill>
              </a:rPr>
              <a:t>Grid</a:t>
            </a:r>
            <a:r>
              <a:rPr lang="de-DE" b="1" dirty="0">
                <a:solidFill>
                  <a:srgbClr val="002060"/>
                </a:solidFill>
              </a:rPr>
              <a:t> Search, 250 </a:t>
            </a:r>
            <a:r>
              <a:rPr lang="de-DE" b="1" dirty="0" err="1">
                <a:solidFill>
                  <a:srgbClr val="002060"/>
                </a:solidFill>
              </a:rPr>
              <a:t>Estimators</a:t>
            </a:r>
            <a:r>
              <a:rPr lang="de-DE" b="1" dirty="0">
                <a:solidFill>
                  <a:srgbClr val="002060"/>
                </a:solidFill>
              </a:rPr>
              <a:t>, </a:t>
            </a:r>
            <a:r>
              <a:rPr lang="de-DE" b="1" dirty="0" err="1">
                <a:solidFill>
                  <a:srgbClr val="002060"/>
                </a:solidFill>
              </a:rPr>
              <a:t>balanced</a:t>
            </a:r>
            <a:r>
              <a:rPr lang="de-DE" b="1" dirty="0">
                <a:solidFill>
                  <a:srgbClr val="002060"/>
                </a:solidFill>
              </a:rPr>
              <a:t>)</a:t>
            </a:r>
          </a:p>
        </p:txBody>
      </p:sp>
      <p:pic>
        <p:nvPicPr>
          <p:cNvPr id="6" name="Grafik 5"/>
          <p:cNvPicPr>
            <a:picLocks noChangeAspect="1"/>
          </p:cNvPicPr>
          <p:nvPr/>
        </p:nvPicPr>
        <p:blipFill>
          <a:blip r:embed="rId4"/>
          <a:stretch>
            <a:fillRect/>
          </a:stretch>
        </p:blipFill>
        <p:spPr>
          <a:xfrm>
            <a:off x="333375" y="1008062"/>
            <a:ext cx="4491954" cy="1794405"/>
          </a:xfrm>
          <a:prstGeom prst="rect">
            <a:avLst/>
          </a:prstGeom>
        </p:spPr>
      </p:pic>
      <p:pic>
        <p:nvPicPr>
          <p:cNvPr id="8" name="Grafik 7"/>
          <p:cNvPicPr>
            <a:picLocks noChangeAspect="1"/>
          </p:cNvPicPr>
          <p:nvPr/>
        </p:nvPicPr>
        <p:blipFill>
          <a:blip r:embed="rId5"/>
          <a:stretch>
            <a:fillRect/>
          </a:stretch>
        </p:blipFill>
        <p:spPr>
          <a:xfrm>
            <a:off x="5037137" y="1039283"/>
            <a:ext cx="3286125" cy="2476500"/>
          </a:xfrm>
          <a:prstGeom prst="rect">
            <a:avLst/>
          </a:prstGeom>
        </p:spPr>
      </p:pic>
      <p:pic>
        <p:nvPicPr>
          <p:cNvPr id="9" name="Grafik 8"/>
          <p:cNvPicPr>
            <a:picLocks noChangeAspect="1"/>
          </p:cNvPicPr>
          <p:nvPr/>
        </p:nvPicPr>
        <p:blipFill rotWithShape="1">
          <a:blip r:embed="rId6"/>
          <a:srcRect l="1892" t="66420" r="40890" b="1605"/>
          <a:stretch/>
        </p:blipFill>
        <p:spPr>
          <a:xfrm>
            <a:off x="8777187" y="3649133"/>
            <a:ext cx="2949146" cy="2133601"/>
          </a:xfrm>
          <a:prstGeom prst="rect">
            <a:avLst/>
          </a:prstGeom>
        </p:spPr>
      </p:pic>
      <p:pic>
        <p:nvPicPr>
          <p:cNvPr id="22" name="Grafik 21"/>
          <p:cNvPicPr>
            <a:picLocks noChangeAspect="1"/>
          </p:cNvPicPr>
          <p:nvPr/>
        </p:nvPicPr>
        <p:blipFill rotWithShape="1">
          <a:blip r:embed="rId6"/>
          <a:srcRect l="2213" t="1111" r="3936" b="67037"/>
          <a:stretch/>
        </p:blipFill>
        <p:spPr>
          <a:xfrm>
            <a:off x="384939" y="3513667"/>
            <a:ext cx="5203062" cy="2286000"/>
          </a:xfrm>
          <a:prstGeom prst="rect">
            <a:avLst/>
          </a:prstGeom>
        </p:spPr>
      </p:pic>
      <p:pic>
        <p:nvPicPr>
          <p:cNvPr id="23" name="Grafik 22"/>
          <p:cNvPicPr>
            <a:picLocks noChangeAspect="1"/>
          </p:cNvPicPr>
          <p:nvPr/>
        </p:nvPicPr>
        <p:blipFill rotWithShape="1">
          <a:blip r:embed="rId6"/>
          <a:srcRect l="2372" t="33827" r="39132" b="34815"/>
          <a:stretch/>
        </p:blipFill>
        <p:spPr>
          <a:xfrm>
            <a:off x="5596466" y="3556000"/>
            <a:ext cx="3098800" cy="2150533"/>
          </a:xfrm>
          <a:prstGeom prst="rect">
            <a:avLst/>
          </a:prstGeom>
        </p:spPr>
      </p:pic>
      <p:pic>
        <p:nvPicPr>
          <p:cNvPr id="10" name="Grafik 9"/>
          <p:cNvPicPr>
            <a:picLocks noChangeAspect="1"/>
          </p:cNvPicPr>
          <p:nvPr/>
        </p:nvPicPr>
        <p:blipFill rotWithShape="1">
          <a:blip r:embed="rId7"/>
          <a:srcRect l="14695"/>
          <a:stretch/>
        </p:blipFill>
        <p:spPr>
          <a:xfrm>
            <a:off x="8466350" y="1246187"/>
            <a:ext cx="3209182" cy="887413"/>
          </a:xfrm>
          <a:prstGeom prst="rect">
            <a:avLst/>
          </a:prstGeom>
        </p:spPr>
      </p:pic>
      <p:sp>
        <p:nvSpPr>
          <p:cNvPr id="24" name="Ellipse 23"/>
          <p:cNvSpPr/>
          <p:nvPr/>
        </p:nvSpPr>
        <p:spPr>
          <a:xfrm>
            <a:off x="6809743" y="1529290"/>
            <a:ext cx="584200" cy="3460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p:cNvSpPr/>
          <p:nvPr/>
        </p:nvSpPr>
        <p:spPr>
          <a:xfrm>
            <a:off x="2565827" y="1473199"/>
            <a:ext cx="584200" cy="3460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p:cNvSpPr/>
          <p:nvPr/>
        </p:nvSpPr>
        <p:spPr>
          <a:xfrm>
            <a:off x="322790" y="5987534"/>
            <a:ext cx="2589744" cy="261610"/>
          </a:xfrm>
          <a:prstGeom prst="rect">
            <a:avLst/>
          </a:prstGeom>
        </p:spPr>
        <p:txBody>
          <a:bodyPr wrap="square">
            <a:spAutoFit/>
          </a:bodyPr>
          <a:lstStyle/>
          <a:p>
            <a:r>
              <a:rPr lang="de-DE" sz="1100" dirty="0">
                <a:latin typeface="BMW Group Condensed" panose="020B0606020202020204" pitchFamily="34" charset="0"/>
              </a:rPr>
              <a:t>'PR-4.1: Anfrage ist eine Resubmission',</a:t>
            </a:r>
          </a:p>
        </p:txBody>
      </p:sp>
      <p:sp>
        <p:nvSpPr>
          <p:cNvPr id="32" name="Ellipse 31"/>
          <p:cNvSpPr/>
          <p:nvPr/>
        </p:nvSpPr>
        <p:spPr>
          <a:xfrm>
            <a:off x="1761493" y="1490133"/>
            <a:ext cx="584200" cy="34607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4196436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endParaRPr lang="de-DE" b="1" dirty="0">
              <a:solidFill>
                <a:srgbClr val="002060"/>
              </a:solidFill>
            </a:endParaRP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13" name="Rechteck 12"/>
          <p:cNvSpPr/>
          <p:nvPr/>
        </p:nvSpPr>
        <p:spPr>
          <a:xfrm>
            <a:off x="7274984" y="6011334"/>
            <a:ext cx="4615392" cy="738664"/>
          </a:xfrm>
          <a:prstGeom prst="rect">
            <a:avLst/>
          </a:prstGeom>
        </p:spPr>
        <p:txBody>
          <a:bodyPr wrap="square">
            <a:spAutoFit/>
          </a:bodyPr>
          <a:lstStyle/>
          <a:p>
            <a:pPr algn="r"/>
            <a:r>
              <a:rPr lang="de-DE" sz="1400" b="1" dirty="0">
                <a:solidFill>
                  <a:srgbClr val="002060"/>
                </a:solidFill>
              </a:rPr>
              <a:t>FRB</a:t>
            </a:r>
          </a:p>
          <a:p>
            <a:pPr algn="r"/>
            <a:r>
              <a:rPr lang="de-DE" sz="1400" b="1" dirty="0">
                <a:solidFill>
                  <a:srgbClr val="002060"/>
                </a:solidFill>
              </a:rPr>
              <a:t>#2 Positiv vs. Negativ-Entscheidung</a:t>
            </a:r>
          </a:p>
          <a:p>
            <a:pPr algn="r"/>
            <a:r>
              <a:rPr lang="de-DE" sz="1400" b="1" dirty="0">
                <a:solidFill>
                  <a:srgbClr val="002060"/>
                </a:solidFill>
              </a:rPr>
              <a:t>y = </a:t>
            </a:r>
            <a:r>
              <a:rPr lang="de-DE" sz="1400" b="1" dirty="0" err="1">
                <a:solidFill>
                  <a:srgbClr val="002060"/>
                </a:solidFill>
              </a:rPr>
              <a:t>ENTSCHEIDUNG_ART_y</a:t>
            </a:r>
            <a:r>
              <a:rPr lang="de-DE" sz="1400" b="1" dirty="0">
                <a:solidFill>
                  <a:srgbClr val="002060"/>
                </a:solidFill>
              </a:rPr>
              <a:t>: Positiv: 1, Negativ:  0</a:t>
            </a:r>
          </a:p>
        </p:txBody>
      </p:sp>
      <p:sp>
        <p:nvSpPr>
          <p:cNvPr id="18" name="Rechteck 17"/>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a:t>
            </a:r>
            <a:r>
              <a:rPr lang="de-DE" sz="1050" b="1" dirty="0">
                <a:solidFill>
                  <a:srgbClr val="002060"/>
                </a:solidFill>
              </a:rPr>
              <a:t>(R-</a:t>
            </a:r>
            <a:r>
              <a:rPr lang="de-DE" sz="1050" b="1" dirty="0" err="1">
                <a:solidFill>
                  <a:srgbClr val="002060"/>
                </a:solidFill>
              </a:rPr>
              <a:t>GridSearch</a:t>
            </a:r>
            <a:r>
              <a:rPr lang="de-DE" sz="1050" b="1" dirty="0">
                <a:solidFill>
                  <a:srgbClr val="002060"/>
                </a:solidFill>
              </a:rPr>
              <a:t>, </a:t>
            </a:r>
            <a:r>
              <a:rPr lang="de-DE" sz="1050" b="1" dirty="0" err="1">
                <a:solidFill>
                  <a:srgbClr val="002060"/>
                </a:solidFill>
              </a:rPr>
              <a:t>balanced</a:t>
            </a:r>
            <a:r>
              <a:rPr lang="de-DE" sz="1050" b="1" dirty="0">
                <a:solidFill>
                  <a:srgbClr val="002060"/>
                </a:solidFill>
              </a:rPr>
              <a:t>)</a:t>
            </a:r>
            <a:endParaRPr lang="de-DE" dirty="0"/>
          </a:p>
        </p:txBody>
      </p:sp>
      <p:sp>
        <p:nvSpPr>
          <p:cNvPr id="20" name="Rechteck 19"/>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a:t>
            </a:r>
            <a:r>
              <a:rPr lang="de-DE" sz="1050" b="1" dirty="0">
                <a:solidFill>
                  <a:srgbClr val="002060"/>
                </a:solidFill>
              </a:rPr>
              <a:t>(R-</a:t>
            </a:r>
            <a:r>
              <a:rPr lang="de-DE" sz="1050" b="1" dirty="0" err="1">
                <a:solidFill>
                  <a:srgbClr val="002060"/>
                </a:solidFill>
              </a:rPr>
              <a:t>GridSearch</a:t>
            </a:r>
            <a:r>
              <a:rPr lang="de-DE" sz="1050" b="1" dirty="0">
                <a:solidFill>
                  <a:srgbClr val="002060"/>
                </a:solidFill>
              </a:rPr>
              <a:t>, </a:t>
            </a:r>
            <a:r>
              <a:rPr lang="de-DE" sz="1050" b="1" dirty="0" err="1">
                <a:solidFill>
                  <a:srgbClr val="002060"/>
                </a:solidFill>
              </a:rPr>
              <a:t>balanced</a:t>
            </a:r>
            <a:r>
              <a:rPr lang="de-DE" sz="1050" b="1" dirty="0">
                <a:solidFill>
                  <a:srgbClr val="002060"/>
                </a:solidFill>
              </a:rPr>
              <a:t>)</a:t>
            </a:r>
            <a:endParaRPr lang="de-DE" sz="1200" dirty="0"/>
          </a:p>
        </p:txBody>
      </p:sp>
      <p:sp>
        <p:nvSpPr>
          <p:cNvPr id="21" name="Rechteck 20"/>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a:t>
            </a:r>
            <a:r>
              <a:rPr lang="de-DE" sz="1050" b="1" dirty="0">
                <a:solidFill>
                  <a:srgbClr val="002060"/>
                </a:solidFill>
              </a:rPr>
              <a:t>(R-</a:t>
            </a:r>
            <a:r>
              <a:rPr lang="de-DE" sz="1050" b="1" dirty="0" err="1">
                <a:solidFill>
                  <a:srgbClr val="002060"/>
                </a:solidFill>
              </a:rPr>
              <a:t>GridSearch</a:t>
            </a:r>
            <a:r>
              <a:rPr lang="de-DE" sz="1050" b="1" dirty="0">
                <a:solidFill>
                  <a:srgbClr val="002060"/>
                </a:solidFill>
              </a:rPr>
              <a:t>, </a:t>
            </a:r>
            <a:r>
              <a:rPr lang="de-DE" sz="1050" b="1" dirty="0" err="1">
                <a:solidFill>
                  <a:srgbClr val="002060"/>
                </a:solidFill>
              </a:rPr>
              <a:t>balanced</a:t>
            </a:r>
            <a:r>
              <a:rPr lang="de-DE" sz="1050" b="1" dirty="0">
                <a:solidFill>
                  <a:srgbClr val="002060"/>
                </a:solidFill>
              </a:rPr>
              <a:t>)</a:t>
            </a:r>
            <a:endParaRPr lang="de-DE" sz="1200" dirty="0"/>
          </a:p>
        </p:txBody>
      </p:sp>
      <p:sp>
        <p:nvSpPr>
          <p:cNvPr id="2" name="Rechteck 1"/>
          <p:cNvSpPr/>
          <p:nvPr/>
        </p:nvSpPr>
        <p:spPr>
          <a:xfrm>
            <a:off x="440266" y="1600412"/>
            <a:ext cx="6096000"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0.2158 ± 0.3490	PR_CODE1=None</a:t>
            </a:r>
          </a:p>
          <a:p>
            <a:pPr>
              <a:tabLst>
                <a:tab pos="982663" algn="l"/>
                <a:tab pos="1162050" algn="l"/>
              </a:tabLst>
            </a:pPr>
            <a:r>
              <a:rPr lang="de-DE" sz="1000" dirty="0">
                <a:latin typeface="BMW Group Condensed" panose="020B0606020202020204" pitchFamily="34" charset="0"/>
              </a:rPr>
              <a:t>0.1491 ± 0.3159	RATINGKLASSE</a:t>
            </a:r>
          </a:p>
          <a:p>
            <a:pPr>
              <a:tabLst>
                <a:tab pos="982663" algn="l"/>
                <a:tab pos="1162050" algn="l"/>
              </a:tabLst>
            </a:pPr>
            <a:r>
              <a:rPr lang="de-DE" sz="1000" dirty="0">
                <a:latin typeface="BMW Group Condensed" panose="020B0606020202020204" pitchFamily="34" charset="0"/>
              </a:rPr>
              <a:t>0.1043 ± 0.2059	VERFUEGBARES_EINKOMMEN_DLL</a:t>
            </a:r>
          </a:p>
          <a:p>
            <a:pPr>
              <a:tabLst>
                <a:tab pos="982663" algn="l"/>
                <a:tab pos="1162050" algn="l"/>
              </a:tabLst>
            </a:pPr>
            <a:r>
              <a:rPr lang="de-DE" sz="1000" dirty="0">
                <a:latin typeface="BMW Group Condensed" panose="020B0606020202020204" pitchFamily="34" charset="0"/>
              </a:rPr>
              <a:t>0.0715 ± 0.2293	SCOREPUNKTE_GESAMT</a:t>
            </a:r>
          </a:p>
          <a:p>
            <a:pPr>
              <a:tabLst>
                <a:tab pos="982663" algn="l"/>
                <a:tab pos="1162050" algn="l"/>
              </a:tabLst>
            </a:pPr>
            <a:r>
              <a:rPr lang="de-DE" sz="1000" dirty="0">
                <a:latin typeface="BMW Group Condensed" panose="020B0606020202020204" pitchFamily="34" charset="0"/>
              </a:rPr>
              <a:t>0.0631 ± 0.1959	RATE_ZU_VERFUEG_EINKOMMEN</a:t>
            </a:r>
          </a:p>
          <a:p>
            <a:pPr>
              <a:tabLst>
                <a:tab pos="982663" algn="l"/>
                <a:tab pos="1162050" algn="l"/>
              </a:tabLst>
            </a:pPr>
            <a:r>
              <a:rPr lang="de-DE" sz="1000" dirty="0">
                <a:latin typeface="BMW Group Condensed" panose="020B0606020202020204" pitchFamily="34" charset="0"/>
              </a:rPr>
              <a:t>0.0489 ± 0.0630	BEARBEITUNGART=Voranfrage-Erstellt</a:t>
            </a:r>
          </a:p>
          <a:p>
            <a:pPr>
              <a:tabLst>
                <a:tab pos="982663" algn="l"/>
                <a:tab pos="1162050" algn="l"/>
              </a:tabLst>
            </a:pPr>
            <a:r>
              <a:rPr lang="de-DE" sz="1000" dirty="0">
                <a:latin typeface="BMW Group Condensed" panose="020B0606020202020204" pitchFamily="34" charset="0"/>
              </a:rPr>
              <a:t>0.0484 ± 0.1264	PR_CODE1=PR-4.1</a:t>
            </a:r>
          </a:p>
          <a:p>
            <a:pPr>
              <a:tabLst>
                <a:tab pos="982663" algn="l"/>
                <a:tab pos="1162050" algn="l"/>
              </a:tabLst>
            </a:pPr>
            <a:r>
              <a:rPr lang="de-DE" sz="1000" dirty="0">
                <a:latin typeface="BMW Group Condensed" panose="020B0606020202020204" pitchFamily="34" charset="0"/>
              </a:rPr>
              <a:t>0.0343 ± 0.1534	SCORE_SCHUFA</a:t>
            </a:r>
          </a:p>
          <a:p>
            <a:pPr>
              <a:tabLst>
                <a:tab pos="982663" algn="l"/>
                <a:tab pos="1162050" algn="l"/>
              </a:tabLst>
            </a:pPr>
            <a:r>
              <a:rPr lang="de-DE" sz="1000" dirty="0">
                <a:latin typeface="BMW Group Condensed" panose="020B0606020202020204" pitchFamily="34" charset="0"/>
              </a:rPr>
              <a:t>0.0241 ± 0.0299	ANZ_VERTRAEGE</a:t>
            </a:r>
          </a:p>
          <a:p>
            <a:pPr>
              <a:tabLst>
                <a:tab pos="982663" algn="l"/>
                <a:tab pos="1162050" algn="l"/>
              </a:tabLst>
            </a:pPr>
            <a:r>
              <a:rPr lang="de-DE" sz="1000" dirty="0">
                <a:latin typeface="BMW Group Condensed" panose="020B0606020202020204" pitchFamily="34" charset="0"/>
              </a:rPr>
              <a:t>0.0220 ± 0.0844	MTL_NETTO_EK</a:t>
            </a:r>
          </a:p>
          <a:p>
            <a:pPr>
              <a:tabLst>
                <a:tab pos="982663" algn="l"/>
                <a:tab pos="1162050" algn="l"/>
              </a:tabLst>
            </a:pPr>
            <a:r>
              <a:rPr lang="de-DE" sz="1000" dirty="0">
                <a:latin typeface="BMW Group Condensed" panose="020B0606020202020204" pitchFamily="34" charset="0"/>
              </a:rPr>
              <a:t>0.0214 ± 0.0780	MUW_KZ</a:t>
            </a:r>
          </a:p>
          <a:p>
            <a:pPr>
              <a:tabLst>
                <a:tab pos="982663" algn="l"/>
                <a:tab pos="1162050" algn="l"/>
              </a:tabLst>
            </a:pPr>
            <a:r>
              <a:rPr lang="de-DE" sz="1000" dirty="0">
                <a:latin typeface="BMW Group Condensed" panose="020B0606020202020204" pitchFamily="34" charset="0"/>
              </a:rPr>
              <a:t>0.0192 ± 0.0451	STORNOGRUND=Wiedereinreichung</a:t>
            </a:r>
          </a:p>
          <a:p>
            <a:pPr>
              <a:tabLst>
                <a:tab pos="982663" algn="l"/>
                <a:tab pos="1162050" algn="l"/>
              </a:tabLst>
            </a:pPr>
            <a:r>
              <a:rPr lang="de-DE" sz="1000" dirty="0">
                <a:latin typeface="BMW Group Condensed" panose="020B0606020202020204" pitchFamily="34" charset="0"/>
              </a:rPr>
              <a:t>0.0180 ± 0.0492	SELBSTAENDIG_SEIT</a:t>
            </a:r>
          </a:p>
          <a:p>
            <a:pPr>
              <a:tabLst>
                <a:tab pos="982663" algn="l"/>
                <a:tab pos="1162050" algn="l"/>
              </a:tabLst>
            </a:pPr>
            <a:r>
              <a:rPr lang="de-DE" sz="1000" dirty="0">
                <a:latin typeface="BMW Group Condensed" panose="020B0606020202020204" pitchFamily="34" charset="0"/>
              </a:rPr>
              <a:t>0.0145 ± 0.0676	PR_CODE2=None</a:t>
            </a:r>
          </a:p>
          <a:p>
            <a:pPr>
              <a:tabLst>
                <a:tab pos="982663" algn="l"/>
                <a:tab pos="1162050" algn="l"/>
              </a:tabLst>
            </a:pPr>
            <a:r>
              <a:rPr lang="de-DE" sz="1000" dirty="0">
                <a:latin typeface="BMW Group Condensed" panose="020B0606020202020204" pitchFamily="34" charset="0"/>
              </a:rPr>
              <a:t>0.0106 ± 0.0753	PR_CODE1=PR-7.31</a:t>
            </a:r>
          </a:p>
          <a:p>
            <a:pPr>
              <a:tabLst>
                <a:tab pos="982663" algn="l"/>
                <a:tab pos="1162050" algn="l"/>
              </a:tabLst>
            </a:pPr>
            <a:r>
              <a:rPr lang="de-DE" sz="1000" dirty="0">
                <a:latin typeface="BMW Group Condensed" panose="020B0606020202020204" pitchFamily="34" charset="0"/>
              </a:rPr>
              <a:t>0.0104 ± 0.0438	PR_CODE1=PR-7.18</a:t>
            </a:r>
          </a:p>
          <a:p>
            <a:pPr>
              <a:tabLst>
                <a:tab pos="982663" algn="l"/>
                <a:tab pos="1162050" algn="l"/>
              </a:tabLst>
            </a:pPr>
            <a:r>
              <a:rPr lang="de-DE" sz="1000" dirty="0">
                <a:latin typeface="BMW Group Condensed" panose="020B0606020202020204" pitchFamily="34" charset="0"/>
              </a:rPr>
              <a:t>0.0101 ± 0.0491	RETAIL_EINSTUFUNG=Detailkunde</a:t>
            </a:r>
          </a:p>
          <a:p>
            <a:pPr>
              <a:tabLst>
                <a:tab pos="982663" algn="l"/>
                <a:tab pos="1162050" algn="l"/>
              </a:tabLst>
            </a:pPr>
            <a:r>
              <a:rPr lang="de-DE" sz="1000" dirty="0">
                <a:latin typeface="BMW Group Condensed" panose="020B0606020202020204" pitchFamily="34" charset="0"/>
              </a:rPr>
              <a:t>0.0090 ± 0.0309	PR_CODE1=PR-7.51</a:t>
            </a:r>
          </a:p>
          <a:p>
            <a:pPr>
              <a:tabLst>
                <a:tab pos="982663" algn="l"/>
                <a:tab pos="1162050" algn="l"/>
              </a:tabLst>
            </a:pPr>
            <a:r>
              <a:rPr lang="de-DE" sz="1000" dirty="0">
                <a:latin typeface="BMW Group Condensed" panose="020B0606020202020204" pitchFamily="34" charset="0"/>
              </a:rPr>
              <a:t>0.0086 ± 0.0466	ZAHLUNGSVERHALTEN_DLL</a:t>
            </a:r>
          </a:p>
          <a:p>
            <a:pPr>
              <a:tabLst>
                <a:tab pos="982663" algn="l"/>
                <a:tab pos="1162050" algn="l"/>
              </a:tabLst>
            </a:pPr>
            <a:r>
              <a:rPr lang="de-DE" sz="1000" dirty="0">
                <a:latin typeface="BMW Group Condensed" panose="020B0606020202020204" pitchFamily="34" charset="0"/>
              </a:rPr>
              <a:t>0.0085 ± 0.0488	ENTSCHEIDUNG_OFFEN_KZ</a:t>
            </a:r>
          </a:p>
          <a:p>
            <a:pPr>
              <a:tabLst>
                <a:tab pos="982663" algn="l"/>
                <a:tab pos="1162050" algn="l"/>
              </a:tabLst>
            </a:pPr>
            <a:r>
              <a:rPr lang="de-DE" sz="1000" dirty="0">
                <a:latin typeface="BMW Group Condensed" panose="020B0606020202020204" pitchFamily="34" charset="0"/>
              </a:rPr>
              <a:t>… 181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5" name="Grafik 4"/>
          <p:cNvPicPr>
            <a:picLocks noChangeAspect="1"/>
          </p:cNvPicPr>
          <p:nvPr/>
        </p:nvPicPr>
        <p:blipFill rotWithShape="1">
          <a:blip r:embed="rId3"/>
          <a:srcRect r="553"/>
          <a:stretch/>
        </p:blipFill>
        <p:spPr>
          <a:xfrm>
            <a:off x="7303261" y="1402819"/>
            <a:ext cx="4651672" cy="4608513"/>
          </a:xfrm>
          <a:prstGeom prst="rect">
            <a:avLst/>
          </a:prstGeom>
        </p:spPr>
      </p:pic>
      <p:sp>
        <p:nvSpPr>
          <p:cNvPr id="7" name="Rechteck 6"/>
          <p:cNvSpPr/>
          <p:nvPr/>
        </p:nvSpPr>
        <p:spPr>
          <a:xfrm>
            <a:off x="3903133" y="1625811"/>
            <a:ext cx="3471333"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0.0196 ± 0.0026	PR_CODE1=None</a:t>
            </a:r>
          </a:p>
          <a:p>
            <a:pPr>
              <a:tabLst>
                <a:tab pos="982663" algn="l"/>
                <a:tab pos="1162050" algn="l"/>
              </a:tabLst>
            </a:pPr>
            <a:r>
              <a:rPr lang="de-DE" sz="1000" dirty="0">
                <a:latin typeface="BMW Group Condensed" panose="020B0606020202020204" pitchFamily="34" charset="0"/>
              </a:rPr>
              <a:t>0.0149 ± 0.0029	</a:t>
            </a:r>
            <a:r>
              <a:rPr lang="de-DE" sz="1000" b="1" dirty="0">
                <a:solidFill>
                  <a:schemeClr val="accent6">
                    <a:lumMod val="50000"/>
                  </a:schemeClr>
                </a:solidFill>
                <a:latin typeface="BMW Group Condensed" panose="020B0606020202020204" pitchFamily="34" charset="0"/>
              </a:rPr>
              <a:t>BEARBEITUNGART=Voranfrage-Erstellt</a:t>
            </a:r>
          </a:p>
          <a:p>
            <a:pPr>
              <a:tabLst>
                <a:tab pos="982663" algn="l"/>
                <a:tab pos="1162050" algn="l"/>
              </a:tabLst>
            </a:pPr>
            <a:r>
              <a:rPr lang="de-DE" sz="1000" dirty="0">
                <a:latin typeface="BMW Group Condensed" panose="020B0606020202020204" pitchFamily="34" charset="0"/>
              </a:rPr>
              <a:t>0.0111 ± 0.0012	</a:t>
            </a:r>
            <a:r>
              <a:rPr lang="de-DE" sz="1000" b="1" dirty="0">
                <a:solidFill>
                  <a:schemeClr val="accent6">
                    <a:lumMod val="50000"/>
                  </a:schemeClr>
                </a:solidFill>
                <a:latin typeface="BMW Group Condensed" panose="020B0606020202020204" pitchFamily="34" charset="0"/>
              </a:rPr>
              <a:t>ANZ_VERTRAEGE</a:t>
            </a:r>
          </a:p>
          <a:p>
            <a:pPr>
              <a:tabLst>
                <a:tab pos="982663" algn="l"/>
                <a:tab pos="1162050" algn="l"/>
              </a:tabLst>
            </a:pPr>
            <a:r>
              <a:rPr lang="de-DE" sz="1000" dirty="0">
                <a:latin typeface="BMW Group Condensed" panose="020B0606020202020204" pitchFamily="34" charset="0"/>
              </a:rPr>
              <a:t>0.0056 ± 0.0014	</a:t>
            </a:r>
            <a:r>
              <a:rPr lang="de-DE" sz="1000" b="1" dirty="0">
                <a:solidFill>
                  <a:schemeClr val="accent6">
                    <a:lumMod val="50000"/>
                  </a:schemeClr>
                </a:solidFill>
                <a:latin typeface="BMW Group Condensed" panose="020B0606020202020204" pitchFamily="34" charset="0"/>
              </a:rPr>
              <a:t>PR_CODE1=PR-4.1</a:t>
            </a:r>
          </a:p>
          <a:p>
            <a:pPr>
              <a:tabLst>
                <a:tab pos="982663" algn="l"/>
                <a:tab pos="1162050" algn="l"/>
              </a:tabLst>
            </a:pPr>
            <a:r>
              <a:rPr lang="de-DE" sz="1000" dirty="0">
                <a:latin typeface="BMW Group Condensed" panose="020B0606020202020204" pitchFamily="34" charset="0"/>
              </a:rPr>
              <a:t>0.0040 ± 0.0009	ENTSCHEIDUNG_OFFEN_KZ</a:t>
            </a:r>
          </a:p>
          <a:p>
            <a:pPr>
              <a:tabLst>
                <a:tab pos="982663" algn="l"/>
                <a:tab pos="1162050" algn="l"/>
              </a:tabLst>
            </a:pPr>
            <a:r>
              <a:rPr lang="de-DE" sz="1000" dirty="0">
                <a:latin typeface="BMW Group Condensed" panose="020B0606020202020204" pitchFamily="34" charset="0"/>
              </a:rPr>
              <a:t>0.0036 ± 0.0007	RETAIL_EINSTUFUNG=Detailkunde</a:t>
            </a:r>
          </a:p>
          <a:p>
            <a:pPr>
              <a:tabLst>
                <a:tab pos="982663" algn="l"/>
                <a:tab pos="1162050" algn="l"/>
              </a:tabLst>
            </a:pPr>
            <a:r>
              <a:rPr lang="de-DE" sz="1000" dirty="0">
                <a:latin typeface="BMW Group Condensed" panose="020B0606020202020204" pitchFamily="34" charset="0"/>
              </a:rPr>
              <a:t>0.0027 ± 0.0003	RISIKOSTEUERUNG</a:t>
            </a:r>
          </a:p>
          <a:p>
            <a:pPr>
              <a:tabLst>
                <a:tab pos="982663" algn="l"/>
                <a:tab pos="1162050" algn="l"/>
              </a:tabLst>
            </a:pPr>
            <a:r>
              <a:rPr lang="de-DE" sz="1000" dirty="0">
                <a:latin typeface="BMW Group Condensed" panose="020B0606020202020204" pitchFamily="34" charset="0"/>
              </a:rPr>
              <a:t>0.0025 ± 0.0004	ANZ_WEITERLEITEN</a:t>
            </a:r>
          </a:p>
          <a:p>
            <a:pPr>
              <a:tabLst>
                <a:tab pos="982663" algn="l"/>
                <a:tab pos="1162050" algn="l"/>
              </a:tabLst>
            </a:pPr>
            <a:r>
              <a:rPr lang="de-DE" sz="1000" dirty="0">
                <a:latin typeface="BMW Group Condensed" panose="020B0606020202020204" pitchFamily="34" charset="0"/>
              </a:rPr>
              <a:t>0.0015 ± 0.0008	STORNOGRUND=Wiedereinreichung</a:t>
            </a:r>
          </a:p>
          <a:p>
            <a:pPr>
              <a:tabLst>
                <a:tab pos="982663" algn="l"/>
                <a:tab pos="1162050" algn="l"/>
              </a:tabLst>
            </a:pPr>
            <a:r>
              <a:rPr lang="de-DE" sz="1000" dirty="0">
                <a:latin typeface="BMW Group Condensed" panose="020B0606020202020204" pitchFamily="34" charset="0"/>
              </a:rPr>
              <a:t>0.0015 ± 0.0001	WIEDEREINREICHUNG_INTERN_ANZ</a:t>
            </a:r>
          </a:p>
          <a:p>
            <a:pPr>
              <a:tabLst>
                <a:tab pos="982663" algn="l"/>
                <a:tab pos="1162050" algn="l"/>
              </a:tabLst>
            </a:pPr>
            <a:r>
              <a:rPr lang="de-DE" sz="1000" dirty="0">
                <a:latin typeface="BMW Group Condensed" panose="020B0606020202020204" pitchFamily="34" charset="0"/>
              </a:rPr>
              <a:t>0.0015 ± 0.0006	AUSSTEUERUNG_AUSKUNFTEI_KZ</a:t>
            </a:r>
          </a:p>
          <a:p>
            <a:pPr>
              <a:tabLst>
                <a:tab pos="982663" algn="l"/>
                <a:tab pos="1162050" algn="l"/>
              </a:tabLst>
            </a:pPr>
            <a:r>
              <a:rPr lang="de-DE" sz="1000" dirty="0">
                <a:latin typeface="BMW Group Condensed" panose="020B0606020202020204" pitchFamily="34" charset="0"/>
              </a:rPr>
              <a:t>0.0013 ± 0.0003	PR_CODE1=PR-7.51</a:t>
            </a:r>
          </a:p>
          <a:p>
            <a:pPr>
              <a:tabLst>
                <a:tab pos="982663" algn="l"/>
                <a:tab pos="1162050" algn="l"/>
              </a:tabLst>
            </a:pPr>
            <a:r>
              <a:rPr lang="de-DE" sz="1000" dirty="0">
                <a:latin typeface="BMW Group Condensed" panose="020B0606020202020204" pitchFamily="34" charset="0"/>
              </a:rPr>
              <a:t>0.0009 ± 0.0003	PRODUKT_LINIE_TYP=Detail</a:t>
            </a:r>
          </a:p>
          <a:p>
            <a:pPr>
              <a:tabLst>
                <a:tab pos="982663" algn="l"/>
                <a:tab pos="1162050" algn="l"/>
              </a:tabLst>
            </a:pPr>
            <a:r>
              <a:rPr lang="de-DE" sz="1000" dirty="0">
                <a:latin typeface="BMW Group Condensed" panose="020B0606020202020204" pitchFamily="34" charset="0"/>
              </a:rPr>
              <a:t>0.0008 ± 0.0003	EXPECTED_LOSS_KUNDE</a:t>
            </a:r>
          </a:p>
          <a:p>
            <a:pPr>
              <a:tabLst>
                <a:tab pos="982663" algn="l"/>
                <a:tab pos="1162050" algn="l"/>
              </a:tabLst>
            </a:pPr>
            <a:r>
              <a:rPr lang="de-DE" sz="1000" dirty="0">
                <a:latin typeface="BMW Group Condensed" panose="020B0606020202020204" pitchFamily="34" charset="0"/>
              </a:rPr>
              <a:t>0.0007 ± 0.0005	ZAHLUNGSVERHALTEN_DLL</a:t>
            </a:r>
          </a:p>
          <a:p>
            <a:pPr>
              <a:tabLst>
                <a:tab pos="982663" algn="l"/>
                <a:tab pos="1162050" algn="l"/>
              </a:tabLst>
            </a:pPr>
            <a:r>
              <a:rPr lang="de-DE" sz="1000" dirty="0">
                <a:latin typeface="BMW Group Condensed" panose="020B0606020202020204" pitchFamily="34" charset="0"/>
              </a:rPr>
              <a:t>0.0007 ± 0.0003	WIEDEREINREICHUNG_EXTERN_ANZ</a:t>
            </a:r>
          </a:p>
          <a:p>
            <a:pPr>
              <a:tabLst>
                <a:tab pos="982663" algn="l"/>
                <a:tab pos="1162050" algn="l"/>
              </a:tabLst>
            </a:pPr>
            <a:r>
              <a:rPr lang="de-DE" sz="1000" dirty="0">
                <a:latin typeface="BMW Group Condensed" panose="020B0606020202020204" pitchFamily="34" charset="0"/>
              </a:rPr>
              <a:t>0.0005 ± 0.0003	EXPECTED_LOSS_ANGEBOT</a:t>
            </a:r>
          </a:p>
          <a:p>
            <a:pPr>
              <a:tabLst>
                <a:tab pos="982663" algn="l"/>
                <a:tab pos="1162050" algn="l"/>
              </a:tabLst>
            </a:pPr>
            <a:r>
              <a:rPr lang="de-DE" sz="1000" dirty="0">
                <a:latin typeface="BMW Group Condensed" panose="020B0606020202020204" pitchFamily="34" charset="0"/>
              </a:rPr>
              <a:t>0.0005 ± 0.0002	ANZAHL_VTR_BEENDET</a:t>
            </a:r>
          </a:p>
          <a:p>
            <a:pPr>
              <a:tabLst>
                <a:tab pos="982663" algn="l"/>
                <a:tab pos="1162050" algn="l"/>
              </a:tabLst>
            </a:pPr>
            <a:r>
              <a:rPr lang="de-DE" sz="1000" dirty="0">
                <a:latin typeface="BMW Group Condensed" panose="020B0606020202020204" pitchFamily="34" charset="0"/>
              </a:rPr>
              <a:t>0.0004 ± 0.0006	ANZAHL_AK</a:t>
            </a:r>
          </a:p>
          <a:p>
            <a:pPr>
              <a:tabLst>
                <a:tab pos="982663" algn="l"/>
                <a:tab pos="1162050" algn="l"/>
              </a:tabLst>
            </a:pPr>
            <a:r>
              <a:rPr lang="de-DE" sz="1000" dirty="0">
                <a:latin typeface="BMW Group Condensed" panose="020B0606020202020204" pitchFamily="34" charset="0"/>
              </a:rPr>
              <a:t>0.0004 ± 0.0004	SCORE_ZAHLUNGSVERHALTEN</a:t>
            </a:r>
          </a:p>
          <a:p>
            <a:pPr>
              <a:tabLst>
                <a:tab pos="982663" algn="l"/>
                <a:tab pos="1162050" algn="l"/>
              </a:tabLst>
            </a:pPr>
            <a:r>
              <a:rPr lang="de-DE" sz="1000" dirty="0">
                <a:latin typeface="BMW Group Condensed" panose="020B0606020202020204" pitchFamily="34" charset="0"/>
              </a:rPr>
              <a:t>… 181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22" name="Rechteck 21"/>
          <p:cNvSpPr/>
          <p:nvPr/>
        </p:nvSpPr>
        <p:spPr>
          <a:xfrm>
            <a:off x="398990" y="6368534"/>
            <a:ext cx="2589744" cy="261610"/>
          </a:xfrm>
          <a:prstGeom prst="rect">
            <a:avLst/>
          </a:prstGeom>
        </p:spPr>
        <p:txBody>
          <a:bodyPr wrap="square">
            <a:spAutoFit/>
          </a:bodyPr>
          <a:lstStyle/>
          <a:p>
            <a:r>
              <a:rPr lang="de-DE" sz="1100" dirty="0">
                <a:latin typeface="BMW Group Condensed" panose="020B0606020202020204" pitchFamily="34" charset="0"/>
              </a:rPr>
              <a:t>'PR-4.1: Anfrage ist eine Resubmission',</a:t>
            </a:r>
          </a:p>
        </p:txBody>
      </p:sp>
      <p:sp>
        <p:nvSpPr>
          <p:cNvPr id="24" name="Rechteck 23"/>
          <p:cNvSpPr/>
          <p:nvPr/>
        </p:nvSpPr>
        <p:spPr>
          <a:xfrm>
            <a:off x="412750" y="252943"/>
            <a:ext cx="10525125" cy="307777"/>
          </a:xfrm>
          <a:prstGeom prst="rect">
            <a:avLst/>
          </a:prstGeom>
          <a:solidFill>
            <a:srgbClr val="FFE1CC"/>
          </a:solidFill>
        </p:spPr>
        <p:txBody>
          <a:bodyPr wrap="square">
            <a:spAutoFit/>
          </a:bodyPr>
          <a:lstStyle/>
          <a:p>
            <a:r>
              <a:rPr lang="de-DE" sz="1400" b="1" dirty="0">
                <a:solidFill>
                  <a:srgbClr val="002060"/>
                </a:solidFill>
              </a:rPr>
              <a:t>FRB | #2  Positiv- vs. Negativ-Entscheidung | y = </a:t>
            </a:r>
            <a:r>
              <a:rPr lang="de-DE" sz="1400" b="1" dirty="0" err="1">
                <a:solidFill>
                  <a:srgbClr val="002060"/>
                </a:solidFill>
              </a:rPr>
              <a:t>ENTSCHEIDUNG_ART_y</a:t>
            </a:r>
            <a:r>
              <a:rPr lang="de-DE" sz="1400" b="1" dirty="0">
                <a:solidFill>
                  <a:srgbClr val="002060"/>
                </a:solidFill>
              </a:rPr>
              <a:t>: Positiv: 1, Negativ:  0</a:t>
            </a:r>
          </a:p>
        </p:txBody>
      </p:sp>
    </p:spTree>
    <p:extLst>
      <p:ext uri="{BB962C8B-B14F-4D97-AF65-F5344CB8AC3E}">
        <p14:creationId xmlns:p14="http://schemas.microsoft.com/office/powerpoint/2010/main" val="925048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5683250"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(Random </a:t>
            </a:r>
            <a:r>
              <a:rPr lang="de-DE" b="1" dirty="0" err="1">
                <a:solidFill>
                  <a:srgbClr val="002060"/>
                </a:solidFill>
              </a:rPr>
              <a:t>Grid</a:t>
            </a:r>
            <a:r>
              <a:rPr lang="de-DE" b="1" dirty="0">
                <a:solidFill>
                  <a:srgbClr val="002060"/>
                </a:solidFill>
              </a:rPr>
              <a:t> Search III. Run)</a:t>
            </a:r>
          </a:p>
        </p:txBody>
      </p:sp>
      <p:grpSp>
        <p:nvGrpSpPr>
          <p:cNvPr id="30" name="Gruppieren 29"/>
          <p:cNvGrpSpPr/>
          <p:nvPr/>
        </p:nvGrpSpPr>
        <p:grpSpPr>
          <a:xfrm>
            <a:off x="6476092" y="480785"/>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sp>
        <p:nvSpPr>
          <p:cNvPr id="16" name="Rechteck 15"/>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WUPP</a:t>
            </a:r>
          </a:p>
          <a:p>
            <a:pPr algn="r"/>
            <a:r>
              <a:rPr lang="de-DE" sz="1400" b="1" dirty="0">
                <a:solidFill>
                  <a:srgbClr val="002060"/>
                </a:solidFill>
              </a:rPr>
              <a:t>#3 Anzahl </a:t>
            </a:r>
            <a:r>
              <a:rPr lang="de-DE" sz="1400" b="1" dirty="0" err="1">
                <a:solidFill>
                  <a:srgbClr val="002060"/>
                </a:solidFill>
              </a:rPr>
              <a:t>Resubmissions</a:t>
            </a:r>
            <a:endParaRPr lang="de-DE" sz="1400" b="1" dirty="0">
              <a:solidFill>
                <a:srgbClr val="002060"/>
              </a:solidFill>
            </a:endParaRPr>
          </a:p>
          <a:p>
            <a:pPr algn="r"/>
            <a:r>
              <a:rPr lang="de-DE" sz="1400" b="1" dirty="0">
                <a:solidFill>
                  <a:srgbClr val="002060"/>
                </a:solidFill>
              </a:rPr>
              <a:t>y = RESUBMISSION_NR: 0, 1</a:t>
            </a:r>
          </a:p>
        </p:txBody>
      </p:sp>
      <p:pic>
        <p:nvPicPr>
          <p:cNvPr id="8" name="Grafik 7"/>
          <p:cNvPicPr>
            <a:picLocks noChangeAspect="1"/>
          </p:cNvPicPr>
          <p:nvPr/>
        </p:nvPicPr>
        <p:blipFill rotWithShape="1">
          <a:blip r:embed="rId4"/>
          <a:srcRect l="647" t="67407" r="41290" b="864"/>
          <a:stretch/>
        </p:blipFill>
        <p:spPr>
          <a:xfrm>
            <a:off x="5774268" y="3344332"/>
            <a:ext cx="2912534" cy="2328335"/>
          </a:xfrm>
          <a:prstGeom prst="rect">
            <a:avLst/>
          </a:prstGeom>
        </p:spPr>
      </p:pic>
      <p:pic>
        <p:nvPicPr>
          <p:cNvPr id="18" name="Grafik 17"/>
          <p:cNvPicPr>
            <a:picLocks noChangeAspect="1"/>
          </p:cNvPicPr>
          <p:nvPr/>
        </p:nvPicPr>
        <p:blipFill rotWithShape="1">
          <a:blip r:embed="rId4"/>
          <a:srcRect l="952" t="33827" r="1715" b="34197"/>
          <a:stretch/>
        </p:blipFill>
        <p:spPr>
          <a:xfrm>
            <a:off x="347134" y="3259667"/>
            <a:ext cx="5342468" cy="2514601"/>
          </a:xfrm>
          <a:prstGeom prst="rect">
            <a:avLst/>
          </a:prstGeom>
        </p:spPr>
      </p:pic>
      <p:pic>
        <p:nvPicPr>
          <p:cNvPr id="9" name="Grafik 8"/>
          <p:cNvPicPr>
            <a:picLocks noChangeAspect="1"/>
          </p:cNvPicPr>
          <p:nvPr/>
        </p:nvPicPr>
        <p:blipFill rotWithShape="1">
          <a:blip r:embed="rId5"/>
          <a:srcRect t="1546" b="1880"/>
          <a:stretch/>
        </p:blipFill>
        <p:spPr>
          <a:xfrm>
            <a:off x="8821734" y="3310466"/>
            <a:ext cx="2895073" cy="2387601"/>
          </a:xfrm>
          <a:prstGeom prst="rect">
            <a:avLst/>
          </a:prstGeom>
        </p:spPr>
      </p:pic>
      <p:pic>
        <p:nvPicPr>
          <p:cNvPr id="15" name="Grafik 14"/>
          <p:cNvPicPr>
            <a:picLocks noChangeAspect="1"/>
          </p:cNvPicPr>
          <p:nvPr/>
        </p:nvPicPr>
        <p:blipFill>
          <a:blip r:embed="rId6"/>
          <a:stretch>
            <a:fillRect/>
          </a:stretch>
        </p:blipFill>
        <p:spPr>
          <a:xfrm>
            <a:off x="8155411" y="1135590"/>
            <a:ext cx="3671463" cy="1226609"/>
          </a:xfrm>
          <a:prstGeom prst="rect">
            <a:avLst/>
          </a:prstGeom>
        </p:spPr>
      </p:pic>
      <p:pic>
        <p:nvPicPr>
          <p:cNvPr id="19" name="Grafik 18"/>
          <p:cNvPicPr>
            <a:picLocks noChangeAspect="1"/>
          </p:cNvPicPr>
          <p:nvPr/>
        </p:nvPicPr>
        <p:blipFill>
          <a:blip r:embed="rId7"/>
          <a:stretch>
            <a:fillRect/>
          </a:stretch>
        </p:blipFill>
        <p:spPr>
          <a:xfrm>
            <a:off x="370946" y="996420"/>
            <a:ext cx="4387321" cy="1619780"/>
          </a:xfrm>
          <a:prstGeom prst="rect">
            <a:avLst/>
          </a:prstGeom>
        </p:spPr>
      </p:pic>
      <p:pic>
        <p:nvPicPr>
          <p:cNvPr id="20" name="Grafik 19"/>
          <p:cNvPicPr>
            <a:picLocks noChangeAspect="1"/>
          </p:cNvPicPr>
          <p:nvPr/>
        </p:nvPicPr>
        <p:blipFill>
          <a:blip r:embed="rId8"/>
          <a:stretch>
            <a:fillRect/>
          </a:stretch>
        </p:blipFill>
        <p:spPr>
          <a:xfrm>
            <a:off x="4885265" y="1039687"/>
            <a:ext cx="3050117" cy="2253317"/>
          </a:xfrm>
          <a:prstGeom prst="rect">
            <a:avLst/>
          </a:prstGeom>
        </p:spPr>
      </p:pic>
      <p:sp>
        <p:nvSpPr>
          <p:cNvPr id="14" name="Rechteck 13"/>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#3 Anzahl </a:t>
            </a:r>
            <a:r>
              <a:rPr lang="de-DE" sz="1400" b="1" dirty="0" err="1">
                <a:solidFill>
                  <a:srgbClr val="002060"/>
                </a:solidFill>
              </a:rPr>
              <a:t>Resubmissions</a:t>
            </a:r>
            <a:r>
              <a:rPr lang="de-DE" sz="1400" b="1" dirty="0">
                <a:solidFill>
                  <a:srgbClr val="002060"/>
                </a:solidFill>
              </a:rPr>
              <a:t> | y = RESUBMISSION_NR: 0, 1</a:t>
            </a:r>
          </a:p>
        </p:txBody>
      </p:sp>
    </p:spTree>
    <p:extLst>
      <p:ext uri="{BB962C8B-B14F-4D97-AF65-F5344CB8AC3E}">
        <p14:creationId xmlns:p14="http://schemas.microsoft.com/office/powerpoint/2010/main" val="1493281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endParaRPr lang="de-DE" b="1" dirty="0">
              <a:solidFill>
                <a:srgbClr val="002060"/>
              </a:solidFill>
            </a:endParaRP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0" name="Rechteck 19"/>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III (Rand. </a:t>
            </a:r>
            <a:r>
              <a:rPr lang="de-DE" sz="1200" b="1" dirty="0" err="1">
                <a:solidFill>
                  <a:srgbClr val="002060"/>
                </a:solidFill>
              </a:rPr>
              <a:t>Grid</a:t>
            </a:r>
            <a:r>
              <a:rPr lang="de-DE" sz="1200" b="1" dirty="0">
                <a:solidFill>
                  <a:srgbClr val="002060"/>
                </a:solidFill>
              </a:rPr>
              <a:t> Search)</a:t>
            </a:r>
            <a:endParaRPr lang="de-DE" dirty="0"/>
          </a:p>
        </p:txBody>
      </p:sp>
      <p:sp>
        <p:nvSpPr>
          <p:cNvPr id="21" name="Rechteck 20"/>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III (Rand. </a:t>
            </a:r>
            <a:r>
              <a:rPr lang="de-DE" sz="1200" b="1" dirty="0" err="1">
                <a:solidFill>
                  <a:srgbClr val="002060"/>
                </a:solidFill>
              </a:rPr>
              <a:t>Grid</a:t>
            </a:r>
            <a:r>
              <a:rPr lang="de-DE" sz="1200" b="1" dirty="0">
                <a:solidFill>
                  <a:srgbClr val="002060"/>
                </a:solidFill>
              </a:rPr>
              <a:t> Search)</a:t>
            </a:r>
            <a:endParaRPr lang="de-DE" dirty="0"/>
          </a:p>
        </p:txBody>
      </p:sp>
      <p:sp>
        <p:nvSpPr>
          <p:cNvPr id="22" name="Rechteck 21"/>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III</a:t>
            </a:r>
            <a:endParaRPr lang="de-DE" dirty="0"/>
          </a:p>
        </p:txBody>
      </p:sp>
      <p:sp>
        <p:nvSpPr>
          <p:cNvPr id="3" name="Rechteck 2"/>
          <p:cNvSpPr/>
          <p:nvPr/>
        </p:nvSpPr>
        <p:spPr>
          <a:xfrm>
            <a:off x="499534" y="1656646"/>
            <a:ext cx="6096000"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0.4954 ± 0.5775	ANZ_VERTRAEGE</a:t>
            </a:r>
          </a:p>
          <a:p>
            <a:pPr>
              <a:tabLst>
                <a:tab pos="982663" algn="l"/>
                <a:tab pos="1162050" algn="l"/>
              </a:tabLst>
            </a:pPr>
            <a:r>
              <a:rPr lang="de-DE" sz="1000" dirty="0">
                <a:latin typeface="BMW Group Condensed" panose="020B0606020202020204" pitchFamily="34" charset="0"/>
              </a:rPr>
              <a:t>0.1951 ± 0.5514	VERTRAG_VOLUMEN</a:t>
            </a:r>
          </a:p>
          <a:p>
            <a:pPr>
              <a:tabLst>
                <a:tab pos="982663" algn="l"/>
                <a:tab pos="1162050" algn="l"/>
              </a:tabLst>
            </a:pPr>
            <a:r>
              <a:rPr lang="de-DE" sz="1000" dirty="0">
                <a:latin typeface="BMW Group Condensed" panose="020B0606020202020204" pitchFamily="34" charset="0"/>
              </a:rPr>
              <a:t>0.0879 ± 0.1322	</a:t>
            </a:r>
            <a:r>
              <a:rPr lang="de-DE" sz="1000" dirty="0" err="1">
                <a:latin typeface="BMW Group Condensed" panose="020B0606020202020204" pitchFamily="34" charset="0"/>
              </a:rPr>
              <a:t>HERKUNFT_SYSTEM_x</a:t>
            </a:r>
            <a:r>
              <a:rPr lang="de-DE" sz="1000" dirty="0">
                <a:latin typeface="BMW Group Condensed" panose="020B0606020202020204" pitchFamily="34" charset="0"/>
              </a:rPr>
              <a:t>=Extranet</a:t>
            </a:r>
          </a:p>
          <a:p>
            <a:pPr>
              <a:tabLst>
                <a:tab pos="982663" algn="l"/>
                <a:tab pos="1162050" algn="l"/>
              </a:tabLst>
            </a:pPr>
            <a:r>
              <a:rPr lang="de-DE" sz="1000" dirty="0">
                <a:latin typeface="BMW Group Condensed" panose="020B0606020202020204" pitchFamily="34" charset="0"/>
              </a:rPr>
              <a:t>0.0299 ± 0.0400	STORNOGRUND=Vertrag kommt nicht zustande</a:t>
            </a:r>
          </a:p>
          <a:p>
            <a:pPr>
              <a:tabLst>
                <a:tab pos="982663" algn="l"/>
                <a:tab pos="1162050" algn="l"/>
              </a:tabLst>
            </a:pPr>
            <a:r>
              <a:rPr lang="de-DE" sz="1000" dirty="0">
                <a:latin typeface="BMW Group Condensed" panose="020B0606020202020204" pitchFamily="34" charset="0"/>
              </a:rPr>
              <a:t>0.0234 ± 0.0290	BEARBEITUNGART=Voranfrage-Storniert</a:t>
            </a:r>
          </a:p>
          <a:p>
            <a:pPr>
              <a:tabLst>
                <a:tab pos="982663" algn="l"/>
                <a:tab pos="1162050" algn="l"/>
              </a:tabLst>
            </a:pPr>
            <a:r>
              <a:rPr lang="de-DE" sz="1000" dirty="0">
                <a:latin typeface="BMW Group Condensed" panose="020B0606020202020204" pitchFamily="34" charset="0"/>
              </a:rPr>
              <a:t>0.0208 ± 0.0262	SCORE_SCHUFA</a:t>
            </a:r>
          </a:p>
          <a:p>
            <a:pPr>
              <a:tabLst>
                <a:tab pos="982663" algn="l"/>
                <a:tab pos="1162050" algn="l"/>
              </a:tabLst>
            </a:pPr>
            <a:r>
              <a:rPr lang="de-DE" sz="1000" dirty="0">
                <a:latin typeface="BMW Group Condensed" panose="020B0606020202020204" pitchFamily="34" charset="0"/>
              </a:rPr>
              <a:t>0.0166 ± 0.0222	ANZAHL_AK</a:t>
            </a:r>
          </a:p>
          <a:p>
            <a:pPr>
              <a:tabLst>
                <a:tab pos="982663" algn="l"/>
                <a:tab pos="1162050" algn="l"/>
              </a:tabLst>
            </a:pPr>
            <a:r>
              <a:rPr lang="de-DE" sz="1000" dirty="0">
                <a:latin typeface="BMW Group Condensed" panose="020B0606020202020204" pitchFamily="34" charset="0"/>
              </a:rPr>
              <a:t>0.0153 ± 0.0377	PR_CODE2=PR-6.1</a:t>
            </a:r>
          </a:p>
          <a:p>
            <a:pPr>
              <a:tabLst>
                <a:tab pos="982663" algn="l"/>
                <a:tab pos="1162050" algn="l"/>
              </a:tabLst>
            </a:pPr>
            <a:r>
              <a:rPr lang="de-DE" sz="1000" dirty="0">
                <a:latin typeface="BMW Group Condensed" panose="020B0606020202020204" pitchFamily="34" charset="0"/>
              </a:rPr>
              <a:t>0.0140 ± 0.0260	STORNOGRUND=Wiedereinreichung</a:t>
            </a:r>
          </a:p>
          <a:p>
            <a:pPr>
              <a:tabLst>
                <a:tab pos="982663" algn="l"/>
                <a:tab pos="1162050" algn="l"/>
              </a:tabLst>
            </a:pPr>
            <a:r>
              <a:rPr lang="de-DE" sz="1000" dirty="0">
                <a:latin typeface="BMW Group Condensed" panose="020B0606020202020204" pitchFamily="34" charset="0"/>
              </a:rPr>
              <a:t>0.0088 ± 0.0121	PR_CODE1=PR-7.1e</a:t>
            </a:r>
          </a:p>
          <a:p>
            <a:pPr>
              <a:tabLst>
                <a:tab pos="982663" algn="l"/>
                <a:tab pos="1162050" algn="l"/>
              </a:tabLst>
            </a:pPr>
            <a:r>
              <a:rPr lang="de-DE" sz="1000" dirty="0">
                <a:latin typeface="BMW Group Condensed" panose="020B0606020202020204" pitchFamily="34" charset="0"/>
              </a:rPr>
              <a:t>0.0083 ± 0.0213	PR_CODE1=PR-0.1</a:t>
            </a:r>
          </a:p>
          <a:p>
            <a:pPr>
              <a:tabLst>
                <a:tab pos="982663" algn="l"/>
                <a:tab pos="1162050" algn="l"/>
              </a:tabLst>
            </a:pPr>
            <a:r>
              <a:rPr lang="de-DE" sz="1000" dirty="0">
                <a:latin typeface="BMW Group Condensed" panose="020B0606020202020204" pitchFamily="34" charset="0"/>
              </a:rPr>
              <a:t>0.0060 ± 0.0194	PR_CODE2=PR-6.3</a:t>
            </a:r>
          </a:p>
          <a:p>
            <a:pPr>
              <a:tabLst>
                <a:tab pos="982663" algn="l"/>
                <a:tab pos="1162050" algn="l"/>
              </a:tabLst>
            </a:pPr>
            <a:r>
              <a:rPr lang="de-DE" sz="1000" dirty="0">
                <a:latin typeface="BMW Group Condensed" panose="020B0606020202020204" pitchFamily="34" charset="0"/>
              </a:rPr>
              <a:t>0.0059 ± 0.0088	PR_CODE1=PR-7.31</a:t>
            </a:r>
          </a:p>
          <a:p>
            <a:pPr>
              <a:tabLst>
                <a:tab pos="982663" algn="l"/>
                <a:tab pos="1162050" algn="l"/>
              </a:tabLst>
            </a:pPr>
            <a:r>
              <a:rPr lang="de-DE" sz="1000" dirty="0">
                <a:latin typeface="BMW Group Condensed" panose="020B0606020202020204" pitchFamily="34" charset="0"/>
              </a:rPr>
              <a:t>0.0058 ± 0.0117	STORNOGRUND=Doppelanfrage</a:t>
            </a:r>
          </a:p>
          <a:p>
            <a:pPr>
              <a:tabLst>
                <a:tab pos="982663" algn="l"/>
                <a:tab pos="1162050" algn="l"/>
              </a:tabLst>
            </a:pPr>
            <a:r>
              <a:rPr lang="de-DE" sz="1000" dirty="0">
                <a:latin typeface="BMW Group Condensed" panose="020B0606020202020204" pitchFamily="34" charset="0"/>
              </a:rPr>
              <a:t>0.0052 ± 0.0315	FR_SCORE</a:t>
            </a:r>
          </a:p>
          <a:p>
            <a:pPr>
              <a:tabLst>
                <a:tab pos="982663" algn="l"/>
                <a:tab pos="1162050" algn="l"/>
              </a:tabLst>
            </a:pPr>
            <a:r>
              <a:rPr lang="de-DE" sz="1000" dirty="0">
                <a:latin typeface="BMW Group Condensed" panose="020B0606020202020204" pitchFamily="34" charset="0"/>
              </a:rPr>
              <a:t>0.0051 ± 0.0058	PREMIUMHAENDLER=Ja</a:t>
            </a:r>
          </a:p>
          <a:p>
            <a:pPr>
              <a:tabLst>
                <a:tab pos="982663" algn="l"/>
                <a:tab pos="1162050" algn="l"/>
              </a:tabLst>
            </a:pPr>
            <a:r>
              <a:rPr lang="de-DE" sz="1000" dirty="0">
                <a:latin typeface="BMW Group Condensed" panose="020B0606020202020204" pitchFamily="34" charset="0"/>
              </a:rPr>
              <a:t>0.0042 ± 0.0064	PR_CODE2=PR-7.31</a:t>
            </a:r>
          </a:p>
          <a:p>
            <a:pPr>
              <a:tabLst>
                <a:tab pos="982663" algn="l"/>
                <a:tab pos="1162050" algn="l"/>
              </a:tabLst>
            </a:pPr>
            <a:r>
              <a:rPr lang="de-DE" sz="1000" dirty="0">
                <a:latin typeface="BMW Group Condensed" panose="020B0606020202020204" pitchFamily="34" charset="0"/>
              </a:rPr>
              <a:t>0.0039 ± 0.0122	</a:t>
            </a:r>
            <a:r>
              <a:rPr lang="de-DE" sz="1000" dirty="0" err="1">
                <a:latin typeface="BMW Group Condensed" panose="020B0606020202020204" pitchFamily="34" charset="0"/>
              </a:rPr>
              <a:t>PRODUKT_LINIE_x</a:t>
            </a:r>
            <a:r>
              <a:rPr lang="de-DE" sz="1000" dirty="0">
                <a:latin typeface="BMW Group Condensed" panose="020B0606020202020204" pitchFamily="34" charset="0"/>
              </a:rPr>
              <a:t>=Finanzierung WA</a:t>
            </a:r>
          </a:p>
          <a:p>
            <a:pPr>
              <a:tabLst>
                <a:tab pos="982663" algn="l"/>
                <a:tab pos="1162050" algn="l"/>
              </a:tabLst>
            </a:pPr>
            <a:r>
              <a:rPr lang="de-DE" sz="1000" dirty="0">
                <a:latin typeface="BMW Group Condensed" panose="020B0606020202020204" pitchFamily="34" charset="0"/>
              </a:rPr>
              <a:t>0.0036 ± 0.0074	VERTRAG_LAUFZEIT</a:t>
            </a:r>
          </a:p>
          <a:p>
            <a:pPr>
              <a:tabLst>
                <a:tab pos="982663" algn="l"/>
                <a:tab pos="1162050" algn="l"/>
              </a:tabLst>
            </a:pPr>
            <a:r>
              <a:rPr lang="de-DE" sz="1000" dirty="0">
                <a:latin typeface="BMW Group Condensed" panose="020B0606020202020204" pitchFamily="34" charset="0"/>
              </a:rPr>
              <a:t>0.0030 ± 0.0062	</a:t>
            </a:r>
            <a:r>
              <a:rPr lang="de-DE" sz="1000" dirty="0" err="1">
                <a:latin typeface="BMW Group Condensed" panose="020B0606020202020204" pitchFamily="34" charset="0"/>
              </a:rPr>
              <a:t>PRODUKT_LINIE_x</a:t>
            </a:r>
            <a:r>
              <a:rPr lang="de-DE" sz="1000" dirty="0">
                <a:latin typeface="BMW Group Condensed" panose="020B0606020202020204" pitchFamily="34" charset="0"/>
              </a:rPr>
              <a:t>=Finanzierung KF</a:t>
            </a:r>
          </a:p>
          <a:p>
            <a:pPr>
              <a:tabLst>
                <a:tab pos="982663" algn="l"/>
                <a:tab pos="1162050" algn="l"/>
              </a:tabLst>
            </a:pPr>
            <a:r>
              <a:rPr lang="de-DE" sz="1000" dirty="0">
                <a:latin typeface="BMW Group Condensed" panose="020B0606020202020204" pitchFamily="34" charset="0"/>
              </a:rPr>
              <a:t>… 147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pic>
        <p:nvPicPr>
          <p:cNvPr id="5" name="Grafik 4"/>
          <p:cNvPicPr>
            <a:picLocks noChangeAspect="1"/>
          </p:cNvPicPr>
          <p:nvPr/>
        </p:nvPicPr>
        <p:blipFill rotWithShape="1">
          <a:blip r:embed="rId3"/>
          <a:srcRect t="1852"/>
          <a:stretch/>
        </p:blipFill>
        <p:spPr>
          <a:xfrm>
            <a:off x="7374467" y="1396999"/>
            <a:ext cx="4589461" cy="4682067"/>
          </a:xfrm>
          <a:prstGeom prst="rect">
            <a:avLst/>
          </a:prstGeom>
        </p:spPr>
      </p:pic>
      <p:sp>
        <p:nvSpPr>
          <p:cNvPr id="6" name="Rechteck 5"/>
          <p:cNvSpPr/>
          <p:nvPr/>
        </p:nvSpPr>
        <p:spPr>
          <a:xfrm>
            <a:off x="3860800" y="1693545"/>
            <a:ext cx="3810000" cy="3170099"/>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0.2347 ± 0.0026	ANZ_VERTRAEGE</a:t>
            </a:r>
          </a:p>
          <a:p>
            <a:pPr>
              <a:tabLst>
                <a:tab pos="982663" algn="l"/>
                <a:tab pos="1162050" algn="l"/>
              </a:tabLst>
            </a:pPr>
            <a:r>
              <a:rPr lang="de-DE" sz="1000" dirty="0">
                <a:latin typeface="BMW Group Condensed" panose="020B0606020202020204" pitchFamily="34" charset="0"/>
              </a:rPr>
              <a:t>0.0269 ± 0.0007	BEARBEITUNGART=Voranfrage-Storniert</a:t>
            </a:r>
          </a:p>
          <a:p>
            <a:pPr>
              <a:tabLst>
                <a:tab pos="982663" algn="l"/>
                <a:tab pos="1162050" algn="l"/>
              </a:tabLst>
            </a:pPr>
            <a:r>
              <a:rPr lang="de-DE" sz="1000" dirty="0">
                <a:latin typeface="BMW Group Condensed" panose="020B0606020202020204" pitchFamily="34" charset="0"/>
              </a:rPr>
              <a:t>0.0222 ± 0.0005	</a:t>
            </a:r>
            <a:r>
              <a:rPr lang="de-DE" sz="1000" dirty="0" err="1">
                <a:latin typeface="BMW Group Condensed" panose="020B0606020202020204" pitchFamily="34" charset="0"/>
              </a:rPr>
              <a:t>HERKUNFT_SYSTEM_x</a:t>
            </a:r>
            <a:r>
              <a:rPr lang="de-DE" sz="1000" dirty="0">
                <a:latin typeface="BMW Group Condensed" panose="020B0606020202020204" pitchFamily="34" charset="0"/>
              </a:rPr>
              <a:t>=Extranet</a:t>
            </a:r>
          </a:p>
          <a:p>
            <a:pPr>
              <a:tabLst>
                <a:tab pos="982663" algn="l"/>
                <a:tab pos="1162050" algn="l"/>
              </a:tabLst>
            </a:pPr>
            <a:r>
              <a:rPr lang="de-DE" sz="1000" dirty="0">
                <a:latin typeface="BMW Group Condensed" panose="020B0606020202020204" pitchFamily="34" charset="0"/>
              </a:rPr>
              <a:t>0.0142 ± 0.0008	VERTRAG_VOLUMEN</a:t>
            </a:r>
          </a:p>
          <a:p>
            <a:pPr>
              <a:tabLst>
                <a:tab pos="982663" algn="l"/>
                <a:tab pos="1162050" algn="l"/>
              </a:tabLst>
            </a:pPr>
            <a:r>
              <a:rPr lang="de-DE" sz="1000" dirty="0">
                <a:latin typeface="BMW Group Condensed" panose="020B0606020202020204" pitchFamily="34" charset="0"/>
              </a:rPr>
              <a:t>0.0090 ± 0.0006	STORNOGRUND=Wiedereinreichung</a:t>
            </a:r>
          </a:p>
          <a:p>
            <a:pPr>
              <a:tabLst>
                <a:tab pos="982663" algn="l"/>
                <a:tab pos="1162050" algn="l"/>
              </a:tabLst>
            </a:pPr>
            <a:r>
              <a:rPr lang="de-DE" sz="1000" dirty="0">
                <a:latin typeface="BMW Group Condensed" panose="020B0606020202020204" pitchFamily="34" charset="0"/>
              </a:rPr>
              <a:t>0.0080 ± 0.0004	PR_CODE1=PR-7.1e</a:t>
            </a:r>
          </a:p>
          <a:p>
            <a:pPr>
              <a:tabLst>
                <a:tab pos="982663" algn="l"/>
                <a:tab pos="1162050" algn="l"/>
              </a:tabLst>
            </a:pPr>
            <a:r>
              <a:rPr lang="de-DE" sz="1000" dirty="0">
                <a:latin typeface="BMW Group Condensed" panose="020B0606020202020204" pitchFamily="34" charset="0"/>
              </a:rPr>
              <a:t>0.0042 ± 0.0001	PREMIUMHAENDLER=Ja</a:t>
            </a:r>
          </a:p>
          <a:p>
            <a:pPr>
              <a:tabLst>
                <a:tab pos="982663" algn="l"/>
                <a:tab pos="1162050" algn="l"/>
              </a:tabLst>
            </a:pPr>
            <a:r>
              <a:rPr lang="de-DE" sz="1000" dirty="0">
                <a:latin typeface="BMW Group Condensed" panose="020B0606020202020204" pitchFamily="34" charset="0"/>
              </a:rPr>
              <a:t>0.0040 ± 0.0005	SCORE_SCHUFA</a:t>
            </a:r>
          </a:p>
          <a:p>
            <a:pPr>
              <a:tabLst>
                <a:tab pos="982663" algn="l"/>
                <a:tab pos="1162050" algn="l"/>
              </a:tabLst>
            </a:pPr>
            <a:r>
              <a:rPr lang="de-DE" sz="1000" dirty="0">
                <a:latin typeface="BMW Group Condensed" panose="020B0606020202020204" pitchFamily="34" charset="0"/>
              </a:rPr>
              <a:t>0.0039 ± 0.0004	PR_CODE1=PR-7.31</a:t>
            </a:r>
          </a:p>
          <a:p>
            <a:pPr>
              <a:tabLst>
                <a:tab pos="982663" algn="l"/>
                <a:tab pos="1162050" algn="l"/>
              </a:tabLst>
            </a:pPr>
            <a:r>
              <a:rPr lang="de-DE" sz="1000" dirty="0">
                <a:latin typeface="BMW Group Condensed" panose="020B0606020202020204" pitchFamily="34" charset="0"/>
              </a:rPr>
              <a:t>0.0034 ± 0.0002	PR_CODE2=PR-7.31</a:t>
            </a:r>
          </a:p>
          <a:p>
            <a:pPr>
              <a:tabLst>
                <a:tab pos="982663" algn="l"/>
                <a:tab pos="1162050" algn="l"/>
              </a:tabLst>
            </a:pPr>
            <a:r>
              <a:rPr lang="de-DE" sz="1000" dirty="0">
                <a:latin typeface="BMW Group Condensed" panose="020B0606020202020204" pitchFamily="34" charset="0"/>
              </a:rPr>
              <a:t>0.0030 ± 0.0005	ANZAHL_AK</a:t>
            </a:r>
          </a:p>
          <a:p>
            <a:pPr>
              <a:tabLst>
                <a:tab pos="982663" algn="l"/>
                <a:tab pos="1162050" algn="l"/>
              </a:tabLst>
            </a:pPr>
            <a:r>
              <a:rPr lang="de-DE" sz="1000" dirty="0">
                <a:latin typeface="BMW Group Condensed" panose="020B0606020202020204" pitchFamily="34" charset="0"/>
              </a:rPr>
              <a:t>0.0024 ± 0.0002	STORNOGRUND=Vertrag kommt nicht zustande</a:t>
            </a:r>
          </a:p>
          <a:p>
            <a:pPr>
              <a:tabLst>
                <a:tab pos="982663" algn="l"/>
                <a:tab pos="1162050" algn="l"/>
              </a:tabLst>
            </a:pPr>
            <a:r>
              <a:rPr lang="de-DE" sz="1000" dirty="0">
                <a:latin typeface="BMW Group Condensed" panose="020B0606020202020204" pitchFamily="34" charset="0"/>
              </a:rPr>
              <a:t>0.0016 ± 0.0002	PR_CODE1=PR-0.1</a:t>
            </a:r>
          </a:p>
          <a:p>
            <a:pPr>
              <a:tabLst>
                <a:tab pos="982663" algn="l"/>
                <a:tab pos="1162050" algn="l"/>
              </a:tabLst>
            </a:pPr>
            <a:r>
              <a:rPr lang="de-DE" sz="1000" dirty="0">
                <a:latin typeface="BMW Group Condensed" panose="020B0606020202020204" pitchFamily="34" charset="0"/>
              </a:rPr>
              <a:t>0.0015 ± 0.0003	PR_CODE2=PR-6.1</a:t>
            </a:r>
          </a:p>
          <a:p>
            <a:pPr>
              <a:tabLst>
                <a:tab pos="982663" algn="l"/>
                <a:tab pos="1162050" algn="l"/>
              </a:tabLst>
            </a:pPr>
            <a:r>
              <a:rPr lang="de-DE" sz="1000" dirty="0">
                <a:latin typeface="BMW Group Condensed" panose="020B0606020202020204" pitchFamily="34" charset="0"/>
              </a:rPr>
              <a:t>0.0010 ± 0.0001	PR_CODE2=PR-6.3</a:t>
            </a:r>
          </a:p>
          <a:p>
            <a:pPr>
              <a:tabLst>
                <a:tab pos="982663" algn="l"/>
                <a:tab pos="1162050" algn="l"/>
              </a:tabLst>
            </a:pPr>
            <a:r>
              <a:rPr lang="de-DE" sz="1000" dirty="0">
                <a:latin typeface="BMW Group Condensed" panose="020B0606020202020204" pitchFamily="34" charset="0"/>
              </a:rPr>
              <a:t>0.0010 ± 0.0003	PR_CODE3=None</a:t>
            </a:r>
          </a:p>
          <a:p>
            <a:pPr>
              <a:tabLst>
                <a:tab pos="982663" algn="l"/>
                <a:tab pos="1162050" algn="l"/>
              </a:tabLst>
            </a:pPr>
            <a:r>
              <a:rPr lang="de-DE" sz="1000" dirty="0">
                <a:latin typeface="BMW Group Condensed" panose="020B0606020202020204" pitchFamily="34" charset="0"/>
              </a:rPr>
              <a:t>0.0010 ± 0.0001	</a:t>
            </a:r>
            <a:r>
              <a:rPr lang="de-DE" sz="1000" dirty="0" err="1">
                <a:latin typeface="BMW Group Condensed" panose="020B0606020202020204" pitchFamily="34" charset="0"/>
              </a:rPr>
              <a:t>PRODUKT_LINIE_x</a:t>
            </a:r>
            <a:r>
              <a:rPr lang="de-DE" sz="1000" dirty="0">
                <a:latin typeface="BMW Group Condensed" panose="020B0606020202020204" pitchFamily="34" charset="0"/>
              </a:rPr>
              <a:t>=Finanzierung WA</a:t>
            </a:r>
          </a:p>
          <a:p>
            <a:pPr>
              <a:tabLst>
                <a:tab pos="982663" algn="l"/>
                <a:tab pos="1162050" algn="l"/>
              </a:tabLst>
            </a:pPr>
            <a:r>
              <a:rPr lang="de-DE" sz="1000" dirty="0">
                <a:latin typeface="BMW Group Condensed" panose="020B0606020202020204" pitchFamily="34" charset="0"/>
              </a:rPr>
              <a:t>0.0009 ± 0.0002	RATE_ZU_VERFUEG_EINKOMMEN</a:t>
            </a:r>
          </a:p>
          <a:p>
            <a:pPr>
              <a:tabLst>
                <a:tab pos="982663" algn="l"/>
                <a:tab pos="1162050" algn="l"/>
              </a:tabLst>
            </a:pPr>
            <a:r>
              <a:rPr lang="de-DE" sz="1000" dirty="0">
                <a:latin typeface="BMW Group Condensed" panose="020B0606020202020204" pitchFamily="34" charset="0"/>
              </a:rPr>
              <a:t>0.0007 ± 0.0001	</a:t>
            </a:r>
            <a:r>
              <a:rPr lang="de-DE" sz="1000" dirty="0" err="1">
                <a:latin typeface="BMW Group Condensed" panose="020B0606020202020204" pitchFamily="34" charset="0"/>
              </a:rPr>
              <a:t>PRODUKT_LINIE_x</a:t>
            </a:r>
            <a:r>
              <a:rPr lang="de-DE" sz="1000" dirty="0">
                <a:latin typeface="BMW Group Condensed" panose="020B0606020202020204" pitchFamily="34" charset="0"/>
              </a:rPr>
              <a:t>=Finanzierung KF</a:t>
            </a:r>
          </a:p>
          <a:p>
            <a:pPr>
              <a:tabLst>
                <a:tab pos="982663" algn="l"/>
                <a:tab pos="1162050" algn="l"/>
              </a:tabLst>
            </a:pPr>
            <a:r>
              <a:rPr lang="de-DE" sz="1000" dirty="0">
                <a:latin typeface="BMW Group Condensed" panose="020B0606020202020204" pitchFamily="34" charset="0"/>
              </a:rPr>
              <a:t>0.0006 ± 0.0001	FR_SCORE</a:t>
            </a:r>
          </a:p>
        </p:txBody>
      </p:sp>
      <p:sp>
        <p:nvSpPr>
          <p:cNvPr id="18" name="Rechteck 17"/>
          <p:cNvSpPr/>
          <p:nvPr/>
        </p:nvSpPr>
        <p:spPr>
          <a:xfrm>
            <a:off x="446616" y="2868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#3 Anzahl </a:t>
            </a:r>
            <a:r>
              <a:rPr lang="de-DE" sz="1400" b="1" dirty="0" err="1">
                <a:solidFill>
                  <a:srgbClr val="002060"/>
                </a:solidFill>
              </a:rPr>
              <a:t>Resubmissions</a:t>
            </a:r>
            <a:r>
              <a:rPr lang="de-DE" sz="1400" b="1" dirty="0">
                <a:solidFill>
                  <a:srgbClr val="002060"/>
                </a:solidFill>
              </a:rPr>
              <a:t> | y = RESUBMISSION_NR: 0, 1</a:t>
            </a:r>
          </a:p>
        </p:txBody>
      </p:sp>
    </p:spTree>
    <p:extLst>
      <p:ext uri="{BB962C8B-B14F-4D97-AF65-F5344CB8AC3E}">
        <p14:creationId xmlns:p14="http://schemas.microsoft.com/office/powerpoint/2010/main" val="3503140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320145" y="977370"/>
            <a:ext cx="5384603" cy="1825097"/>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797674"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(Random </a:t>
            </a:r>
            <a:r>
              <a:rPr lang="de-DE" b="1" dirty="0" err="1">
                <a:solidFill>
                  <a:srgbClr val="002060"/>
                </a:solidFill>
              </a:rPr>
              <a:t>Grid</a:t>
            </a:r>
            <a:r>
              <a:rPr lang="de-DE" b="1" dirty="0">
                <a:solidFill>
                  <a:srgbClr val="002060"/>
                </a:solidFill>
              </a:rPr>
              <a:t> Search IV Run, 700 </a:t>
            </a:r>
            <a:r>
              <a:rPr lang="de-DE" b="1" dirty="0" err="1">
                <a:solidFill>
                  <a:srgbClr val="002060"/>
                </a:solidFill>
              </a:rPr>
              <a:t>Estimator</a:t>
            </a:r>
            <a:r>
              <a:rPr lang="de-DE" b="1" dirty="0">
                <a:solidFill>
                  <a:srgbClr val="002060"/>
                </a:solidFill>
              </a:rPr>
              <a:t>)</a:t>
            </a:r>
          </a:p>
        </p:txBody>
      </p:sp>
      <p:grpSp>
        <p:nvGrpSpPr>
          <p:cNvPr id="30" name="Gruppieren 29"/>
          <p:cNvGrpSpPr/>
          <p:nvPr/>
        </p:nvGrpSpPr>
        <p:grpSpPr>
          <a:xfrm>
            <a:off x="7856159" y="523119"/>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23" name="Ellipse 22"/>
          <p:cNvSpPr/>
          <p:nvPr/>
        </p:nvSpPr>
        <p:spPr>
          <a:xfrm>
            <a:off x="2688171" y="1717675"/>
            <a:ext cx="584200" cy="195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348190" y="5945201"/>
            <a:ext cx="3148619" cy="261610"/>
          </a:xfrm>
          <a:prstGeom prst="rect">
            <a:avLst/>
          </a:prstGeom>
        </p:spPr>
        <p:txBody>
          <a:bodyPr wrap="none">
            <a:spAutoFit/>
          </a:bodyPr>
          <a:lstStyle/>
          <a:p>
            <a:r>
              <a:rPr lang="de-DE" sz="1100" dirty="0">
                <a:latin typeface="BMW Group Condensed" panose="020B0606020202020204" pitchFamily="34" charset="0"/>
              </a:rPr>
              <a:t>'PR-6.1: Abweichung Risikokostenquote über Toleranz',</a:t>
            </a:r>
          </a:p>
        </p:txBody>
      </p:sp>
      <p:sp>
        <p:nvSpPr>
          <p:cNvPr id="22" name="Ellipse 21"/>
          <p:cNvSpPr/>
          <p:nvPr/>
        </p:nvSpPr>
        <p:spPr>
          <a:xfrm>
            <a:off x="3441703" y="1709208"/>
            <a:ext cx="584200" cy="2042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rotWithShape="1">
          <a:blip r:embed="rId5"/>
          <a:srcRect l="2245" t="1358" r="52592" b="66790"/>
          <a:stretch/>
        </p:blipFill>
        <p:spPr>
          <a:xfrm>
            <a:off x="5808133" y="1066800"/>
            <a:ext cx="2802467" cy="2184400"/>
          </a:xfrm>
          <a:prstGeom prst="rect">
            <a:avLst/>
          </a:prstGeom>
        </p:spPr>
      </p:pic>
      <p:pic>
        <p:nvPicPr>
          <p:cNvPr id="17" name="Grafik 16"/>
          <p:cNvPicPr>
            <a:picLocks noChangeAspect="1"/>
          </p:cNvPicPr>
          <p:nvPr/>
        </p:nvPicPr>
        <p:blipFill rotWithShape="1">
          <a:blip r:embed="rId5"/>
          <a:srcRect l="23532" t="34691" r="8110" b="33457"/>
          <a:stretch/>
        </p:blipFill>
        <p:spPr>
          <a:xfrm>
            <a:off x="381001" y="3166686"/>
            <a:ext cx="5080000" cy="2616048"/>
          </a:xfrm>
          <a:prstGeom prst="rect">
            <a:avLst/>
          </a:prstGeom>
        </p:spPr>
      </p:pic>
      <p:pic>
        <p:nvPicPr>
          <p:cNvPr id="19" name="Grafik 18"/>
          <p:cNvPicPr>
            <a:picLocks noChangeAspect="1"/>
          </p:cNvPicPr>
          <p:nvPr/>
        </p:nvPicPr>
        <p:blipFill rotWithShape="1">
          <a:blip r:embed="rId5"/>
          <a:srcRect l="2113" t="67574" r="46504" b="985"/>
          <a:stretch/>
        </p:blipFill>
        <p:spPr>
          <a:xfrm>
            <a:off x="5427134" y="3386667"/>
            <a:ext cx="3480437" cy="2353734"/>
          </a:xfrm>
          <a:prstGeom prst="rect">
            <a:avLst/>
          </a:prstGeom>
        </p:spPr>
      </p:pic>
      <p:pic>
        <p:nvPicPr>
          <p:cNvPr id="9" name="Grafik 8"/>
          <p:cNvPicPr>
            <a:picLocks noChangeAspect="1"/>
          </p:cNvPicPr>
          <p:nvPr/>
        </p:nvPicPr>
        <p:blipFill rotWithShape="1">
          <a:blip r:embed="rId6"/>
          <a:srcRect l="4605" t="4943" r="5598" b="3190"/>
          <a:stretch/>
        </p:blipFill>
        <p:spPr>
          <a:xfrm>
            <a:off x="8918404" y="3386667"/>
            <a:ext cx="2867195" cy="2336800"/>
          </a:xfrm>
          <a:prstGeom prst="rect">
            <a:avLst/>
          </a:prstGeom>
        </p:spPr>
      </p:pic>
      <p:sp>
        <p:nvSpPr>
          <p:cNvPr id="16" name="Rechteck 15"/>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 #3 Anzahl </a:t>
            </a:r>
            <a:r>
              <a:rPr lang="de-DE" sz="1400" b="1" dirty="0" err="1">
                <a:solidFill>
                  <a:srgbClr val="002060"/>
                </a:solidFill>
              </a:rPr>
              <a:t>Resubmissions</a:t>
            </a:r>
            <a:r>
              <a:rPr lang="de-DE" sz="1400" b="1" dirty="0">
                <a:solidFill>
                  <a:srgbClr val="002060"/>
                </a:solidFill>
              </a:rPr>
              <a:t> | y = RESUBMISSION_NR: 0, 1</a:t>
            </a:r>
          </a:p>
        </p:txBody>
      </p:sp>
    </p:spTree>
    <p:extLst>
      <p:ext uri="{BB962C8B-B14F-4D97-AF65-F5344CB8AC3E}">
        <p14:creationId xmlns:p14="http://schemas.microsoft.com/office/powerpoint/2010/main" val="2553991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797674" cy="369332"/>
          </a:xfrm>
          <a:prstGeom prst="rect">
            <a:avLst/>
          </a:prstGeom>
        </p:spPr>
        <p:txBody>
          <a:bodyPr wrap="square">
            <a:spAutoFit/>
          </a:bodyPr>
          <a:lstStyle/>
          <a:p>
            <a:r>
              <a:rPr lang="de-DE" b="1" dirty="0">
                <a:solidFill>
                  <a:srgbClr val="002060"/>
                </a:solidFill>
              </a:rPr>
              <a:t>XG </a:t>
            </a:r>
            <a:r>
              <a:rPr lang="de-DE" b="1" dirty="0" err="1">
                <a:solidFill>
                  <a:srgbClr val="002060"/>
                </a:solidFill>
              </a:rPr>
              <a:t>Boost</a:t>
            </a:r>
            <a:endParaRPr lang="de-DE" b="1" dirty="0">
              <a:solidFill>
                <a:srgbClr val="002060"/>
              </a:solidFill>
            </a:endParaRPr>
          </a:p>
        </p:txBody>
      </p:sp>
      <p:pic>
        <p:nvPicPr>
          <p:cNvPr id="2" name="Grafik 1"/>
          <p:cNvPicPr>
            <a:picLocks noChangeAspect="1"/>
          </p:cNvPicPr>
          <p:nvPr/>
        </p:nvPicPr>
        <p:blipFill>
          <a:blip r:embed="rId3"/>
          <a:stretch>
            <a:fillRect/>
          </a:stretch>
        </p:blipFill>
        <p:spPr>
          <a:xfrm>
            <a:off x="396875" y="1054629"/>
            <a:ext cx="4743450" cy="1666875"/>
          </a:xfrm>
          <a:prstGeom prst="rect">
            <a:avLst/>
          </a:prstGeom>
        </p:spPr>
      </p:pic>
      <p:pic>
        <p:nvPicPr>
          <p:cNvPr id="7" name="Grafik 6"/>
          <p:cNvPicPr>
            <a:picLocks noChangeAspect="1"/>
          </p:cNvPicPr>
          <p:nvPr/>
        </p:nvPicPr>
        <p:blipFill rotWithShape="1">
          <a:blip r:embed="rId4"/>
          <a:srcRect l="4202" t="2212" r="23354" b="51142"/>
          <a:stretch/>
        </p:blipFill>
        <p:spPr>
          <a:xfrm>
            <a:off x="5384800" y="1075267"/>
            <a:ext cx="2675466" cy="2198802"/>
          </a:xfrm>
          <a:prstGeom prst="rect">
            <a:avLst/>
          </a:prstGeom>
        </p:spPr>
      </p:pic>
      <p:pic>
        <p:nvPicPr>
          <p:cNvPr id="20" name="Grafik 19"/>
          <p:cNvPicPr>
            <a:picLocks noChangeAspect="1"/>
          </p:cNvPicPr>
          <p:nvPr/>
        </p:nvPicPr>
        <p:blipFill rotWithShape="1">
          <a:blip r:embed="rId4"/>
          <a:srcRect l="4827" t="50326" r="6700" b="1722"/>
          <a:stretch/>
        </p:blipFill>
        <p:spPr>
          <a:xfrm>
            <a:off x="5985935" y="3437468"/>
            <a:ext cx="3056466" cy="2302934"/>
          </a:xfrm>
          <a:prstGeom prst="rect">
            <a:avLst/>
          </a:prstGeom>
        </p:spPr>
      </p:pic>
      <p:pic>
        <p:nvPicPr>
          <p:cNvPr id="8" name="Grafik 7"/>
          <p:cNvPicPr>
            <a:picLocks noChangeAspect="1"/>
          </p:cNvPicPr>
          <p:nvPr/>
        </p:nvPicPr>
        <p:blipFill>
          <a:blip r:embed="rId5"/>
          <a:stretch>
            <a:fillRect/>
          </a:stretch>
        </p:blipFill>
        <p:spPr>
          <a:xfrm>
            <a:off x="9028200" y="3426882"/>
            <a:ext cx="2777507" cy="2338917"/>
          </a:xfrm>
          <a:prstGeom prst="rect">
            <a:avLst/>
          </a:prstGeom>
        </p:spPr>
      </p:pic>
      <p:sp>
        <p:nvSpPr>
          <p:cNvPr id="10" name="Rechteck 9"/>
          <p:cNvSpPr/>
          <p:nvPr/>
        </p:nvSpPr>
        <p:spPr>
          <a:xfrm>
            <a:off x="9042399" y="1145739"/>
            <a:ext cx="2658533" cy="2123658"/>
          </a:xfrm>
          <a:prstGeom prst="rect">
            <a:avLst/>
          </a:prstGeom>
        </p:spPr>
        <p:txBody>
          <a:bodyPr wrap="square">
            <a:spAutoFit/>
          </a:bodyPr>
          <a:lstStyle/>
          <a:p>
            <a:r>
              <a:rPr lang="de-DE" sz="1200" dirty="0"/>
              <a:t>Native API </a:t>
            </a:r>
            <a:r>
              <a:rPr lang="de-DE" sz="1200" dirty="0" err="1"/>
              <a:t>XGBoost</a:t>
            </a:r>
            <a:r>
              <a:rPr lang="de-DE" sz="1200" dirty="0"/>
              <a:t> Booster Objekt</a:t>
            </a:r>
          </a:p>
          <a:p>
            <a:endParaRPr lang="de-DE" sz="1200" dirty="0"/>
          </a:p>
          <a:p>
            <a:r>
              <a:rPr lang="de-DE" sz="1200" dirty="0"/>
              <a:t>'</a:t>
            </a:r>
            <a:r>
              <a:rPr lang="de-DE" sz="1200" dirty="0" err="1"/>
              <a:t>max_depth</a:t>
            </a:r>
            <a:r>
              <a:rPr lang="de-DE" sz="1200" dirty="0"/>
              <a:t>': 6,</a:t>
            </a:r>
          </a:p>
          <a:p>
            <a:r>
              <a:rPr lang="de-DE" sz="1200" dirty="0"/>
              <a:t> '</a:t>
            </a:r>
            <a:r>
              <a:rPr lang="de-DE" sz="1200" dirty="0" err="1"/>
              <a:t>min_child_weight</a:t>
            </a:r>
            <a:r>
              <a:rPr lang="de-DE" sz="1200" dirty="0"/>
              <a:t>': 1,</a:t>
            </a:r>
          </a:p>
          <a:p>
            <a:r>
              <a:rPr lang="de-DE" sz="1200" dirty="0"/>
              <a:t> '</a:t>
            </a:r>
            <a:r>
              <a:rPr lang="de-DE" sz="1200" dirty="0" err="1"/>
              <a:t>eta</a:t>
            </a:r>
            <a:r>
              <a:rPr lang="de-DE" sz="1200" dirty="0"/>
              <a:t>': 0.05,</a:t>
            </a:r>
          </a:p>
          <a:p>
            <a:r>
              <a:rPr lang="de-DE" sz="1200" dirty="0"/>
              <a:t> 'subsample': 0.7,</a:t>
            </a:r>
          </a:p>
          <a:p>
            <a:r>
              <a:rPr lang="de-DE" sz="1200" dirty="0"/>
              <a:t> '</a:t>
            </a:r>
            <a:r>
              <a:rPr lang="de-DE" sz="1200" dirty="0" err="1"/>
              <a:t>colsample_bytree</a:t>
            </a:r>
            <a:r>
              <a:rPr lang="de-DE" sz="1200" dirty="0"/>
              <a:t>': 0.7,</a:t>
            </a:r>
          </a:p>
          <a:p>
            <a:r>
              <a:rPr lang="de-DE" sz="1200" dirty="0"/>
              <a:t> '</a:t>
            </a:r>
            <a:r>
              <a:rPr lang="de-DE" sz="1200" dirty="0" err="1"/>
              <a:t>objective</a:t>
            </a:r>
            <a:r>
              <a:rPr lang="de-DE" sz="1200" dirty="0"/>
              <a:t>': '</a:t>
            </a:r>
            <a:r>
              <a:rPr lang="de-DE" sz="1200" dirty="0" err="1"/>
              <a:t>binary:logistic</a:t>
            </a:r>
            <a:r>
              <a:rPr lang="de-DE" sz="1200" dirty="0"/>
              <a:t>',</a:t>
            </a:r>
          </a:p>
          <a:p>
            <a:r>
              <a:rPr lang="de-DE" sz="1200" dirty="0"/>
              <a:t> '</a:t>
            </a:r>
            <a:r>
              <a:rPr lang="de-DE" sz="1200" dirty="0" err="1"/>
              <a:t>scale_pos_weight</a:t>
            </a:r>
            <a:r>
              <a:rPr lang="de-DE" sz="1200" dirty="0"/>
              <a:t>': 2.094,</a:t>
            </a:r>
          </a:p>
          <a:p>
            <a:r>
              <a:rPr lang="de-DE" sz="1200" dirty="0"/>
              <a:t> '</a:t>
            </a:r>
            <a:r>
              <a:rPr lang="de-DE" sz="1200" dirty="0" err="1"/>
              <a:t>eval_metric</a:t>
            </a:r>
            <a:r>
              <a:rPr lang="de-DE" sz="1200" dirty="0"/>
              <a:t>': '</a:t>
            </a:r>
            <a:r>
              <a:rPr lang="de-DE" sz="1200" dirty="0" err="1"/>
              <a:t>auc</a:t>
            </a:r>
            <a:r>
              <a:rPr lang="de-DE" sz="1200" dirty="0"/>
              <a:t>',</a:t>
            </a:r>
          </a:p>
          <a:p>
            <a:r>
              <a:rPr lang="de-DE" sz="1200" dirty="0"/>
              <a:t> '</a:t>
            </a:r>
            <a:r>
              <a:rPr lang="de-DE" sz="1200" dirty="0" err="1"/>
              <a:t>nthread</a:t>
            </a:r>
            <a:r>
              <a:rPr lang="de-DE" sz="1200" dirty="0"/>
              <a:t>': 4}</a:t>
            </a:r>
          </a:p>
        </p:txBody>
      </p:sp>
      <p:pic>
        <p:nvPicPr>
          <p:cNvPr id="15" name="Grafik 14"/>
          <p:cNvPicPr>
            <a:picLocks noChangeAspect="1"/>
          </p:cNvPicPr>
          <p:nvPr/>
        </p:nvPicPr>
        <p:blipFill rotWithShape="1">
          <a:blip r:embed="rId6"/>
          <a:srcRect l="10169"/>
          <a:stretch/>
        </p:blipFill>
        <p:spPr>
          <a:xfrm>
            <a:off x="389466" y="2997200"/>
            <a:ext cx="5604933" cy="2760133"/>
          </a:xfrm>
          <a:prstGeom prst="rect">
            <a:avLst/>
          </a:prstGeom>
        </p:spPr>
      </p:pic>
      <p:pic>
        <p:nvPicPr>
          <p:cNvPr id="16" name="Grafik 15"/>
          <p:cNvPicPr>
            <a:picLocks noChangeAspect="1"/>
          </p:cNvPicPr>
          <p:nvPr/>
        </p:nvPicPr>
        <p:blipFill rotWithShape="1">
          <a:blip r:embed="rId7"/>
          <a:srcRect t="32710" b="35344"/>
          <a:stretch/>
        </p:blipFill>
        <p:spPr>
          <a:xfrm>
            <a:off x="7796742" y="668866"/>
            <a:ext cx="1238250" cy="397934"/>
          </a:xfrm>
          <a:prstGeom prst="rect">
            <a:avLst/>
          </a:prstGeom>
        </p:spPr>
      </p:pic>
      <p:sp>
        <p:nvSpPr>
          <p:cNvPr id="26" name="Ellipse 25"/>
          <p:cNvSpPr/>
          <p:nvPr/>
        </p:nvSpPr>
        <p:spPr>
          <a:xfrm>
            <a:off x="5846237" y="2276474"/>
            <a:ext cx="584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p:cNvSpPr/>
          <p:nvPr/>
        </p:nvSpPr>
        <p:spPr>
          <a:xfrm>
            <a:off x="3162306" y="1692275"/>
            <a:ext cx="584200" cy="195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348189" y="5945201"/>
            <a:ext cx="7822143" cy="938719"/>
          </a:xfrm>
          <a:prstGeom prst="rect">
            <a:avLst/>
          </a:prstGeom>
        </p:spPr>
        <p:txBody>
          <a:bodyPr wrap="square">
            <a:spAutoFit/>
          </a:bodyPr>
          <a:lstStyle/>
          <a:p>
            <a:r>
              <a:rPr lang="de-DE" sz="1100" dirty="0">
                <a:latin typeface="BMW Group Condensed" panose="020B0606020202020204" pitchFamily="34" charset="0"/>
              </a:rPr>
              <a:t>'PR-6.1: Abweichung Risikokostenquote über Toleranz‚  'PR-0.2: VC-Index &gt;= 500 bei ORG',</a:t>
            </a:r>
          </a:p>
          <a:p>
            <a:r>
              <a:rPr lang="de-DE" sz="1100" dirty="0">
                <a:latin typeface="BMW Group Condensed" panose="020B0606020202020204" pitchFamily="34" charset="0"/>
              </a:rPr>
              <a:t> 'PR-7.1e: Risikokostenquote Vertrag überschritten', 'PR-7.13: Schufa-Score Inhaber &lt;= 450',</a:t>
            </a:r>
          </a:p>
          <a:p>
            <a:r>
              <a:rPr lang="de-DE" sz="1100" dirty="0">
                <a:latin typeface="BMW Group Condensed" panose="020B0606020202020204" pitchFamily="34" charset="0"/>
              </a:rPr>
              <a:t>'PR-7.16a: Kein Bonitätsindex aus Finanzauskunft für HA erhalten', 'PR-3.1: Manuelle Kreditlinie vorhanden',</a:t>
            </a:r>
          </a:p>
          <a:p>
            <a:endParaRPr lang="de-DE" sz="1100" dirty="0">
              <a:latin typeface="BMW Group Condensed" panose="020B0606020202020204" pitchFamily="34" charset="0"/>
            </a:endParaRPr>
          </a:p>
          <a:p>
            <a:r>
              <a:rPr lang="de-DE" sz="1100" dirty="0">
                <a:latin typeface="BMW Group Condensed" panose="020B0606020202020204" pitchFamily="34" charset="0"/>
              </a:rPr>
              <a:t>,</a:t>
            </a:r>
          </a:p>
        </p:txBody>
      </p:sp>
      <p:sp>
        <p:nvSpPr>
          <p:cNvPr id="17" name="Rechteck 16"/>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 #3 Anzahl </a:t>
            </a:r>
            <a:r>
              <a:rPr lang="de-DE" sz="1400" b="1" dirty="0" err="1">
                <a:solidFill>
                  <a:srgbClr val="002060"/>
                </a:solidFill>
              </a:rPr>
              <a:t>Resubmissions</a:t>
            </a:r>
            <a:r>
              <a:rPr lang="de-DE" sz="1400" b="1" dirty="0">
                <a:solidFill>
                  <a:srgbClr val="002060"/>
                </a:solidFill>
              </a:rPr>
              <a:t> | y = RESUBMISSION_NR: 0, 1</a:t>
            </a:r>
          </a:p>
        </p:txBody>
      </p:sp>
    </p:spTree>
    <p:extLst>
      <p:ext uri="{BB962C8B-B14F-4D97-AF65-F5344CB8AC3E}">
        <p14:creationId xmlns:p14="http://schemas.microsoft.com/office/powerpoint/2010/main" val="359572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a:xfrm>
            <a:off x="3268134" y="1422400"/>
            <a:ext cx="2607733"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6" name="Rechteck 35"/>
          <p:cNvSpPr/>
          <p:nvPr/>
        </p:nvSpPr>
        <p:spPr>
          <a:xfrm>
            <a:off x="6019801" y="1422400"/>
            <a:ext cx="2607733"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7" name="Rechteck 36"/>
          <p:cNvSpPr/>
          <p:nvPr/>
        </p:nvSpPr>
        <p:spPr>
          <a:xfrm>
            <a:off x="8771468" y="1422400"/>
            <a:ext cx="2607733"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4" name="Rechteck 33"/>
          <p:cNvSpPr/>
          <p:nvPr/>
        </p:nvSpPr>
        <p:spPr>
          <a:xfrm>
            <a:off x="508000" y="1422400"/>
            <a:ext cx="2607733" cy="254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28" name="Grafik 27"/>
          <p:cNvPicPr>
            <a:picLocks noChangeAspect="1"/>
          </p:cNvPicPr>
          <p:nvPr/>
        </p:nvPicPr>
        <p:blipFill>
          <a:blip r:embed="rId3"/>
          <a:stretch>
            <a:fillRect/>
          </a:stretch>
        </p:blipFill>
        <p:spPr>
          <a:xfrm>
            <a:off x="6009185" y="2370259"/>
            <a:ext cx="2591890" cy="1744541"/>
          </a:xfrm>
          <a:prstGeom prst="rect">
            <a:avLst/>
          </a:prstGeom>
        </p:spPr>
      </p:pic>
      <p:pic>
        <p:nvPicPr>
          <p:cNvPr id="16" name="Grafik 15"/>
          <p:cNvPicPr>
            <a:picLocks noChangeAspect="1"/>
          </p:cNvPicPr>
          <p:nvPr/>
        </p:nvPicPr>
        <p:blipFill rotWithShape="1">
          <a:blip r:embed="rId4"/>
          <a:srcRect r="1558"/>
          <a:stretch/>
        </p:blipFill>
        <p:spPr>
          <a:xfrm>
            <a:off x="493551" y="2347912"/>
            <a:ext cx="2592549" cy="1738313"/>
          </a:xfrm>
          <a:prstGeom prst="rect">
            <a:avLst/>
          </a:prstGeom>
        </p:spPr>
      </p:pic>
      <p:sp>
        <p:nvSpPr>
          <p:cNvPr id="2" name="Titel 1"/>
          <p:cNvSpPr>
            <a:spLocks noGrp="1"/>
          </p:cNvSpPr>
          <p:nvPr>
            <p:ph type="title"/>
          </p:nvPr>
        </p:nvSpPr>
        <p:spPr/>
        <p:txBody>
          <a:bodyPr/>
          <a:lstStyle/>
          <a:p>
            <a:r>
              <a:rPr lang="de-DE" dirty="0"/>
              <a:t>Modellierte </a:t>
            </a:r>
            <a:r>
              <a:rPr lang="de-DE" dirty="0" err="1"/>
              <a:t>fragestellungen</a:t>
            </a:r>
            <a:r>
              <a:rPr lang="de-DE" dirty="0"/>
              <a:t> an den Prozessablauf</a:t>
            </a:r>
          </a:p>
        </p:txBody>
      </p:sp>
      <p:sp>
        <p:nvSpPr>
          <p:cNvPr id="4" name="Inhaltsplatzhalter 3"/>
          <p:cNvSpPr>
            <a:spLocks noGrp="1"/>
          </p:cNvSpPr>
          <p:nvPr>
            <p:ph sz="quarter" idx="11"/>
          </p:nvPr>
        </p:nvSpPr>
        <p:spPr>
          <a:xfrm>
            <a:off x="488947" y="1413933"/>
            <a:ext cx="2633372" cy="4707463"/>
          </a:xfrm>
          <a:ln w="3175">
            <a:solidFill>
              <a:schemeClr val="accent5">
                <a:lumMod val="75000"/>
              </a:schemeClr>
            </a:solidFill>
          </a:ln>
          <a:effectLst/>
        </p:spPr>
        <p:txBody>
          <a:bodyPr/>
          <a:lstStyle/>
          <a:p>
            <a:pPr marL="0" indent="0" algn="ctr">
              <a:buNone/>
            </a:pPr>
            <a:r>
              <a:rPr lang="de-DE" b="1" dirty="0">
                <a:solidFill>
                  <a:schemeClr val="bg1"/>
                </a:solidFill>
              </a:rPr>
              <a:t>Fragestellung I</a:t>
            </a:r>
          </a:p>
          <a:p>
            <a:pPr marL="0" indent="0" algn="ctr">
              <a:buNone/>
            </a:pPr>
            <a:r>
              <a:rPr lang="de-DE" b="1" dirty="0">
                <a:solidFill>
                  <a:schemeClr val="bg2"/>
                </a:solidFill>
              </a:rPr>
              <a:t>Automatische Entscheidung (ja/nein)</a:t>
            </a:r>
          </a:p>
          <a:p>
            <a:pPr marL="0" indent="0" algn="ctr">
              <a:buNone/>
            </a:pPr>
            <a:endParaRPr lang="de-DE" b="1" dirty="0">
              <a:solidFill>
                <a:schemeClr val="bg2"/>
              </a:solidFill>
            </a:endParaRPr>
          </a:p>
          <a:p>
            <a:pPr marL="0" indent="0" algn="ctr">
              <a:buNone/>
            </a:pPr>
            <a:endParaRPr lang="de-DE" b="1" dirty="0">
              <a:solidFill>
                <a:schemeClr val="bg2"/>
              </a:solidFill>
            </a:endParaRPr>
          </a:p>
          <a:p>
            <a:pPr marL="0" indent="0" algn="ctr">
              <a:buNone/>
            </a:pPr>
            <a:endParaRPr lang="de-DE" b="1" dirty="0">
              <a:solidFill>
                <a:schemeClr val="bg2"/>
              </a:solidFill>
            </a:endParaRPr>
          </a:p>
          <a:p>
            <a:pPr marL="0" indent="0" algn="ctr">
              <a:buNone/>
            </a:pPr>
            <a:endParaRPr lang="de-DE" b="1" dirty="0">
              <a:solidFill>
                <a:schemeClr val="bg2"/>
              </a:solidFill>
            </a:endParaRPr>
          </a:p>
          <a:p>
            <a:pPr marL="0" indent="0" algn="ctr">
              <a:buNone/>
            </a:pPr>
            <a:endParaRPr lang="de-DE" b="1" dirty="0">
              <a:solidFill>
                <a:schemeClr val="bg2"/>
              </a:solidFill>
            </a:endParaRPr>
          </a:p>
          <a:p>
            <a:pPr marL="0" indent="0" algn="ctr">
              <a:buNone/>
            </a:pPr>
            <a:endParaRPr lang="de-DE" b="1" dirty="0"/>
          </a:p>
          <a:p>
            <a:pPr marL="0" indent="0" algn="ctr">
              <a:buNone/>
            </a:pPr>
            <a:r>
              <a:rPr lang="de-DE" sz="1600" dirty="0"/>
              <a:t>Durchläuft ein Angebot den Entscheidungsprozess automatisch oder mit manuellen Eingriffen durch Bank Personal?</a:t>
            </a:r>
          </a:p>
        </p:txBody>
      </p:sp>
      <p:sp>
        <p:nvSpPr>
          <p:cNvPr id="8" name="Rechteck 7"/>
          <p:cNvSpPr/>
          <p:nvPr/>
        </p:nvSpPr>
        <p:spPr>
          <a:xfrm>
            <a:off x="1043187" y="3263384"/>
            <a:ext cx="659155" cy="461665"/>
          </a:xfrm>
          <a:prstGeom prst="rect">
            <a:avLst/>
          </a:prstGeom>
        </p:spPr>
        <p:txBody>
          <a:bodyPr wrap="none">
            <a:spAutoFit/>
          </a:bodyPr>
          <a:lstStyle/>
          <a:p>
            <a:r>
              <a:rPr lang="de-DE" sz="1200" b="1" dirty="0">
                <a:solidFill>
                  <a:schemeClr val="bg1"/>
                </a:solidFill>
              </a:rPr>
              <a:t>System</a:t>
            </a:r>
          </a:p>
          <a:p>
            <a:pPr algn="ctr"/>
            <a:r>
              <a:rPr lang="de-DE" sz="1200" dirty="0">
                <a:solidFill>
                  <a:schemeClr val="bg1"/>
                </a:solidFill>
              </a:rPr>
              <a:t>59%</a:t>
            </a:r>
          </a:p>
        </p:txBody>
      </p:sp>
      <p:sp>
        <p:nvSpPr>
          <p:cNvPr id="9" name="Rechteck 8"/>
          <p:cNvSpPr/>
          <p:nvPr/>
        </p:nvSpPr>
        <p:spPr>
          <a:xfrm>
            <a:off x="2167137" y="3263384"/>
            <a:ext cx="686406" cy="461665"/>
          </a:xfrm>
          <a:prstGeom prst="rect">
            <a:avLst/>
          </a:prstGeom>
        </p:spPr>
        <p:txBody>
          <a:bodyPr wrap="none">
            <a:spAutoFit/>
          </a:bodyPr>
          <a:lstStyle/>
          <a:p>
            <a:pPr algn="ctr"/>
            <a:r>
              <a:rPr lang="de-DE" sz="1200" b="1" dirty="0">
                <a:solidFill>
                  <a:schemeClr val="bg1"/>
                </a:solidFill>
              </a:rPr>
              <a:t>Manuell</a:t>
            </a:r>
          </a:p>
          <a:p>
            <a:pPr algn="ctr"/>
            <a:r>
              <a:rPr lang="de-DE" sz="1200" dirty="0">
                <a:solidFill>
                  <a:schemeClr val="bg1"/>
                </a:solidFill>
              </a:rPr>
              <a:t>41%</a:t>
            </a:r>
          </a:p>
        </p:txBody>
      </p:sp>
      <p:sp>
        <p:nvSpPr>
          <p:cNvPr id="10" name="Inhaltsplatzhalter 3"/>
          <p:cNvSpPr txBox="1">
            <a:spLocks/>
          </p:cNvSpPr>
          <p:nvPr/>
        </p:nvSpPr>
        <p:spPr>
          <a:xfrm>
            <a:off x="3251197" y="1413933"/>
            <a:ext cx="2633372" cy="470746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a:solidFill>
                  <a:schemeClr val="bg1"/>
                </a:solidFill>
              </a:rPr>
              <a:t>II</a:t>
            </a:r>
          </a:p>
          <a:p>
            <a:pPr marL="0" indent="0" algn="ctr">
              <a:buFont typeface="Wingdings" panose="05000000000000000000" pitchFamily="2" charset="2"/>
              <a:buNone/>
            </a:pPr>
            <a:r>
              <a:rPr lang="de-DE" b="1" dirty="0">
                <a:solidFill>
                  <a:schemeClr val="bg2"/>
                </a:solidFill>
              </a:rPr>
              <a:t>Positive vs. negative Entscheidungen</a:t>
            </a: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p>
          <a:p>
            <a:pPr marL="0" indent="0" algn="ctr">
              <a:buFont typeface="Wingdings" panose="05000000000000000000" pitchFamily="2" charset="2"/>
              <a:buNone/>
            </a:pPr>
            <a:r>
              <a:rPr lang="de-DE" sz="1600" dirty="0"/>
              <a:t>Wird ein Angebot (von Seiten der Bank) positiv oder negativ </a:t>
            </a:r>
            <a:r>
              <a:rPr lang="de-DE" sz="1600" dirty="0" err="1"/>
              <a:t>enschieden</a:t>
            </a:r>
            <a:r>
              <a:rPr lang="de-DE" sz="1600" dirty="0"/>
              <a:t>?      </a:t>
            </a:r>
            <a:br>
              <a:rPr lang="de-DE" sz="1600" b="1" dirty="0"/>
            </a:br>
            <a:endParaRPr lang="de-DE" sz="1600" b="1" dirty="0"/>
          </a:p>
        </p:txBody>
      </p:sp>
      <p:sp>
        <p:nvSpPr>
          <p:cNvPr id="12" name="Rechteck 11"/>
          <p:cNvSpPr/>
          <p:nvPr/>
        </p:nvSpPr>
        <p:spPr>
          <a:xfrm>
            <a:off x="3824487" y="3272909"/>
            <a:ext cx="659155" cy="461665"/>
          </a:xfrm>
          <a:prstGeom prst="rect">
            <a:avLst/>
          </a:prstGeom>
        </p:spPr>
        <p:txBody>
          <a:bodyPr wrap="none">
            <a:spAutoFit/>
          </a:bodyPr>
          <a:lstStyle/>
          <a:p>
            <a:r>
              <a:rPr lang="de-DE" sz="1200" b="1" dirty="0">
                <a:solidFill>
                  <a:schemeClr val="bg1"/>
                </a:solidFill>
              </a:rPr>
              <a:t>System</a:t>
            </a:r>
          </a:p>
          <a:p>
            <a:pPr algn="ctr"/>
            <a:r>
              <a:rPr lang="de-DE" sz="1200" dirty="0">
                <a:solidFill>
                  <a:schemeClr val="bg1"/>
                </a:solidFill>
              </a:rPr>
              <a:t>60%</a:t>
            </a:r>
          </a:p>
        </p:txBody>
      </p:sp>
      <p:sp>
        <p:nvSpPr>
          <p:cNvPr id="13" name="Rechteck 12"/>
          <p:cNvSpPr/>
          <p:nvPr/>
        </p:nvSpPr>
        <p:spPr>
          <a:xfrm>
            <a:off x="4919862" y="3272909"/>
            <a:ext cx="686406" cy="461665"/>
          </a:xfrm>
          <a:prstGeom prst="rect">
            <a:avLst/>
          </a:prstGeom>
        </p:spPr>
        <p:txBody>
          <a:bodyPr wrap="none">
            <a:spAutoFit/>
          </a:bodyPr>
          <a:lstStyle/>
          <a:p>
            <a:pPr algn="ctr"/>
            <a:r>
              <a:rPr lang="de-DE" sz="1200" b="1" dirty="0">
                <a:solidFill>
                  <a:schemeClr val="bg1"/>
                </a:solidFill>
              </a:rPr>
              <a:t>Manuell</a:t>
            </a:r>
          </a:p>
          <a:p>
            <a:pPr algn="ctr"/>
            <a:r>
              <a:rPr lang="de-DE" sz="1200" dirty="0">
                <a:solidFill>
                  <a:schemeClr val="bg1"/>
                </a:solidFill>
              </a:rPr>
              <a:t>40%</a:t>
            </a:r>
          </a:p>
        </p:txBody>
      </p:sp>
      <p:pic>
        <p:nvPicPr>
          <p:cNvPr id="18" name="Grafik 17"/>
          <p:cNvPicPr>
            <a:picLocks noChangeAspect="1"/>
          </p:cNvPicPr>
          <p:nvPr/>
        </p:nvPicPr>
        <p:blipFill rotWithShape="1">
          <a:blip r:embed="rId5"/>
          <a:srcRect l="1284" r="2476"/>
          <a:stretch/>
        </p:blipFill>
        <p:spPr>
          <a:xfrm>
            <a:off x="3267075" y="2400300"/>
            <a:ext cx="2590800" cy="1771650"/>
          </a:xfrm>
          <a:prstGeom prst="rect">
            <a:avLst/>
          </a:prstGeom>
        </p:spPr>
      </p:pic>
      <p:sp>
        <p:nvSpPr>
          <p:cNvPr id="19" name="Inhaltsplatzhalter 3"/>
          <p:cNvSpPr txBox="1">
            <a:spLocks/>
          </p:cNvSpPr>
          <p:nvPr/>
        </p:nvSpPr>
        <p:spPr>
          <a:xfrm>
            <a:off x="6003922" y="1413933"/>
            <a:ext cx="2633372" cy="470746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a:solidFill>
                  <a:schemeClr val="bg1"/>
                </a:solidFill>
              </a:rPr>
              <a:t>III</a:t>
            </a:r>
          </a:p>
          <a:p>
            <a:pPr marL="0" indent="0" algn="ctr">
              <a:buFont typeface="Wingdings" panose="05000000000000000000" pitchFamily="2" charset="2"/>
              <a:buNone/>
            </a:pPr>
            <a:r>
              <a:rPr lang="de-DE" b="1" dirty="0">
                <a:solidFill>
                  <a:schemeClr val="bg2"/>
                </a:solidFill>
              </a:rPr>
              <a:t>Anzahl der </a:t>
            </a:r>
            <a:r>
              <a:rPr lang="de-DE" b="1" dirty="0" err="1">
                <a:solidFill>
                  <a:schemeClr val="bg2"/>
                </a:solidFill>
              </a:rPr>
              <a:t>Resubmissions</a:t>
            </a:r>
            <a:br>
              <a:rPr lang="de-DE" b="1" dirty="0">
                <a:solidFill>
                  <a:schemeClr val="bg2"/>
                </a:solidFill>
              </a:rPr>
            </a:br>
            <a:r>
              <a:rPr lang="de-DE" b="1" dirty="0">
                <a:solidFill>
                  <a:schemeClr val="bg2"/>
                </a:solidFill>
              </a:rPr>
              <a:t>(keine vs. mind. 1 Res.)</a:t>
            </a: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None/>
            </a:pPr>
            <a:r>
              <a:rPr lang="de-DE" sz="1600" dirty="0"/>
              <a:t>Wie oft durchläuft das Angebot den Angebotsprozess (Anzahl von </a:t>
            </a:r>
            <a:r>
              <a:rPr lang="de-DE" sz="1600" dirty="0" err="1"/>
              <a:t>Resubmissions</a:t>
            </a:r>
            <a:r>
              <a:rPr lang="de-DE" sz="1600" dirty="0"/>
              <a:t>)</a:t>
            </a:r>
            <a:endParaRPr lang="de-DE" sz="1400" b="1" dirty="0">
              <a:solidFill>
                <a:schemeClr val="bg1">
                  <a:lumMod val="65000"/>
                </a:schemeClr>
              </a:solidFill>
            </a:endParaRPr>
          </a:p>
          <a:p>
            <a:pPr marL="0" indent="0">
              <a:buFont typeface="Wingdings" panose="05000000000000000000" pitchFamily="2" charset="2"/>
              <a:buNone/>
            </a:pPr>
            <a:endParaRPr lang="de-DE" sz="1600" b="1" dirty="0"/>
          </a:p>
        </p:txBody>
      </p:sp>
      <p:sp>
        <p:nvSpPr>
          <p:cNvPr id="21" name="Rechteck 20"/>
          <p:cNvSpPr/>
          <p:nvPr/>
        </p:nvSpPr>
        <p:spPr>
          <a:xfrm>
            <a:off x="7672587" y="3263384"/>
            <a:ext cx="686406" cy="461665"/>
          </a:xfrm>
          <a:prstGeom prst="rect">
            <a:avLst/>
          </a:prstGeom>
        </p:spPr>
        <p:txBody>
          <a:bodyPr wrap="none">
            <a:spAutoFit/>
          </a:bodyPr>
          <a:lstStyle/>
          <a:p>
            <a:pPr algn="ctr"/>
            <a:r>
              <a:rPr lang="de-DE" sz="1200" b="1" dirty="0">
                <a:solidFill>
                  <a:schemeClr val="bg1"/>
                </a:solidFill>
              </a:rPr>
              <a:t>Manuell</a:t>
            </a:r>
          </a:p>
          <a:p>
            <a:pPr algn="ctr"/>
            <a:r>
              <a:rPr lang="de-DE" sz="1200" dirty="0">
                <a:solidFill>
                  <a:schemeClr val="bg1"/>
                </a:solidFill>
              </a:rPr>
              <a:t>40%</a:t>
            </a:r>
          </a:p>
        </p:txBody>
      </p:sp>
      <p:sp>
        <p:nvSpPr>
          <p:cNvPr id="25" name="Inhaltsplatzhalter 3"/>
          <p:cNvSpPr txBox="1">
            <a:spLocks/>
          </p:cNvSpPr>
          <p:nvPr/>
        </p:nvSpPr>
        <p:spPr>
          <a:xfrm>
            <a:off x="8756647" y="1413933"/>
            <a:ext cx="2633372" cy="4707463"/>
          </a:xfrm>
          <a:prstGeom prst="rect">
            <a:avLst/>
          </a:prstGeom>
          <a:ln w="3175">
            <a:solidFill>
              <a:schemeClr val="accent5">
                <a:lumMod val="75000"/>
              </a:schemeClr>
            </a:solidFill>
          </a:ln>
          <a:effectLst/>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a:solidFill>
                  <a:schemeClr val="bg1"/>
                </a:solidFill>
              </a:rPr>
              <a:t>IV</a:t>
            </a:r>
          </a:p>
          <a:p>
            <a:pPr marL="0" indent="0" algn="ctr">
              <a:buFont typeface="Wingdings" panose="05000000000000000000" pitchFamily="2" charset="2"/>
              <a:buNone/>
            </a:pPr>
            <a:r>
              <a:rPr lang="de-DE" b="1" dirty="0">
                <a:solidFill>
                  <a:schemeClr val="bg2"/>
                </a:solidFill>
              </a:rPr>
              <a:t>Vertragsabschluss</a:t>
            </a:r>
            <a:br>
              <a:rPr lang="de-DE" b="1" dirty="0">
                <a:solidFill>
                  <a:schemeClr val="bg2"/>
                </a:solidFill>
              </a:rPr>
            </a:br>
            <a:r>
              <a:rPr lang="de-DE" b="1" dirty="0">
                <a:solidFill>
                  <a:schemeClr val="bg2"/>
                </a:solidFill>
              </a:rPr>
              <a:t>(ja/nein)</a:t>
            </a: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solidFill>
                <a:schemeClr val="bg2"/>
              </a:solidFill>
            </a:endParaRPr>
          </a:p>
          <a:p>
            <a:pPr marL="0" indent="0" algn="ctr">
              <a:buFont typeface="Wingdings" panose="05000000000000000000" pitchFamily="2" charset="2"/>
              <a:buNone/>
            </a:pPr>
            <a:endParaRPr lang="de-DE" b="1" dirty="0"/>
          </a:p>
          <a:p>
            <a:pPr marL="0" indent="0" algn="ctr">
              <a:buFont typeface="Wingdings" panose="05000000000000000000" pitchFamily="2" charset="2"/>
              <a:buNone/>
            </a:pPr>
            <a:r>
              <a:rPr lang="de-DE" sz="1600" dirty="0"/>
              <a:t>Folgt aus dem Angebot ein Vertragsabschluss?</a:t>
            </a:r>
          </a:p>
        </p:txBody>
      </p:sp>
      <p:pic>
        <p:nvPicPr>
          <p:cNvPr id="26" name="Grafik 25"/>
          <p:cNvPicPr>
            <a:picLocks noChangeAspect="1"/>
          </p:cNvPicPr>
          <p:nvPr/>
        </p:nvPicPr>
        <p:blipFill>
          <a:blip r:embed="rId6"/>
          <a:stretch>
            <a:fillRect/>
          </a:stretch>
        </p:blipFill>
        <p:spPr>
          <a:xfrm>
            <a:off x="7607932" y="2675045"/>
            <a:ext cx="738220" cy="1347680"/>
          </a:xfrm>
          <a:prstGeom prst="rect">
            <a:avLst/>
          </a:prstGeom>
        </p:spPr>
      </p:pic>
      <p:pic>
        <p:nvPicPr>
          <p:cNvPr id="30" name="Grafik 29"/>
          <p:cNvPicPr>
            <a:picLocks noChangeAspect="1"/>
          </p:cNvPicPr>
          <p:nvPr/>
        </p:nvPicPr>
        <p:blipFill>
          <a:blip r:embed="rId7"/>
          <a:stretch>
            <a:fillRect/>
          </a:stretch>
        </p:blipFill>
        <p:spPr>
          <a:xfrm>
            <a:off x="8813800" y="2429932"/>
            <a:ext cx="2553758" cy="1718733"/>
          </a:xfrm>
          <a:prstGeom prst="rect">
            <a:avLst/>
          </a:prstGeom>
        </p:spPr>
      </p:pic>
      <p:sp>
        <p:nvSpPr>
          <p:cNvPr id="31" name="Rechteck 30"/>
          <p:cNvSpPr/>
          <p:nvPr/>
        </p:nvSpPr>
        <p:spPr>
          <a:xfrm>
            <a:off x="9416720" y="3246451"/>
            <a:ext cx="473206" cy="461665"/>
          </a:xfrm>
          <a:prstGeom prst="rect">
            <a:avLst/>
          </a:prstGeom>
        </p:spPr>
        <p:txBody>
          <a:bodyPr wrap="none">
            <a:spAutoFit/>
          </a:bodyPr>
          <a:lstStyle/>
          <a:p>
            <a:r>
              <a:rPr lang="de-DE" sz="1200" b="1" dirty="0">
                <a:solidFill>
                  <a:schemeClr val="bg1"/>
                </a:solidFill>
              </a:rPr>
              <a:t>Nein</a:t>
            </a:r>
          </a:p>
          <a:p>
            <a:pPr algn="ctr"/>
            <a:r>
              <a:rPr lang="de-DE" sz="1200" dirty="0">
                <a:solidFill>
                  <a:schemeClr val="bg1"/>
                </a:solidFill>
              </a:rPr>
              <a:t>51%</a:t>
            </a:r>
          </a:p>
        </p:txBody>
      </p:sp>
      <p:sp>
        <p:nvSpPr>
          <p:cNvPr id="32" name="Rechteck 31"/>
          <p:cNvSpPr/>
          <p:nvPr/>
        </p:nvSpPr>
        <p:spPr>
          <a:xfrm>
            <a:off x="10521069" y="3229517"/>
            <a:ext cx="471604" cy="461665"/>
          </a:xfrm>
          <a:prstGeom prst="rect">
            <a:avLst/>
          </a:prstGeom>
        </p:spPr>
        <p:txBody>
          <a:bodyPr wrap="none">
            <a:spAutoFit/>
          </a:bodyPr>
          <a:lstStyle/>
          <a:p>
            <a:pPr algn="ctr"/>
            <a:r>
              <a:rPr lang="de-DE" sz="1200" b="1" dirty="0">
                <a:solidFill>
                  <a:schemeClr val="bg1"/>
                </a:solidFill>
              </a:rPr>
              <a:t>Ja</a:t>
            </a:r>
          </a:p>
          <a:p>
            <a:pPr algn="ctr"/>
            <a:r>
              <a:rPr lang="de-DE" sz="1200" dirty="0">
                <a:solidFill>
                  <a:schemeClr val="bg1"/>
                </a:solidFill>
              </a:rPr>
              <a:t>49%</a:t>
            </a:r>
          </a:p>
        </p:txBody>
      </p:sp>
      <p:sp>
        <p:nvSpPr>
          <p:cNvPr id="6" name="Rechteck 5"/>
          <p:cNvSpPr/>
          <p:nvPr/>
        </p:nvSpPr>
        <p:spPr>
          <a:xfrm>
            <a:off x="696002" y="5520809"/>
            <a:ext cx="2219262" cy="553998"/>
          </a:xfrm>
          <a:prstGeom prst="rect">
            <a:avLst/>
          </a:prstGeom>
        </p:spPr>
        <p:txBody>
          <a:bodyPr wrap="none">
            <a:spAutoFit/>
          </a:bodyPr>
          <a:lstStyle/>
          <a:p>
            <a:pPr algn="ctr"/>
            <a:r>
              <a:rPr lang="de-DE" sz="1500" b="1" dirty="0">
                <a:solidFill>
                  <a:schemeClr val="bg1">
                    <a:lumMod val="65000"/>
                  </a:schemeClr>
                </a:solidFill>
              </a:rPr>
              <a:t>Label: ENTSCHEIDER_ART</a:t>
            </a:r>
          </a:p>
          <a:p>
            <a:pPr algn="ctr"/>
            <a:r>
              <a:rPr lang="de-DE" sz="1500" b="1" dirty="0">
                <a:solidFill>
                  <a:schemeClr val="bg1">
                    <a:lumMod val="65000"/>
                  </a:schemeClr>
                </a:solidFill>
              </a:rPr>
              <a:t>binär</a:t>
            </a:r>
          </a:p>
        </p:txBody>
      </p:sp>
      <p:sp>
        <p:nvSpPr>
          <p:cNvPr id="27" name="Rechteck 26"/>
          <p:cNvSpPr/>
          <p:nvPr/>
        </p:nvSpPr>
        <p:spPr>
          <a:xfrm>
            <a:off x="3373293" y="5520809"/>
            <a:ext cx="2389179" cy="553998"/>
          </a:xfrm>
          <a:prstGeom prst="rect">
            <a:avLst/>
          </a:prstGeom>
        </p:spPr>
        <p:txBody>
          <a:bodyPr wrap="none">
            <a:spAutoFit/>
          </a:bodyPr>
          <a:lstStyle/>
          <a:p>
            <a:pPr algn="ctr"/>
            <a:r>
              <a:rPr lang="de-DE" sz="1500" b="1" dirty="0">
                <a:solidFill>
                  <a:schemeClr val="bg1">
                    <a:lumMod val="65000"/>
                  </a:schemeClr>
                </a:solidFill>
              </a:rPr>
              <a:t>Label: ENTSCHEIDUNG_ART</a:t>
            </a:r>
          </a:p>
          <a:p>
            <a:pPr algn="ctr"/>
            <a:r>
              <a:rPr lang="de-DE" sz="1500" b="1" dirty="0">
                <a:solidFill>
                  <a:schemeClr val="bg1">
                    <a:lumMod val="65000"/>
                  </a:schemeClr>
                </a:solidFill>
              </a:rPr>
              <a:t>binär</a:t>
            </a:r>
          </a:p>
        </p:txBody>
      </p:sp>
      <p:sp>
        <p:nvSpPr>
          <p:cNvPr id="29" name="Rechteck 28"/>
          <p:cNvSpPr/>
          <p:nvPr/>
        </p:nvSpPr>
        <p:spPr>
          <a:xfrm>
            <a:off x="6185650" y="5520809"/>
            <a:ext cx="2269917" cy="553998"/>
          </a:xfrm>
          <a:prstGeom prst="rect">
            <a:avLst/>
          </a:prstGeom>
        </p:spPr>
        <p:txBody>
          <a:bodyPr wrap="none">
            <a:spAutoFit/>
          </a:bodyPr>
          <a:lstStyle/>
          <a:p>
            <a:pPr algn="ctr"/>
            <a:r>
              <a:rPr lang="de-DE" sz="1500" b="1" dirty="0">
                <a:solidFill>
                  <a:schemeClr val="bg1">
                    <a:lumMod val="65000"/>
                  </a:schemeClr>
                </a:solidFill>
              </a:rPr>
              <a:t>Label: RESUBMISSION_NR</a:t>
            </a:r>
          </a:p>
          <a:p>
            <a:pPr algn="ctr"/>
            <a:r>
              <a:rPr lang="de-DE" sz="1500" b="1" dirty="0">
                <a:solidFill>
                  <a:schemeClr val="bg1">
                    <a:lumMod val="65000"/>
                  </a:schemeClr>
                </a:solidFill>
              </a:rPr>
              <a:t>binär</a:t>
            </a:r>
          </a:p>
        </p:txBody>
      </p:sp>
      <p:sp>
        <p:nvSpPr>
          <p:cNvPr id="33" name="Rechteck 32"/>
          <p:cNvSpPr/>
          <p:nvPr/>
        </p:nvSpPr>
        <p:spPr>
          <a:xfrm>
            <a:off x="8827351" y="5520809"/>
            <a:ext cx="2491964" cy="553998"/>
          </a:xfrm>
          <a:prstGeom prst="rect">
            <a:avLst/>
          </a:prstGeom>
        </p:spPr>
        <p:txBody>
          <a:bodyPr wrap="none">
            <a:spAutoFit/>
          </a:bodyPr>
          <a:lstStyle/>
          <a:p>
            <a:pPr algn="ctr"/>
            <a:r>
              <a:rPr lang="de-DE" sz="1500" b="1" dirty="0">
                <a:solidFill>
                  <a:schemeClr val="bg1">
                    <a:lumMod val="65000"/>
                  </a:schemeClr>
                </a:solidFill>
              </a:rPr>
              <a:t>Label: WURDE_ZU_VERTRAG</a:t>
            </a:r>
          </a:p>
          <a:p>
            <a:pPr algn="ctr"/>
            <a:r>
              <a:rPr lang="de-DE" sz="1500" b="1" dirty="0">
                <a:solidFill>
                  <a:schemeClr val="bg1">
                    <a:lumMod val="65000"/>
                  </a:schemeClr>
                </a:solidFill>
              </a:rPr>
              <a:t>binär</a:t>
            </a:r>
          </a:p>
        </p:txBody>
      </p:sp>
    </p:spTree>
    <p:extLst>
      <p:ext uri="{BB962C8B-B14F-4D97-AF65-F5344CB8AC3E}">
        <p14:creationId xmlns:p14="http://schemas.microsoft.com/office/powerpoint/2010/main" val="1676517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t="2137"/>
          <a:stretch/>
        </p:blipFill>
        <p:spPr>
          <a:xfrm>
            <a:off x="341312" y="973667"/>
            <a:ext cx="4448175" cy="1454150"/>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797674" cy="369332"/>
          </a:xfrm>
          <a:prstGeom prst="rect">
            <a:avLst/>
          </a:prstGeom>
        </p:spPr>
        <p:txBody>
          <a:bodyPr wrap="square">
            <a:spAutoFit/>
          </a:bodyPr>
          <a:lstStyle/>
          <a:p>
            <a:r>
              <a:rPr lang="de-DE" b="1" dirty="0">
                <a:solidFill>
                  <a:srgbClr val="002060"/>
                </a:solidFill>
              </a:rPr>
              <a:t>XG </a:t>
            </a:r>
            <a:r>
              <a:rPr lang="de-DE" b="1" dirty="0" err="1">
                <a:solidFill>
                  <a:srgbClr val="002060"/>
                </a:solidFill>
              </a:rPr>
              <a:t>Boost</a:t>
            </a:r>
            <a:endParaRPr lang="de-DE" b="1" dirty="0">
              <a:solidFill>
                <a:srgbClr val="002060"/>
              </a:solidFill>
            </a:endParaRPr>
          </a:p>
        </p:txBody>
      </p:sp>
      <p:pic>
        <p:nvPicPr>
          <p:cNvPr id="16" name="Grafik 15"/>
          <p:cNvPicPr>
            <a:picLocks noChangeAspect="1"/>
          </p:cNvPicPr>
          <p:nvPr/>
        </p:nvPicPr>
        <p:blipFill rotWithShape="1">
          <a:blip r:embed="rId4"/>
          <a:srcRect t="32710" b="35344"/>
          <a:stretch/>
        </p:blipFill>
        <p:spPr>
          <a:xfrm>
            <a:off x="7796742" y="668866"/>
            <a:ext cx="1238250" cy="397934"/>
          </a:xfrm>
          <a:prstGeom prst="rect">
            <a:avLst/>
          </a:prstGeom>
        </p:spPr>
      </p:pic>
      <p:sp>
        <p:nvSpPr>
          <p:cNvPr id="27" name="Ellipse 26"/>
          <p:cNvSpPr/>
          <p:nvPr/>
        </p:nvSpPr>
        <p:spPr>
          <a:xfrm>
            <a:off x="2891373" y="1548342"/>
            <a:ext cx="584200" cy="1957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348189" y="5945201"/>
            <a:ext cx="7822143" cy="938719"/>
          </a:xfrm>
          <a:prstGeom prst="rect">
            <a:avLst/>
          </a:prstGeom>
        </p:spPr>
        <p:txBody>
          <a:bodyPr wrap="square">
            <a:spAutoFit/>
          </a:bodyPr>
          <a:lstStyle/>
          <a:p>
            <a:r>
              <a:rPr lang="de-DE" sz="1100" dirty="0">
                <a:latin typeface="BMW Group Condensed" panose="020B0606020202020204" pitchFamily="34" charset="0"/>
              </a:rPr>
              <a:t>'PR-6.1: Abweichung Risikokostenquote über Toleranz‚  'PR-0.2: VC-Index &gt;= 500 bei ORG',</a:t>
            </a:r>
          </a:p>
          <a:p>
            <a:r>
              <a:rPr lang="de-DE" sz="1100" dirty="0">
                <a:latin typeface="BMW Group Condensed" panose="020B0606020202020204" pitchFamily="34" charset="0"/>
              </a:rPr>
              <a:t> 'PR-7.1e: Risikokostenquote Vertrag überschritten', 'PR-7.13: Schufa-Score Inhaber &lt;= 450',</a:t>
            </a:r>
          </a:p>
          <a:p>
            <a:r>
              <a:rPr lang="de-DE" sz="1100" dirty="0">
                <a:latin typeface="BMW Group Condensed" panose="020B0606020202020204" pitchFamily="34" charset="0"/>
              </a:rPr>
              <a:t>'PR-7.16a: Kein Bonitätsindex aus Finanzauskunft für HA erhalten', 'PR-3.1: Manuelle Kreditlinie vorhanden',</a:t>
            </a:r>
          </a:p>
          <a:p>
            <a:endParaRPr lang="de-DE" sz="1100" dirty="0">
              <a:latin typeface="BMW Group Condensed" panose="020B0606020202020204" pitchFamily="34" charset="0"/>
            </a:endParaRPr>
          </a:p>
          <a:p>
            <a:r>
              <a:rPr lang="de-DE" sz="1100" dirty="0">
                <a:latin typeface="BMW Group Condensed" panose="020B0606020202020204" pitchFamily="34" charset="0"/>
              </a:rPr>
              <a:t>,</a:t>
            </a:r>
          </a:p>
        </p:txBody>
      </p:sp>
      <p:pic>
        <p:nvPicPr>
          <p:cNvPr id="5" name="Grafik 4"/>
          <p:cNvPicPr>
            <a:picLocks noChangeAspect="1"/>
          </p:cNvPicPr>
          <p:nvPr/>
        </p:nvPicPr>
        <p:blipFill rotWithShape="1">
          <a:blip r:embed="rId5"/>
          <a:srcRect l="4452" t="370" r="26901" b="67654"/>
          <a:stretch/>
        </p:blipFill>
        <p:spPr>
          <a:xfrm>
            <a:off x="5249334" y="1126066"/>
            <a:ext cx="2667000" cy="2192867"/>
          </a:xfrm>
          <a:prstGeom prst="rect">
            <a:avLst/>
          </a:prstGeom>
        </p:spPr>
      </p:pic>
      <p:pic>
        <p:nvPicPr>
          <p:cNvPr id="17" name="Grafik 16"/>
          <p:cNvPicPr>
            <a:picLocks noChangeAspect="1"/>
          </p:cNvPicPr>
          <p:nvPr/>
        </p:nvPicPr>
        <p:blipFill rotWithShape="1">
          <a:blip r:embed="rId5"/>
          <a:srcRect l="4671" t="33334" r="13389" b="34690"/>
          <a:stretch/>
        </p:blipFill>
        <p:spPr>
          <a:xfrm>
            <a:off x="8204201" y="1117599"/>
            <a:ext cx="3183465" cy="2192867"/>
          </a:xfrm>
          <a:prstGeom prst="rect">
            <a:avLst/>
          </a:prstGeom>
        </p:spPr>
      </p:pic>
      <p:pic>
        <p:nvPicPr>
          <p:cNvPr id="18" name="Grafik 17"/>
          <p:cNvPicPr>
            <a:picLocks noChangeAspect="1"/>
          </p:cNvPicPr>
          <p:nvPr/>
        </p:nvPicPr>
        <p:blipFill rotWithShape="1">
          <a:blip r:embed="rId5"/>
          <a:srcRect l="4670" t="66421" r="17312" b="1603"/>
          <a:stretch/>
        </p:blipFill>
        <p:spPr>
          <a:xfrm>
            <a:off x="8500533" y="3471334"/>
            <a:ext cx="3031067" cy="2192867"/>
          </a:xfrm>
          <a:prstGeom prst="rect">
            <a:avLst/>
          </a:prstGeom>
        </p:spPr>
      </p:pic>
      <p:pic>
        <p:nvPicPr>
          <p:cNvPr id="9" name="Grafik 8"/>
          <p:cNvPicPr>
            <a:picLocks noChangeAspect="1"/>
          </p:cNvPicPr>
          <p:nvPr/>
        </p:nvPicPr>
        <p:blipFill rotWithShape="1">
          <a:blip r:embed="rId6"/>
          <a:srcRect l="-1" r="1105"/>
          <a:stretch/>
        </p:blipFill>
        <p:spPr>
          <a:xfrm>
            <a:off x="609073" y="3355445"/>
            <a:ext cx="7321612" cy="2452687"/>
          </a:xfrm>
          <a:prstGeom prst="rect">
            <a:avLst/>
          </a:prstGeom>
        </p:spPr>
      </p:pic>
      <p:sp>
        <p:nvSpPr>
          <p:cNvPr id="10" name="Rechteck 9"/>
          <p:cNvSpPr/>
          <p:nvPr/>
        </p:nvSpPr>
        <p:spPr>
          <a:xfrm>
            <a:off x="279401" y="2458072"/>
            <a:ext cx="5198533" cy="830997"/>
          </a:xfrm>
          <a:prstGeom prst="rect">
            <a:avLst/>
          </a:prstGeom>
        </p:spPr>
        <p:txBody>
          <a:bodyPr wrap="square">
            <a:spAutoFit/>
          </a:bodyPr>
          <a:lstStyle/>
          <a:p>
            <a:r>
              <a:rPr lang="de-DE" sz="1200" dirty="0"/>
              <a:t>Native API </a:t>
            </a:r>
            <a:r>
              <a:rPr lang="de-DE" sz="1200" dirty="0" err="1"/>
              <a:t>XGBoost</a:t>
            </a:r>
            <a:r>
              <a:rPr lang="de-DE" sz="1200" dirty="0"/>
              <a:t> Booster Objekt</a:t>
            </a:r>
          </a:p>
          <a:p>
            <a:r>
              <a:rPr lang="de-DE" sz="1200" dirty="0"/>
              <a:t>'</a:t>
            </a:r>
            <a:r>
              <a:rPr lang="de-DE" sz="1200" dirty="0" err="1"/>
              <a:t>max_depth</a:t>
            </a:r>
            <a:r>
              <a:rPr lang="de-DE" sz="1200" dirty="0"/>
              <a:t>': 6,  '</a:t>
            </a:r>
            <a:r>
              <a:rPr lang="de-DE" sz="1200" dirty="0" err="1"/>
              <a:t>min_child_weight</a:t>
            </a:r>
            <a:r>
              <a:rPr lang="de-DE" sz="1200" dirty="0"/>
              <a:t>': 1, '</a:t>
            </a:r>
            <a:r>
              <a:rPr lang="de-DE" sz="1200" dirty="0" err="1"/>
              <a:t>eta</a:t>
            </a:r>
            <a:r>
              <a:rPr lang="de-DE" sz="1200" dirty="0"/>
              <a:t>': 0.1,  'subsample': 0.7,</a:t>
            </a:r>
          </a:p>
          <a:p>
            <a:r>
              <a:rPr lang="de-DE" sz="1200" dirty="0"/>
              <a:t> '</a:t>
            </a:r>
            <a:r>
              <a:rPr lang="de-DE" sz="1200" dirty="0" err="1"/>
              <a:t>colsample_bytree</a:t>
            </a:r>
            <a:r>
              <a:rPr lang="de-DE" sz="1200" dirty="0"/>
              <a:t>': 0.7,  '</a:t>
            </a:r>
            <a:r>
              <a:rPr lang="de-DE" sz="1200" dirty="0" err="1"/>
              <a:t>objective</a:t>
            </a:r>
            <a:r>
              <a:rPr lang="de-DE" sz="1200" dirty="0"/>
              <a:t>': '</a:t>
            </a:r>
            <a:r>
              <a:rPr lang="de-DE" sz="1200" dirty="0" err="1"/>
              <a:t>binary:logistic</a:t>
            </a:r>
            <a:r>
              <a:rPr lang="de-DE" sz="1200" dirty="0"/>
              <a:t>', '</a:t>
            </a:r>
            <a:r>
              <a:rPr lang="de-DE" sz="1200" dirty="0" err="1"/>
              <a:t>scale_pos_weight</a:t>
            </a:r>
            <a:r>
              <a:rPr lang="de-DE" sz="1200" dirty="0"/>
              <a:t>': 2.094,</a:t>
            </a:r>
          </a:p>
          <a:p>
            <a:r>
              <a:rPr lang="de-DE" sz="1200" dirty="0"/>
              <a:t> '</a:t>
            </a:r>
            <a:r>
              <a:rPr lang="de-DE" sz="1200" dirty="0" err="1"/>
              <a:t>eval_metric</a:t>
            </a:r>
            <a:r>
              <a:rPr lang="de-DE" sz="1200" dirty="0"/>
              <a:t>': '</a:t>
            </a:r>
            <a:r>
              <a:rPr lang="de-DE" sz="1200" dirty="0" err="1"/>
              <a:t>auc</a:t>
            </a:r>
            <a:r>
              <a:rPr lang="de-DE" sz="1200" dirty="0"/>
              <a:t>',  '</a:t>
            </a:r>
            <a:r>
              <a:rPr lang="de-DE" sz="1200" dirty="0" err="1"/>
              <a:t>nthread</a:t>
            </a:r>
            <a:r>
              <a:rPr lang="de-DE" sz="1200" dirty="0"/>
              <a:t>': 4}</a:t>
            </a:r>
          </a:p>
        </p:txBody>
      </p:sp>
      <p:pic>
        <p:nvPicPr>
          <p:cNvPr id="6" name="Grafik 5"/>
          <p:cNvPicPr>
            <a:picLocks noChangeAspect="1"/>
          </p:cNvPicPr>
          <p:nvPr/>
        </p:nvPicPr>
        <p:blipFill>
          <a:blip r:embed="rId7"/>
          <a:stretch>
            <a:fillRect/>
          </a:stretch>
        </p:blipFill>
        <p:spPr>
          <a:xfrm>
            <a:off x="381527" y="3366558"/>
            <a:ext cx="2047875" cy="209550"/>
          </a:xfrm>
          <a:prstGeom prst="rect">
            <a:avLst/>
          </a:prstGeom>
        </p:spPr>
      </p:pic>
      <p:sp>
        <p:nvSpPr>
          <p:cNvPr id="12" name="Rechteck 11"/>
          <p:cNvSpPr/>
          <p:nvPr/>
        </p:nvSpPr>
        <p:spPr>
          <a:xfrm>
            <a:off x="6354788" y="5030801"/>
            <a:ext cx="1431802" cy="253916"/>
          </a:xfrm>
          <a:prstGeom prst="rect">
            <a:avLst/>
          </a:prstGeom>
        </p:spPr>
        <p:txBody>
          <a:bodyPr wrap="none">
            <a:spAutoFit/>
          </a:bodyPr>
          <a:lstStyle/>
          <a:p>
            <a:r>
              <a:rPr lang="de-DE" sz="1050" b="1" dirty="0" err="1">
                <a:latin typeface="+mj-lt"/>
              </a:rPr>
              <a:t>importance</a:t>
            </a:r>
            <a:r>
              <a:rPr lang="de-DE" sz="1050" b="1" dirty="0">
                <a:latin typeface="+mj-lt"/>
              </a:rPr>
              <a:t> type: GAIN</a:t>
            </a:r>
          </a:p>
        </p:txBody>
      </p:sp>
      <p:sp>
        <p:nvSpPr>
          <p:cNvPr id="19" name="Rechteck 18"/>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 #3 Anzahl </a:t>
            </a:r>
            <a:r>
              <a:rPr lang="de-DE" sz="1400" b="1" dirty="0" err="1">
                <a:solidFill>
                  <a:srgbClr val="002060"/>
                </a:solidFill>
              </a:rPr>
              <a:t>Resubmissions</a:t>
            </a:r>
            <a:r>
              <a:rPr lang="de-DE" sz="1400" b="1" dirty="0">
                <a:solidFill>
                  <a:srgbClr val="002060"/>
                </a:solidFill>
              </a:rPr>
              <a:t> | y = RESUBMISSION_NR: 0, 1</a:t>
            </a:r>
          </a:p>
        </p:txBody>
      </p:sp>
    </p:spTree>
    <p:extLst>
      <p:ext uri="{BB962C8B-B14F-4D97-AF65-F5344CB8AC3E}">
        <p14:creationId xmlns:p14="http://schemas.microsoft.com/office/powerpoint/2010/main" val="4105316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a:xfrm>
            <a:off x="375708" y="576793"/>
            <a:ext cx="11263841" cy="369332"/>
          </a:xfrm>
          <a:prstGeom prst="rect">
            <a:avLst/>
          </a:prstGeom>
        </p:spPr>
        <p:txBody>
          <a:bodyPr wrap="square">
            <a:spAutoFit/>
          </a:bodyPr>
          <a:lstStyle/>
          <a:p>
            <a:r>
              <a:rPr lang="de-DE" b="1" dirty="0">
                <a:solidFill>
                  <a:srgbClr val="002060"/>
                </a:solidFill>
              </a:rPr>
              <a:t>Vergleich Feature </a:t>
            </a:r>
            <a:r>
              <a:rPr lang="de-DE" b="1" dirty="0" err="1">
                <a:solidFill>
                  <a:srgbClr val="002060"/>
                </a:solidFill>
              </a:rPr>
              <a:t>Importance</a:t>
            </a:r>
            <a:r>
              <a:rPr lang="de-DE" b="1" dirty="0">
                <a:solidFill>
                  <a:srgbClr val="002060"/>
                </a:solidFill>
              </a:rPr>
              <a:t> </a:t>
            </a:r>
          </a:p>
        </p:txBody>
      </p:sp>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pic>
        <p:nvPicPr>
          <p:cNvPr id="2" name="Grafik 1"/>
          <p:cNvPicPr>
            <a:picLocks noChangeAspect="1"/>
          </p:cNvPicPr>
          <p:nvPr/>
        </p:nvPicPr>
        <p:blipFill rotWithShape="1">
          <a:blip r:embed="rId3"/>
          <a:srcRect l="15454" t="2862" r="833"/>
          <a:stretch/>
        </p:blipFill>
        <p:spPr>
          <a:xfrm>
            <a:off x="7349067" y="1413932"/>
            <a:ext cx="4546599" cy="4563535"/>
          </a:xfrm>
          <a:prstGeom prst="rect">
            <a:avLst/>
          </a:prstGeom>
        </p:spPr>
      </p:pic>
      <p:sp>
        <p:nvSpPr>
          <p:cNvPr id="3" name="Rechteck 2"/>
          <p:cNvSpPr/>
          <p:nvPr/>
        </p:nvSpPr>
        <p:spPr>
          <a:xfrm>
            <a:off x="508000" y="1452078"/>
            <a:ext cx="4180114" cy="4401205"/>
          </a:xfrm>
          <a:prstGeom prst="rect">
            <a:avLst/>
          </a:prstGeom>
        </p:spPr>
        <p:txBody>
          <a:bodyPr wrap="square">
            <a:spAutoFit/>
          </a:bodyPr>
          <a:lstStyle/>
          <a:p>
            <a:pPr>
              <a:tabLst>
                <a:tab pos="449263" algn="l"/>
                <a:tab pos="982663" algn="l"/>
                <a:tab pos="1162050" algn="l"/>
              </a:tabLst>
            </a:pPr>
            <a:r>
              <a:rPr lang="de-DE" sz="1000" dirty="0">
                <a:latin typeface="BMW Group Condensed" panose="020B0606020202020204" pitchFamily="34" charset="0"/>
              </a:rPr>
              <a:t>0.2436	PR_CODE2=PR-6.1</a:t>
            </a:r>
          </a:p>
          <a:p>
            <a:pPr>
              <a:tabLst>
                <a:tab pos="449263" algn="l"/>
                <a:tab pos="982663" algn="l"/>
                <a:tab pos="1162050" algn="l"/>
              </a:tabLst>
            </a:pPr>
            <a:r>
              <a:rPr lang="de-DE" sz="1000" dirty="0">
                <a:latin typeface="BMW Group Condensed" panose="020B0606020202020204" pitchFamily="34" charset="0"/>
              </a:rPr>
              <a:t>0.0399	FR_SCORE</a:t>
            </a:r>
          </a:p>
          <a:p>
            <a:pPr>
              <a:tabLst>
                <a:tab pos="449263" algn="l"/>
                <a:tab pos="982663" algn="l"/>
                <a:tab pos="1162050" algn="l"/>
              </a:tabLst>
            </a:pPr>
            <a:r>
              <a:rPr lang="de-DE" sz="1000" dirty="0">
                <a:latin typeface="BMW Group Condensed" panose="020B0606020202020204" pitchFamily="34" charset="0"/>
              </a:rPr>
              <a:t>0.0347	PR_CODE1=PR-0.2</a:t>
            </a:r>
          </a:p>
          <a:p>
            <a:pPr>
              <a:tabLst>
                <a:tab pos="449263" algn="l"/>
                <a:tab pos="982663" algn="l"/>
                <a:tab pos="1162050" algn="l"/>
              </a:tabLst>
            </a:pPr>
            <a:r>
              <a:rPr lang="de-DE" sz="1000" dirty="0">
                <a:latin typeface="BMW Group Condensed" panose="020B0606020202020204" pitchFamily="34" charset="0"/>
              </a:rPr>
              <a:t>0.0289	PR_CODE2=PR-7.1e</a:t>
            </a:r>
          </a:p>
          <a:p>
            <a:pPr>
              <a:tabLst>
                <a:tab pos="449263" algn="l"/>
                <a:tab pos="982663" algn="l"/>
                <a:tab pos="1162050" algn="l"/>
              </a:tabLst>
            </a:pPr>
            <a:r>
              <a:rPr lang="de-DE" sz="1000" dirty="0">
                <a:latin typeface="BMW Group Condensed" panose="020B0606020202020204" pitchFamily="34" charset="0"/>
              </a:rPr>
              <a:t>0.0242	PR_CODE1=PR-7.1e</a:t>
            </a:r>
          </a:p>
          <a:p>
            <a:pPr>
              <a:tabLst>
                <a:tab pos="449263" algn="l"/>
                <a:tab pos="982663" algn="l"/>
                <a:tab pos="1162050" algn="l"/>
              </a:tabLst>
            </a:pPr>
            <a:r>
              <a:rPr lang="de-DE" sz="1000" dirty="0">
                <a:latin typeface="BMW Group Condensed" panose="020B0606020202020204" pitchFamily="34" charset="0"/>
              </a:rPr>
              <a:t>0.0237	PRODUKT=Finanzierung</a:t>
            </a:r>
          </a:p>
          <a:p>
            <a:pPr>
              <a:tabLst>
                <a:tab pos="449263" algn="l"/>
                <a:tab pos="982663" algn="l"/>
                <a:tab pos="1162050" algn="l"/>
              </a:tabLst>
            </a:pPr>
            <a:r>
              <a:rPr lang="de-DE" sz="1000" dirty="0">
                <a:latin typeface="BMW Group Condensed" panose="020B0606020202020204" pitchFamily="34" charset="0"/>
              </a:rPr>
              <a:t>0.0207	ORGANISATION_FORM_CREDITREFORM=GmbH</a:t>
            </a:r>
          </a:p>
          <a:p>
            <a:pPr>
              <a:tabLst>
                <a:tab pos="449263" algn="l"/>
                <a:tab pos="982663" algn="l"/>
                <a:tab pos="1162050" algn="l"/>
              </a:tabLst>
            </a:pPr>
            <a:r>
              <a:rPr lang="de-DE" sz="1000" dirty="0">
                <a:latin typeface="BMW Group Condensed" panose="020B0606020202020204" pitchFamily="34" charset="0"/>
              </a:rPr>
              <a:t>0.0181	PR_CODE3=None</a:t>
            </a:r>
          </a:p>
          <a:p>
            <a:pPr>
              <a:tabLst>
                <a:tab pos="449263" algn="l"/>
                <a:tab pos="982663" algn="l"/>
                <a:tab pos="1162050" algn="l"/>
              </a:tabLst>
            </a:pPr>
            <a:r>
              <a:rPr lang="de-DE" sz="1000" dirty="0">
                <a:latin typeface="BMW Group Condensed" panose="020B0606020202020204" pitchFamily="34" charset="0"/>
              </a:rPr>
              <a:t>0.0169	PR_CODE1=PR-7.16a</a:t>
            </a:r>
          </a:p>
          <a:p>
            <a:pPr>
              <a:tabLst>
                <a:tab pos="449263" algn="l"/>
                <a:tab pos="982663" algn="l"/>
                <a:tab pos="1162050" algn="l"/>
              </a:tabLst>
            </a:pPr>
            <a:r>
              <a:rPr lang="de-DE" sz="1000" dirty="0">
                <a:latin typeface="BMW Group Condensed" panose="020B0606020202020204" pitchFamily="34" charset="0"/>
              </a:rPr>
              <a:t>0.0168	PR_CODE1=PR-3.1</a:t>
            </a:r>
          </a:p>
          <a:p>
            <a:pPr>
              <a:tabLst>
                <a:tab pos="449263" algn="l"/>
                <a:tab pos="982663" algn="l"/>
                <a:tab pos="1162050" algn="l"/>
              </a:tabLst>
            </a:pPr>
            <a:r>
              <a:rPr lang="de-DE" sz="1000" dirty="0">
                <a:latin typeface="BMW Group Condensed" panose="020B0606020202020204" pitchFamily="34" charset="0"/>
              </a:rPr>
              <a:t>0.0167	GEBRAUCHSART_RATING=Gebraucht</a:t>
            </a:r>
          </a:p>
          <a:p>
            <a:pPr>
              <a:tabLst>
                <a:tab pos="449263" algn="l"/>
                <a:tab pos="982663" algn="l"/>
                <a:tab pos="1162050" algn="l"/>
              </a:tabLst>
            </a:pPr>
            <a:r>
              <a:rPr lang="de-DE" sz="1000" dirty="0">
                <a:latin typeface="BMW Group Condensed" panose="020B0606020202020204" pitchFamily="34" charset="0"/>
              </a:rPr>
              <a:t>0.0164	PR_CODE2=PR-7.16a</a:t>
            </a:r>
          </a:p>
          <a:p>
            <a:pPr>
              <a:tabLst>
                <a:tab pos="449263" algn="l"/>
                <a:tab pos="982663" algn="l"/>
                <a:tab pos="1162050" algn="l"/>
              </a:tabLst>
            </a:pPr>
            <a:r>
              <a:rPr lang="de-DE" sz="1000" dirty="0">
                <a:latin typeface="BMW Group Condensed" panose="020B0606020202020204" pitchFamily="34" charset="0"/>
              </a:rPr>
              <a:t>0.0154	ALTER_ORGANISATION</a:t>
            </a:r>
          </a:p>
          <a:p>
            <a:pPr>
              <a:tabLst>
                <a:tab pos="449263" algn="l"/>
                <a:tab pos="982663" algn="l"/>
                <a:tab pos="1162050" algn="l"/>
              </a:tabLst>
            </a:pPr>
            <a:r>
              <a:rPr lang="de-DE" sz="1000" dirty="0">
                <a:latin typeface="BMW Group Condensed" panose="020B0606020202020204" pitchFamily="34" charset="0"/>
              </a:rPr>
              <a:t>0.0144	ORGANISATION_FORM_CREDITREFORM=Gewerbebetrieb</a:t>
            </a:r>
          </a:p>
          <a:p>
            <a:pPr>
              <a:tabLst>
                <a:tab pos="449263" algn="l"/>
                <a:tab pos="982663" algn="l"/>
                <a:tab pos="1162050" algn="l"/>
              </a:tabLst>
            </a:pPr>
            <a:r>
              <a:rPr lang="de-DE" sz="1000" dirty="0">
                <a:latin typeface="BMW Group Condensed" panose="020B0606020202020204" pitchFamily="34" charset="0"/>
              </a:rPr>
              <a:t>0.0137	FR_SCORE_TYPE</a:t>
            </a:r>
          </a:p>
          <a:p>
            <a:pPr>
              <a:tabLst>
                <a:tab pos="449263" algn="l"/>
                <a:tab pos="982663" algn="l"/>
                <a:tab pos="1162050" algn="l"/>
              </a:tabLst>
            </a:pPr>
            <a:r>
              <a:rPr lang="de-DE" sz="1000" dirty="0">
                <a:latin typeface="BMW Group Condensed" panose="020B0606020202020204" pitchFamily="34" charset="0"/>
              </a:rPr>
              <a:t>0.0135	MP_VERWENDUNGSART=HA</a:t>
            </a:r>
          </a:p>
          <a:p>
            <a:pPr>
              <a:tabLst>
                <a:tab pos="449263" algn="l"/>
                <a:tab pos="982663" algn="l"/>
                <a:tab pos="1162050" algn="l"/>
              </a:tabLst>
            </a:pPr>
            <a:r>
              <a:rPr lang="de-DE" sz="1000" dirty="0">
                <a:latin typeface="BMW Group Condensed" panose="020B0606020202020204" pitchFamily="34" charset="0"/>
              </a:rPr>
              <a:t>0.0133	</a:t>
            </a:r>
            <a:r>
              <a:rPr lang="de-DE" sz="1000" dirty="0" err="1">
                <a:latin typeface="BMW Group Condensed" panose="020B0606020202020204" pitchFamily="34" charset="0"/>
              </a:rPr>
              <a:t>PRODUKT_LINIE_x</a:t>
            </a:r>
            <a:r>
              <a:rPr lang="de-DE" sz="1000" dirty="0">
                <a:latin typeface="BMW Group Condensed" panose="020B0606020202020204" pitchFamily="34" charset="0"/>
              </a:rPr>
              <a:t>=Finanzierung KF</a:t>
            </a:r>
          </a:p>
          <a:p>
            <a:pPr>
              <a:tabLst>
                <a:tab pos="449263" algn="l"/>
                <a:tab pos="982663" algn="l"/>
                <a:tab pos="1162050" algn="l"/>
              </a:tabLst>
            </a:pPr>
            <a:r>
              <a:rPr lang="de-DE" sz="1000" dirty="0">
                <a:latin typeface="BMW Group Condensed" panose="020B0606020202020204" pitchFamily="34" charset="0"/>
              </a:rPr>
              <a:t>0.0120	RATINGKLASSE</a:t>
            </a:r>
          </a:p>
          <a:p>
            <a:pPr>
              <a:tabLst>
                <a:tab pos="449263" algn="l"/>
                <a:tab pos="982663" algn="l"/>
                <a:tab pos="1162050" algn="l"/>
              </a:tabLst>
            </a:pPr>
            <a:r>
              <a:rPr lang="de-DE" sz="1000" dirty="0">
                <a:latin typeface="BMW Group Condensed" panose="020B0606020202020204" pitchFamily="34" charset="0"/>
              </a:rPr>
              <a:t>0.0116	ORGANISATION_FORM_CREDITREFORM=UG (</a:t>
            </a:r>
            <a:r>
              <a:rPr lang="de-DE" sz="1000" dirty="0" err="1">
                <a:latin typeface="BMW Group Condensed" panose="020B0606020202020204" pitchFamily="34" charset="0"/>
              </a:rPr>
              <a:t>haftungsbeschrän</a:t>
            </a:r>
            <a:endParaRPr lang="de-DE" sz="1000" dirty="0">
              <a:latin typeface="BMW Group Condensed" panose="020B0606020202020204" pitchFamily="34" charset="0"/>
            </a:endParaRPr>
          </a:p>
          <a:p>
            <a:pPr>
              <a:tabLst>
                <a:tab pos="449263" algn="l"/>
                <a:tab pos="982663" algn="l"/>
                <a:tab pos="1162050" algn="l"/>
              </a:tabLst>
            </a:pPr>
            <a:r>
              <a:rPr lang="de-DE" sz="1000" dirty="0">
                <a:latin typeface="BMW Group Condensed" panose="020B0606020202020204" pitchFamily="34" charset="0"/>
              </a:rPr>
              <a:t>0.0109	ANZAHLUNG_BANKPRODUKT_BW_BP=Leasing</a:t>
            </a:r>
          </a:p>
          <a:p>
            <a:pPr>
              <a:tabLst>
                <a:tab pos="449263" algn="l"/>
                <a:tab pos="982663" algn="l"/>
                <a:tab pos="1162050" algn="l"/>
              </a:tabLst>
            </a:pPr>
            <a:r>
              <a:rPr lang="de-DE" sz="1000" dirty="0">
                <a:latin typeface="BMW Group Condensed" panose="020B0606020202020204" pitchFamily="34" charset="0"/>
              </a:rPr>
              <a:t>0.0107	PREMIUMHAENDLER=Ja</a:t>
            </a:r>
          </a:p>
          <a:p>
            <a:pPr>
              <a:tabLst>
                <a:tab pos="449263" algn="l"/>
                <a:tab pos="982663" algn="l"/>
                <a:tab pos="1162050" algn="l"/>
              </a:tabLst>
            </a:pPr>
            <a:r>
              <a:rPr lang="de-DE" sz="1000" dirty="0">
                <a:latin typeface="BMW Group Condensed" panose="020B0606020202020204" pitchFamily="34" charset="0"/>
              </a:rPr>
              <a:t>0.0106	ZAHLUNGSVERHALTEN_VC</a:t>
            </a:r>
          </a:p>
          <a:p>
            <a:pPr>
              <a:tabLst>
                <a:tab pos="449263" algn="l"/>
                <a:tab pos="982663" algn="l"/>
                <a:tab pos="1162050" algn="l"/>
              </a:tabLst>
            </a:pPr>
            <a:r>
              <a:rPr lang="de-DE" sz="1000" dirty="0">
                <a:latin typeface="BMW Group Condensed" panose="020B0606020202020204" pitchFamily="34" charset="0"/>
              </a:rPr>
              <a:t>0.0104	ORGANISATION_FORM_CREDITREFORM=Einzelfirma</a:t>
            </a:r>
          </a:p>
          <a:p>
            <a:pPr>
              <a:tabLst>
                <a:tab pos="449263" algn="l"/>
                <a:tab pos="982663" algn="l"/>
                <a:tab pos="1162050" algn="l"/>
              </a:tabLst>
            </a:pPr>
            <a:r>
              <a:rPr lang="de-DE" sz="1000" dirty="0">
                <a:latin typeface="BMW Group Condensed" panose="020B0606020202020204" pitchFamily="34" charset="0"/>
              </a:rPr>
              <a:t>0.0103	BONITAETSINDEX_VC</a:t>
            </a:r>
          </a:p>
          <a:p>
            <a:pPr>
              <a:tabLst>
                <a:tab pos="449263" algn="l"/>
                <a:tab pos="982663" algn="l"/>
                <a:tab pos="1162050" algn="l"/>
              </a:tabLst>
            </a:pPr>
            <a:r>
              <a:rPr lang="de-DE" sz="1000" dirty="0">
                <a:latin typeface="BMW Group Condensed" panose="020B0606020202020204" pitchFamily="34" charset="0"/>
              </a:rPr>
              <a:t>0.0098	ORGANISATION_FORM_CREDITREFORM=GbR</a:t>
            </a:r>
          </a:p>
          <a:p>
            <a:pPr>
              <a:tabLst>
                <a:tab pos="449263" algn="l"/>
                <a:tab pos="982663" algn="l"/>
                <a:tab pos="1162050" algn="l"/>
              </a:tabLst>
            </a:pPr>
            <a:r>
              <a:rPr lang="de-DE" sz="1000" dirty="0">
                <a:latin typeface="BMW Group Condensed" panose="020B0606020202020204" pitchFamily="34" charset="0"/>
              </a:rPr>
              <a:t>0.0096	KD_BLANKOVOLUMEN</a:t>
            </a:r>
          </a:p>
          <a:p>
            <a:pPr>
              <a:tabLst>
                <a:tab pos="449263" algn="l"/>
                <a:tab pos="982663" algn="l"/>
                <a:tab pos="1162050" algn="l"/>
              </a:tabLst>
            </a:pPr>
            <a:r>
              <a:rPr lang="de-DE" sz="1000" dirty="0">
                <a:latin typeface="BMW Group Condensed" panose="020B0606020202020204" pitchFamily="34" charset="0"/>
              </a:rPr>
              <a:t>0.0093	SCORE_ZAHLUNGSVERHALTEN</a:t>
            </a:r>
          </a:p>
          <a:p>
            <a:pPr>
              <a:tabLst>
                <a:tab pos="449263" algn="l"/>
                <a:tab pos="982663" algn="l"/>
                <a:tab pos="1162050" algn="l"/>
              </a:tabLst>
            </a:pPr>
            <a:r>
              <a:rPr lang="de-DE" sz="1000" dirty="0">
                <a:latin typeface="BMW Group Condensed" panose="020B0606020202020204" pitchFamily="34" charset="0"/>
              </a:rPr>
              <a:t>…</a:t>
            </a:r>
          </a:p>
        </p:txBody>
      </p:sp>
      <p:sp>
        <p:nvSpPr>
          <p:cNvPr id="21" name="Rechteck 20"/>
          <p:cNvSpPr/>
          <p:nvPr/>
        </p:nvSpPr>
        <p:spPr>
          <a:xfrm>
            <a:off x="533368" y="5936734"/>
            <a:ext cx="3200432" cy="276999"/>
          </a:xfrm>
          <a:prstGeom prst="rect">
            <a:avLst/>
          </a:prstGeom>
        </p:spPr>
        <p:txBody>
          <a:bodyPr wrap="square">
            <a:spAutoFit/>
          </a:bodyPr>
          <a:lstStyle/>
          <a:p>
            <a:r>
              <a:rPr lang="de-DE" sz="1200" b="1" dirty="0" err="1">
                <a:solidFill>
                  <a:srgbClr val="002060"/>
                </a:solidFill>
              </a:rPr>
              <a:t>XGBoost</a:t>
            </a:r>
            <a:endParaRPr lang="de-DE" dirty="0"/>
          </a:p>
        </p:txBody>
      </p:sp>
      <p:sp>
        <p:nvSpPr>
          <p:cNvPr id="22" name="Rechteck 21"/>
          <p:cNvSpPr/>
          <p:nvPr/>
        </p:nvSpPr>
        <p:spPr>
          <a:xfrm>
            <a:off x="3894635" y="5928267"/>
            <a:ext cx="3200432" cy="276999"/>
          </a:xfrm>
          <a:prstGeom prst="rect">
            <a:avLst/>
          </a:prstGeom>
        </p:spPr>
        <p:txBody>
          <a:bodyPr wrap="square">
            <a:spAutoFit/>
          </a:bodyPr>
          <a:lstStyle/>
          <a:p>
            <a:r>
              <a:rPr lang="de-DE" sz="1200" b="1" dirty="0" err="1">
                <a:solidFill>
                  <a:srgbClr val="002060"/>
                </a:solidFill>
              </a:rPr>
              <a:t>XGBoost</a:t>
            </a:r>
            <a:endParaRPr lang="de-DE" dirty="0"/>
          </a:p>
        </p:txBody>
      </p:sp>
      <p:sp>
        <p:nvSpPr>
          <p:cNvPr id="24" name="Rechteck 23"/>
          <p:cNvSpPr/>
          <p:nvPr/>
        </p:nvSpPr>
        <p:spPr>
          <a:xfrm>
            <a:off x="7289768" y="5928267"/>
            <a:ext cx="3200432" cy="276999"/>
          </a:xfrm>
          <a:prstGeom prst="rect">
            <a:avLst/>
          </a:prstGeom>
        </p:spPr>
        <p:txBody>
          <a:bodyPr wrap="square">
            <a:spAutoFit/>
          </a:bodyPr>
          <a:lstStyle/>
          <a:p>
            <a:r>
              <a:rPr lang="de-DE" sz="1200" b="1" dirty="0" err="1">
                <a:solidFill>
                  <a:srgbClr val="002060"/>
                </a:solidFill>
              </a:rPr>
              <a:t>XGBoost</a:t>
            </a:r>
            <a:endParaRPr lang="de-DE" dirty="0"/>
          </a:p>
        </p:txBody>
      </p:sp>
      <p:sp>
        <p:nvSpPr>
          <p:cNvPr id="18" name="Rechteck 17"/>
          <p:cNvSpPr/>
          <p:nvPr/>
        </p:nvSpPr>
        <p:spPr>
          <a:xfrm>
            <a:off x="472017" y="261409"/>
            <a:ext cx="10525125" cy="307777"/>
          </a:xfrm>
          <a:prstGeom prst="rect">
            <a:avLst/>
          </a:prstGeom>
          <a:solidFill>
            <a:srgbClr val="EAEACC"/>
          </a:solidFill>
        </p:spPr>
        <p:txBody>
          <a:bodyPr wrap="square">
            <a:spAutoFit/>
          </a:bodyPr>
          <a:lstStyle/>
          <a:p>
            <a:r>
              <a:rPr lang="de-DE" sz="1400" b="1" dirty="0">
                <a:solidFill>
                  <a:srgbClr val="002060"/>
                </a:solidFill>
              </a:rPr>
              <a:t>ORG | #3 Anzahl </a:t>
            </a:r>
            <a:r>
              <a:rPr lang="de-DE" sz="1400" b="1" dirty="0" err="1">
                <a:solidFill>
                  <a:srgbClr val="002060"/>
                </a:solidFill>
              </a:rPr>
              <a:t>Resubmissions</a:t>
            </a:r>
            <a:r>
              <a:rPr lang="de-DE" sz="1400" b="1" dirty="0">
                <a:solidFill>
                  <a:srgbClr val="002060"/>
                </a:solidFill>
              </a:rPr>
              <a:t> | y = RESUBMISSION_NR: 0, 1</a:t>
            </a:r>
          </a:p>
        </p:txBody>
      </p:sp>
      <p:sp>
        <p:nvSpPr>
          <p:cNvPr id="25" name="Rechteck 24"/>
          <p:cNvSpPr/>
          <p:nvPr/>
        </p:nvSpPr>
        <p:spPr>
          <a:xfrm>
            <a:off x="4199466" y="1570611"/>
            <a:ext cx="2302934" cy="400110"/>
          </a:xfrm>
          <a:prstGeom prst="rect">
            <a:avLst/>
          </a:prstGeom>
        </p:spPr>
        <p:txBody>
          <a:bodyPr wrap="square">
            <a:spAutoFit/>
          </a:bodyPr>
          <a:lstStyle/>
          <a:p>
            <a:pPr>
              <a:tabLst>
                <a:tab pos="449263" algn="l"/>
                <a:tab pos="982663" algn="l"/>
                <a:tab pos="1162050" algn="l"/>
              </a:tabLst>
            </a:pPr>
            <a:r>
              <a:rPr lang="de-DE" sz="1000" dirty="0">
                <a:latin typeface="BMW Group Condensed" panose="020B0606020202020204" pitchFamily="34" charset="0"/>
              </a:rPr>
              <a:t>Steht für XGBOOST native  Schnittstelle</a:t>
            </a:r>
            <a:br>
              <a:rPr lang="de-DE" sz="1000" dirty="0">
                <a:latin typeface="BMW Group Condensed" panose="020B0606020202020204" pitchFamily="34" charset="0"/>
              </a:rPr>
            </a:br>
            <a:r>
              <a:rPr lang="de-DE" sz="1000" dirty="0">
                <a:latin typeface="BMW Group Condensed" panose="020B0606020202020204" pitchFamily="34" charset="0"/>
              </a:rPr>
              <a:t>leider nicht zur Verfügung</a:t>
            </a:r>
          </a:p>
        </p:txBody>
      </p:sp>
    </p:spTree>
    <p:extLst>
      <p:ext uri="{BB962C8B-B14F-4D97-AF65-F5344CB8AC3E}">
        <p14:creationId xmlns:p14="http://schemas.microsoft.com/office/powerpoint/2010/main" val="1299527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l="2252" t="865" r="39508" b="66913"/>
          <a:stretch/>
        </p:blipFill>
        <p:spPr>
          <a:xfrm>
            <a:off x="4800600" y="1058333"/>
            <a:ext cx="3242733" cy="2209801"/>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179608"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Baseline Model II</a:t>
            </a:r>
          </a:p>
        </p:txBody>
      </p:sp>
      <p:grpSp>
        <p:nvGrpSpPr>
          <p:cNvPr id="30" name="Gruppieren 29"/>
          <p:cNvGrpSpPr/>
          <p:nvPr/>
        </p:nvGrpSpPr>
        <p:grpSpPr>
          <a:xfrm>
            <a:off x="10769750" y="595085"/>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31" name="Ellipse 30"/>
          <p:cNvSpPr/>
          <p:nvPr/>
        </p:nvSpPr>
        <p:spPr>
          <a:xfrm>
            <a:off x="6543043" y="1429808"/>
            <a:ext cx="584200" cy="3810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p:cNvPicPr>
            <a:picLocks noChangeAspect="1"/>
          </p:cNvPicPr>
          <p:nvPr/>
        </p:nvPicPr>
        <p:blipFill>
          <a:blip r:embed="rId5"/>
          <a:stretch>
            <a:fillRect/>
          </a:stretch>
        </p:blipFill>
        <p:spPr>
          <a:xfrm>
            <a:off x="357187" y="1013354"/>
            <a:ext cx="4250568" cy="1789113"/>
          </a:xfrm>
          <a:prstGeom prst="rect">
            <a:avLst/>
          </a:prstGeom>
        </p:spPr>
      </p:pic>
      <p:pic>
        <p:nvPicPr>
          <p:cNvPr id="5" name="Grafik 4"/>
          <p:cNvPicPr>
            <a:picLocks noChangeAspect="1"/>
          </p:cNvPicPr>
          <p:nvPr/>
        </p:nvPicPr>
        <p:blipFill rotWithShape="1">
          <a:blip r:embed="rId6"/>
          <a:srcRect t="-1" b="2320"/>
          <a:stretch/>
        </p:blipFill>
        <p:spPr>
          <a:xfrm>
            <a:off x="8898466" y="3354388"/>
            <a:ext cx="2797175" cy="2419135"/>
          </a:xfrm>
          <a:prstGeom prst="rect">
            <a:avLst/>
          </a:prstGeom>
        </p:spPr>
      </p:pic>
      <p:pic>
        <p:nvPicPr>
          <p:cNvPr id="19" name="Grafik 18"/>
          <p:cNvPicPr>
            <a:picLocks noChangeAspect="1"/>
          </p:cNvPicPr>
          <p:nvPr/>
        </p:nvPicPr>
        <p:blipFill rotWithShape="1">
          <a:blip r:embed="rId3"/>
          <a:srcRect l="2071" t="67037" r="39993" b="1280"/>
          <a:stretch/>
        </p:blipFill>
        <p:spPr>
          <a:xfrm>
            <a:off x="5698067" y="3386666"/>
            <a:ext cx="2980266" cy="2421467"/>
          </a:xfrm>
          <a:prstGeom prst="rect">
            <a:avLst/>
          </a:prstGeom>
        </p:spPr>
      </p:pic>
      <p:pic>
        <p:nvPicPr>
          <p:cNvPr id="23" name="Grafik 22"/>
          <p:cNvPicPr>
            <a:picLocks noChangeAspect="1"/>
          </p:cNvPicPr>
          <p:nvPr/>
        </p:nvPicPr>
        <p:blipFill rotWithShape="1">
          <a:blip r:embed="rId3"/>
          <a:srcRect l="2100" t="33827" r="10920" b="33950"/>
          <a:stretch/>
        </p:blipFill>
        <p:spPr>
          <a:xfrm>
            <a:off x="347134" y="3200400"/>
            <a:ext cx="5274734" cy="2565400"/>
          </a:xfrm>
          <a:prstGeom prst="rect">
            <a:avLst/>
          </a:prstGeom>
        </p:spPr>
      </p:pic>
      <p:sp>
        <p:nvSpPr>
          <p:cNvPr id="14" name="Ellipse 13"/>
          <p:cNvSpPr/>
          <p:nvPr/>
        </p:nvSpPr>
        <p:spPr>
          <a:xfrm>
            <a:off x="6543043" y="1429808"/>
            <a:ext cx="584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2470577" y="1463040"/>
            <a:ext cx="584200" cy="2614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#4 Wurde zu Vertrag | y = WURDE_ZU_VERTRAG: 0, 1</a:t>
            </a:r>
          </a:p>
        </p:txBody>
      </p:sp>
    </p:spTree>
    <p:extLst>
      <p:ext uri="{BB962C8B-B14F-4D97-AF65-F5344CB8AC3E}">
        <p14:creationId xmlns:p14="http://schemas.microsoft.com/office/powerpoint/2010/main" val="2473419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a:srcRect l="2147" t="864" r="46473" b="67284"/>
          <a:stretch/>
        </p:blipFill>
        <p:spPr>
          <a:xfrm>
            <a:off x="5012266" y="1058333"/>
            <a:ext cx="2836333" cy="2184400"/>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179608"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 Optimiert mit Random </a:t>
            </a:r>
            <a:r>
              <a:rPr lang="de-DE" b="1" dirty="0" err="1">
                <a:solidFill>
                  <a:srgbClr val="002060"/>
                </a:solidFill>
              </a:rPr>
              <a:t>Grid</a:t>
            </a:r>
            <a:r>
              <a:rPr lang="de-DE" b="1" dirty="0">
                <a:solidFill>
                  <a:srgbClr val="002060"/>
                </a:solidFill>
              </a:rPr>
              <a:t> Search</a:t>
            </a:r>
          </a:p>
        </p:txBody>
      </p:sp>
      <p:grpSp>
        <p:nvGrpSpPr>
          <p:cNvPr id="30" name="Gruppieren 29"/>
          <p:cNvGrpSpPr/>
          <p:nvPr/>
        </p:nvGrpSpPr>
        <p:grpSpPr>
          <a:xfrm>
            <a:off x="6958692" y="489252"/>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31" name="Ellipse 30"/>
          <p:cNvSpPr/>
          <p:nvPr/>
        </p:nvSpPr>
        <p:spPr>
          <a:xfrm>
            <a:off x="6543043" y="1429808"/>
            <a:ext cx="584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WUPP</a:t>
            </a:r>
          </a:p>
          <a:p>
            <a:pPr algn="r"/>
            <a:r>
              <a:rPr lang="de-DE" sz="1400" b="1" dirty="0">
                <a:solidFill>
                  <a:srgbClr val="002060"/>
                </a:solidFill>
              </a:rPr>
              <a:t>#4 Wurde zu Vertrag</a:t>
            </a:r>
          </a:p>
          <a:p>
            <a:pPr algn="r"/>
            <a:r>
              <a:rPr lang="de-DE" sz="1400" b="1" dirty="0">
                <a:solidFill>
                  <a:srgbClr val="002060"/>
                </a:solidFill>
              </a:rPr>
              <a:t>y = WURDE_ZU_VERTRAG: 0, 1</a:t>
            </a:r>
          </a:p>
        </p:txBody>
      </p:sp>
      <p:pic>
        <p:nvPicPr>
          <p:cNvPr id="6" name="Grafik 5"/>
          <p:cNvPicPr>
            <a:picLocks noChangeAspect="1"/>
          </p:cNvPicPr>
          <p:nvPr/>
        </p:nvPicPr>
        <p:blipFill>
          <a:blip r:embed="rId5"/>
          <a:stretch>
            <a:fillRect/>
          </a:stretch>
        </p:blipFill>
        <p:spPr>
          <a:xfrm>
            <a:off x="8923867" y="1155700"/>
            <a:ext cx="2536295" cy="1366708"/>
          </a:xfrm>
          <a:prstGeom prst="rect">
            <a:avLst/>
          </a:prstGeom>
        </p:spPr>
      </p:pic>
      <p:pic>
        <p:nvPicPr>
          <p:cNvPr id="18" name="Grafik 17"/>
          <p:cNvPicPr>
            <a:picLocks noChangeAspect="1"/>
          </p:cNvPicPr>
          <p:nvPr/>
        </p:nvPicPr>
        <p:blipFill rotWithShape="1">
          <a:blip r:embed="rId3"/>
          <a:srcRect l="1993" t="66913" r="40185" b="1605"/>
          <a:stretch/>
        </p:blipFill>
        <p:spPr>
          <a:xfrm>
            <a:off x="5469467" y="3344333"/>
            <a:ext cx="3191934" cy="2353734"/>
          </a:xfrm>
          <a:prstGeom prst="rect">
            <a:avLst/>
          </a:prstGeom>
        </p:spPr>
      </p:pic>
      <p:pic>
        <p:nvPicPr>
          <p:cNvPr id="10" name="Grafik 9"/>
          <p:cNvPicPr>
            <a:picLocks noChangeAspect="1"/>
          </p:cNvPicPr>
          <p:nvPr/>
        </p:nvPicPr>
        <p:blipFill>
          <a:blip r:embed="rId6"/>
          <a:stretch>
            <a:fillRect/>
          </a:stretch>
        </p:blipFill>
        <p:spPr>
          <a:xfrm>
            <a:off x="350837" y="1039811"/>
            <a:ext cx="4538254" cy="1872721"/>
          </a:xfrm>
          <a:prstGeom prst="rect">
            <a:avLst/>
          </a:prstGeom>
        </p:spPr>
      </p:pic>
      <p:pic>
        <p:nvPicPr>
          <p:cNvPr id="20" name="Grafik 19"/>
          <p:cNvPicPr>
            <a:picLocks noChangeAspect="1"/>
          </p:cNvPicPr>
          <p:nvPr/>
        </p:nvPicPr>
        <p:blipFill rotWithShape="1">
          <a:blip r:embed="rId3"/>
          <a:srcRect l="2147" t="33580" r="6748" b="34444"/>
          <a:stretch/>
        </p:blipFill>
        <p:spPr>
          <a:xfrm>
            <a:off x="389468" y="3158066"/>
            <a:ext cx="5130968" cy="2607734"/>
          </a:xfrm>
          <a:prstGeom prst="rect">
            <a:avLst/>
          </a:prstGeom>
        </p:spPr>
      </p:pic>
      <p:sp>
        <p:nvSpPr>
          <p:cNvPr id="21" name="Ellipse 20"/>
          <p:cNvSpPr/>
          <p:nvPr/>
        </p:nvSpPr>
        <p:spPr>
          <a:xfrm>
            <a:off x="2775377" y="1574800"/>
            <a:ext cx="584200" cy="2614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p:cNvSpPr/>
          <p:nvPr/>
        </p:nvSpPr>
        <p:spPr>
          <a:xfrm>
            <a:off x="2021843" y="1786466"/>
            <a:ext cx="584200" cy="2614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p:cNvPicPr>
            <a:picLocks noChangeAspect="1"/>
          </p:cNvPicPr>
          <p:nvPr/>
        </p:nvPicPr>
        <p:blipFill rotWithShape="1">
          <a:blip r:embed="rId7"/>
          <a:srcRect l="5977" t="4402" r="9768" b="11616"/>
          <a:stretch/>
        </p:blipFill>
        <p:spPr>
          <a:xfrm>
            <a:off x="8832656" y="3293533"/>
            <a:ext cx="2758210" cy="2379133"/>
          </a:xfrm>
          <a:prstGeom prst="rect">
            <a:avLst/>
          </a:prstGeom>
        </p:spPr>
      </p:pic>
      <p:sp>
        <p:nvSpPr>
          <p:cNvPr id="19" name="Rechteck 18"/>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#4 Wurde zu Vertrag | y = WURDE_ZU_VERTRAG: 0, 1</a:t>
            </a:r>
          </a:p>
        </p:txBody>
      </p:sp>
    </p:spTree>
    <p:extLst>
      <p:ext uri="{BB962C8B-B14F-4D97-AF65-F5344CB8AC3E}">
        <p14:creationId xmlns:p14="http://schemas.microsoft.com/office/powerpoint/2010/main" val="3747753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a:srcRect l="1107" r="3128"/>
          <a:stretch/>
        </p:blipFill>
        <p:spPr>
          <a:xfrm>
            <a:off x="360680" y="992080"/>
            <a:ext cx="4422987" cy="1784987"/>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8" y="491068"/>
            <a:ext cx="7466541"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 Optimiert mit Random </a:t>
            </a:r>
            <a:r>
              <a:rPr lang="de-DE" b="1" dirty="0" err="1">
                <a:solidFill>
                  <a:srgbClr val="002060"/>
                </a:solidFill>
              </a:rPr>
              <a:t>Grid</a:t>
            </a:r>
            <a:r>
              <a:rPr lang="de-DE" b="1" dirty="0">
                <a:solidFill>
                  <a:srgbClr val="002060"/>
                </a:solidFill>
              </a:rPr>
              <a:t> Search, </a:t>
            </a:r>
            <a:r>
              <a:rPr lang="de-DE" b="1" dirty="0" err="1">
                <a:solidFill>
                  <a:srgbClr val="002060"/>
                </a:solidFill>
              </a:rPr>
              <a:t>balanced</a:t>
            </a:r>
            <a:endParaRPr lang="de-DE" b="1" dirty="0">
              <a:solidFill>
                <a:srgbClr val="002060"/>
              </a:solidFill>
            </a:endParaRPr>
          </a:p>
        </p:txBody>
      </p:sp>
      <p:sp>
        <p:nvSpPr>
          <p:cNvPr id="27" name="Rechteck 26"/>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WUPP</a:t>
            </a:r>
          </a:p>
          <a:p>
            <a:pPr algn="r"/>
            <a:r>
              <a:rPr lang="de-DE" sz="1400" b="1" dirty="0">
                <a:solidFill>
                  <a:srgbClr val="002060"/>
                </a:solidFill>
              </a:rPr>
              <a:t>#4 Wurde zu Vertrag</a:t>
            </a:r>
          </a:p>
          <a:p>
            <a:pPr algn="r"/>
            <a:r>
              <a:rPr lang="de-DE" sz="1400" b="1" dirty="0">
                <a:solidFill>
                  <a:srgbClr val="002060"/>
                </a:solidFill>
              </a:rPr>
              <a:t>y = WURDE_ZU_VERTRAG: 0, 1</a:t>
            </a:r>
          </a:p>
        </p:txBody>
      </p:sp>
      <p:sp>
        <p:nvSpPr>
          <p:cNvPr id="21" name="Ellipse 20"/>
          <p:cNvSpPr/>
          <p:nvPr/>
        </p:nvSpPr>
        <p:spPr>
          <a:xfrm>
            <a:off x="2826178" y="1520612"/>
            <a:ext cx="584200" cy="2614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p:cNvPicPr>
            <a:picLocks noChangeAspect="1"/>
          </p:cNvPicPr>
          <p:nvPr/>
        </p:nvPicPr>
        <p:blipFill rotWithShape="1">
          <a:blip r:embed="rId4"/>
          <a:srcRect l="1627" t="370" r="43875" b="66914"/>
          <a:stretch/>
        </p:blipFill>
        <p:spPr>
          <a:xfrm>
            <a:off x="4877648" y="1068493"/>
            <a:ext cx="2937933" cy="2243667"/>
          </a:xfrm>
          <a:prstGeom prst="rect">
            <a:avLst/>
          </a:prstGeom>
        </p:spPr>
      </p:pic>
      <p:pic>
        <p:nvPicPr>
          <p:cNvPr id="23" name="Grafik 22"/>
          <p:cNvPicPr>
            <a:picLocks noChangeAspect="1"/>
          </p:cNvPicPr>
          <p:nvPr/>
        </p:nvPicPr>
        <p:blipFill rotWithShape="1">
          <a:blip r:embed="rId4"/>
          <a:srcRect l="1155" t="33827" r="6497" b="34074"/>
          <a:stretch/>
        </p:blipFill>
        <p:spPr>
          <a:xfrm>
            <a:off x="369995" y="3215642"/>
            <a:ext cx="5452532" cy="2548466"/>
          </a:xfrm>
          <a:prstGeom prst="rect">
            <a:avLst/>
          </a:prstGeom>
        </p:spPr>
      </p:pic>
      <p:pic>
        <p:nvPicPr>
          <p:cNvPr id="24" name="Grafik 23"/>
          <p:cNvPicPr>
            <a:picLocks noChangeAspect="1"/>
          </p:cNvPicPr>
          <p:nvPr/>
        </p:nvPicPr>
        <p:blipFill rotWithShape="1">
          <a:blip r:embed="rId4"/>
          <a:srcRect l="1155" t="67205" r="38339" b="1122"/>
          <a:stretch/>
        </p:blipFill>
        <p:spPr>
          <a:xfrm>
            <a:off x="5692413" y="3398520"/>
            <a:ext cx="3077360" cy="2353733"/>
          </a:xfrm>
          <a:prstGeom prst="rect">
            <a:avLst/>
          </a:prstGeom>
        </p:spPr>
      </p:pic>
      <p:pic>
        <p:nvPicPr>
          <p:cNvPr id="5" name="Grafik 4"/>
          <p:cNvPicPr>
            <a:picLocks noChangeAspect="1"/>
          </p:cNvPicPr>
          <p:nvPr/>
        </p:nvPicPr>
        <p:blipFill>
          <a:blip r:embed="rId5"/>
          <a:stretch>
            <a:fillRect/>
          </a:stretch>
        </p:blipFill>
        <p:spPr>
          <a:xfrm>
            <a:off x="8851052" y="3318933"/>
            <a:ext cx="2885546" cy="2404533"/>
          </a:xfrm>
          <a:prstGeom prst="rect">
            <a:avLst/>
          </a:prstGeom>
        </p:spPr>
      </p:pic>
      <p:pic>
        <p:nvPicPr>
          <p:cNvPr id="8" name="Grafik 7"/>
          <p:cNvPicPr>
            <a:picLocks noChangeAspect="1"/>
          </p:cNvPicPr>
          <p:nvPr/>
        </p:nvPicPr>
        <p:blipFill rotWithShape="1">
          <a:blip r:embed="rId6"/>
          <a:srcRect l="14894" r="18007"/>
          <a:stretch/>
        </p:blipFill>
        <p:spPr>
          <a:xfrm>
            <a:off x="7959350" y="1094844"/>
            <a:ext cx="3775450" cy="1258889"/>
          </a:xfrm>
          <a:prstGeom prst="rect">
            <a:avLst/>
          </a:prstGeom>
        </p:spPr>
      </p:pic>
      <p:sp>
        <p:nvSpPr>
          <p:cNvPr id="22" name="Ellipse 21"/>
          <p:cNvSpPr/>
          <p:nvPr/>
        </p:nvSpPr>
        <p:spPr>
          <a:xfrm>
            <a:off x="8796867" y="1007534"/>
            <a:ext cx="2971800" cy="3555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p:cNvSpPr/>
          <p:nvPr/>
        </p:nvSpPr>
        <p:spPr>
          <a:xfrm>
            <a:off x="6466843" y="1489074"/>
            <a:ext cx="584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p:cNvSpPr/>
          <p:nvPr/>
        </p:nvSpPr>
        <p:spPr>
          <a:xfrm>
            <a:off x="7203443" y="4232274"/>
            <a:ext cx="584200" cy="12456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285750" y="185209"/>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#4 Wurde zu Vertrag | y = WURDE_ZU_VERTRAG: 0, 1</a:t>
            </a:r>
          </a:p>
        </p:txBody>
      </p:sp>
      <p:grpSp>
        <p:nvGrpSpPr>
          <p:cNvPr id="30" name="Gruppieren 29"/>
          <p:cNvGrpSpPr/>
          <p:nvPr/>
        </p:nvGrpSpPr>
        <p:grpSpPr>
          <a:xfrm>
            <a:off x="7518550" y="482902"/>
            <a:ext cx="866775" cy="485775"/>
            <a:chOff x="-2124075" y="1009650"/>
            <a:chExt cx="1257300" cy="723900"/>
          </a:xfrm>
        </p:grpSpPr>
        <p:pic>
          <p:nvPicPr>
            <p:cNvPr id="29" name="Grafik 28"/>
            <p:cNvPicPr>
              <a:picLocks noChangeAspect="1"/>
            </p:cNvPicPr>
            <p:nvPr/>
          </p:nvPicPr>
          <p:blipFill>
            <a:blip r:embed="rId7"/>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7"/>
            <a:srcRect l="-18033" t="1351" r="-3279" b="-1351"/>
            <a:stretch/>
          </p:blipFill>
          <p:spPr>
            <a:xfrm>
              <a:off x="-1571625" y="1028700"/>
              <a:ext cx="704850" cy="704850"/>
            </a:xfrm>
            <a:prstGeom prst="rect">
              <a:avLst/>
            </a:prstGeom>
          </p:spPr>
        </p:pic>
      </p:grpSp>
    </p:spTree>
    <p:extLst>
      <p:ext uri="{BB962C8B-B14F-4D97-AF65-F5344CB8AC3E}">
        <p14:creationId xmlns:p14="http://schemas.microsoft.com/office/powerpoint/2010/main" val="1185678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380470" y="1003300"/>
            <a:ext cx="4367213" cy="1689100"/>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9" y="491068"/>
            <a:ext cx="6797674" cy="369332"/>
          </a:xfrm>
          <a:prstGeom prst="rect">
            <a:avLst/>
          </a:prstGeom>
        </p:spPr>
        <p:txBody>
          <a:bodyPr wrap="square">
            <a:spAutoFit/>
          </a:bodyPr>
          <a:lstStyle/>
          <a:p>
            <a:r>
              <a:rPr lang="de-DE" b="1" dirty="0">
                <a:solidFill>
                  <a:srgbClr val="002060"/>
                </a:solidFill>
              </a:rPr>
              <a:t>XG </a:t>
            </a:r>
            <a:r>
              <a:rPr lang="de-DE" b="1" dirty="0" err="1">
                <a:solidFill>
                  <a:srgbClr val="002060"/>
                </a:solidFill>
              </a:rPr>
              <a:t>Boost</a:t>
            </a:r>
            <a:endParaRPr lang="de-DE" b="1" dirty="0">
              <a:solidFill>
                <a:srgbClr val="002060"/>
              </a:solidFill>
            </a:endParaRPr>
          </a:p>
        </p:txBody>
      </p:sp>
      <p:pic>
        <p:nvPicPr>
          <p:cNvPr id="16" name="Grafik 15"/>
          <p:cNvPicPr>
            <a:picLocks noChangeAspect="1"/>
          </p:cNvPicPr>
          <p:nvPr/>
        </p:nvPicPr>
        <p:blipFill rotWithShape="1">
          <a:blip r:embed="rId4"/>
          <a:srcRect t="32710" b="35344"/>
          <a:stretch/>
        </p:blipFill>
        <p:spPr>
          <a:xfrm>
            <a:off x="7796742" y="668866"/>
            <a:ext cx="1238250" cy="397934"/>
          </a:xfrm>
          <a:prstGeom prst="rect">
            <a:avLst/>
          </a:prstGeom>
        </p:spPr>
      </p:pic>
      <p:sp>
        <p:nvSpPr>
          <p:cNvPr id="6" name="Rechteck 5"/>
          <p:cNvSpPr/>
          <p:nvPr/>
        </p:nvSpPr>
        <p:spPr>
          <a:xfrm>
            <a:off x="8585200" y="1093676"/>
            <a:ext cx="2294467" cy="1954381"/>
          </a:xfrm>
          <a:prstGeom prst="rect">
            <a:avLst/>
          </a:prstGeom>
        </p:spPr>
        <p:txBody>
          <a:bodyPr wrap="square">
            <a:spAutoFit/>
          </a:bodyPr>
          <a:lstStyle/>
          <a:p>
            <a:r>
              <a:rPr lang="de-DE" sz="1100" dirty="0" err="1"/>
              <a:t>params</a:t>
            </a:r>
            <a:r>
              <a:rPr lang="de-DE" sz="1100" dirty="0"/>
              <a:t> = {'max_depth':6,</a:t>
            </a:r>
          </a:p>
          <a:p>
            <a:r>
              <a:rPr lang="de-DE" sz="1100" dirty="0"/>
              <a:t>    '</a:t>
            </a:r>
            <a:r>
              <a:rPr lang="de-DE" sz="1100" dirty="0" err="1"/>
              <a:t>min_child_weight</a:t>
            </a:r>
            <a:r>
              <a:rPr lang="de-DE" sz="1100" dirty="0"/>
              <a:t>': 1,</a:t>
            </a:r>
          </a:p>
          <a:p>
            <a:r>
              <a:rPr lang="de-DE" sz="1100" dirty="0"/>
              <a:t>    'eta':.3,</a:t>
            </a:r>
          </a:p>
          <a:p>
            <a:r>
              <a:rPr lang="de-DE" sz="1100" dirty="0"/>
              <a:t>    'subsample': 0.7,</a:t>
            </a:r>
          </a:p>
          <a:p>
            <a:r>
              <a:rPr lang="de-DE" sz="1100" dirty="0"/>
              <a:t>    '</a:t>
            </a:r>
            <a:r>
              <a:rPr lang="de-DE" sz="1100" dirty="0" err="1"/>
              <a:t>colsample_bytree</a:t>
            </a:r>
            <a:r>
              <a:rPr lang="de-DE" sz="1100" dirty="0"/>
              <a:t>': 0.7,</a:t>
            </a:r>
          </a:p>
          <a:p>
            <a:r>
              <a:rPr lang="de-DE" sz="1100" dirty="0"/>
              <a:t>    '</a:t>
            </a:r>
            <a:r>
              <a:rPr lang="de-DE" sz="1100" dirty="0" err="1"/>
              <a:t>objective</a:t>
            </a:r>
            <a:r>
              <a:rPr lang="de-DE" sz="1100" dirty="0"/>
              <a:t>':'</a:t>
            </a:r>
            <a:r>
              <a:rPr lang="de-DE" sz="1100" dirty="0" err="1"/>
              <a:t>binary:logistic</a:t>
            </a:r>
            <a:r>
              <a:rPr lang="de-DE" sz="1100" dirty="0"/>
              <a:t>',</a:t>
            </a:r>
          </a:p>
          <a:p>
            <a:r>
              <a:rPr lang="de-DE" sz="1100" dirty="0"/>
              <a:t>    '</a:t>
            </a:r>
            <a:r>
              <a:rPr lang="de-DE" sz="1100" dirty="0" err="1"/>
              <a:t>scale_pos_weight</a:t>
            </a:r>
            <a:r>
              <a:rPr lang="de-DE" sz="1100" dirty="0"/>
              <a:t>' : 2.094,</a:t>
            </a:r>
          </a:p>
          <a:p>
            <a:r>
              <a:rPr lang="de-DE" sz="1100" dirty="0" err="1"/>
              <a:t>params</a:t>
            </a:r>
            <a:r>
              <a:rPr lang="de-DE" sz="1100" dirty="0"/>
              <a:t>['</a:t>
            </a:r>
            <a:r>
              <a:rPr lang="de-DE" sz="1100" dirty="0" err="1"/>
              <a:t>eval_metric</a:t>
            </a:r>
            <a:r>
              <a:rPr lang="de-DE" sz="1100" dirty="0"/>
              <a:t>'] = "</a:t>
            </a:r>
            <a:r>
              <a:rPr lang="de-DE" sz="1100" dirty="0" err="1"/>
              <a:t>auc</a:t>
            </a:r>
            <a:r>
              <a:rPr lang="de-DE" sz="1100" dirty="0"/>
              <a:t>"</a:t>
            </a:r>
          </a:p>
          <a:p>
            <a:r>
              <a:rPr lang="de-DE" sz="1100" dirty="0" err="1"/>
              <a:t>params</a:t>
            </a:r>
            <a:r>
              <a:rPr lang="de-DE" sz="1100" dirty="0"/>
              <a:t>['</a:t>
            </a:r>
            <a:r>
              <a:rPr lang="de-DE" sz="1100" dirty="0" err="1"/>
              <a:t>nthread</a:t>
            </a:r>
            <a:r>
              <a:rPr lang="de-DE" sz="1100" dirty="0"/>
              <a:t>'] = 4</a:t>
            </a:r>
          </a:p>
          <a:p>
            <a:r>
              <a:rPr lang="de-DE" sz="1100" b="1" dirty="0" err="1"/>
              <a:t>Number</a:t>
            </a:r>
            <a:r>
              <a:rPr lang="de-DE" sz="1100" b="1" dirty="0"/>
              <a:t> </a:t>
            </a:r>
            <a:r>
              <a:rPr lang="de-DE" sz="1100" b="1" dirty="0" err="1"/>
              <a:t>of</a:t>
            </a:r>
            <a:r>
              <a:rPr lang="de-DE" sz="1100" b="1" dirty="0"/>
              <a:t> </a:t>
            </a:r>
            <a:r>
              <a:rPr lang="de-DE" sz="1100" b="1" dirty="0" err="1"/>
              <a:t>Boosting</a:t>
            </a:r>
            <a:r>
              <a:rPr lang="de-DE" sz="1100" b="1" dirty="0"/>
              <a:t> </a:t>
            </a:r>
            <a:r>
              <a:rPr lang="de-DE" sz="1100" b="1" dirty="0" err="1"/>
              <a:t>Rounds</a:t>
            </a:r>
            <a:r>
              <a:rPr lang="de-DE" sz="1100" b="1" dirty="0"/>
              <a:t> = 127</a:t>
            </a:r>
            <a:r>
              <a:rPr lang="de-DE" sz="1100" dirty="0"/>
              <a:t>}</a:t>
            </a:r>
          </a:p>
          <a:p>
            <a:endParaRPr lang="de-DE" sz="1100" dirty="0"/>
          </a:p>
        </p:txBody>
      </p:sp>
      <p:sp>
        <p:nvSpPr>
          <p:cNvPr id="14" name="Rechteck 13"/>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WUPP</a:t>
            </a:r>
          </a:p>
          <a:p>
            <a:pPr algn="r"/>
            <a:r>
              <a:rPr lang="de-DE" sz="1400" b="1" dirty="0">
                <a:solidFill>
                  <a:srgbClr val="002060"/>
                </a:solidFill>
              </a:rPr>
              <a:t>#4 Wurde zu Vertrag</a:t>
            </a:r>
          </a:p>
          <a:p>
            <a:pPr algn="r"/>
            <a:r>
              <a:rPr lang="de-DE" sz="1400" b="1" dirty="0">
                <a:solidFill>
                  <a:srgbClr val="002060"/>
                </a:solidFill>
              </a:rPr>
              <a:t>y = WURDE_ZU_VERTRAG: 0, 1</a:t>
            </a:r>
          </a:p>
        </p:txBody>
      </p:sp>
      <p:pic>
        <p:nvPicPr>
          <p:cNvPr id="7" name="Grafik 6"/>
          <p:cNvPicPr>
            <a:picLocks noChangeAspect="1"/>
          </p:cNvPicPr>
          <p:nvPr/>
        </p:nvPicPr>
        <p:blipFill rotWithShape="1">
          <a:blip r:embed="rId5"/>
          <a:srcRect l="2100" t="1811" r="56910" b="57066"/>
          <a:stretch/>
        </p:blipFill>
        <p:spPr>
          <a:xfrm>
            <a:off x="4936067" y="1066799"/>
            <a:ext cx="2484719" cy="2065867"/>
          </a:xfrm>
          <a:prstGeom prst="rect">
            <a:avLst/>
          </a:prstGeom>
        </p:spPr>
      </p:pic>
      <p:sp>
        <p:nvSpPr>
          <p:cNvPr id="26" name="Ellipse 25"/>
          <p:cNvSpPr/>
          <p:nvPr/>
        </p:nvSpPr>
        <p:spPr>
          <a:xfrm>
            <a:off x="6142569" y="1395940"/>
            <a:ext cx="584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p:cNvPicPr>
            <a:picLocks noChangeAspect="1"/>
          </p:cNvPicPr>
          <p:nvPr/>
        </p:nvPicPr>
        <p:blipFill rotWithShape="1">
          <a:blip r:embed="rId5"/>
          <a:srcRect l="2238" t="44282" r="12840" b="15269"/>
          <a:stretch/>
        </p:blipFill>
        <p:spPr>
          <a:xfrm>
            <a:off x="330200" y="3268134"/>
            <a:ext cx="6241626" cy="2463800"/>
          </a:xfrm>
          <a:prstGeom prst="rect">
            <a:avLst/>
          </a:prstGeom>
        </p:spPr>
      </p:pic>
      <p:pic>
        <p:nvPicPr>
          <p:cNvPr id="8" name="Grafik 7"/>
          <p:cNvPicPr>
            <a:picLocks noChangeAspect="1"/>
          </p:cNvPicPr>
          <p:nvPr/>
        </p:nvPicPr>
        <p:blipFill rotWithShape="1">
          <a:blip r:embed="rId6"/>
          <a:srcRect l="5555" t="3834" r="15557" b="51409"/>
          <a:stretch/>
        </p:blipFill>
        <p:spPr>
          <a:xfrm>
            <a:off x="6536268" y="3285068"/>
            <a:ext cx="2726266" cy="2421466"/>
          </a:xfrm>
          <a:prstGeom prst="rect">
            <a:avLst/>
          </a:prstGeom>
        </p:spPr>
      </p:pic>
      <p:pic>
        <p:nvPicPr>
          <p:cNvPr id="21" name="Grafik 20"/>
          <p:cNvPicPr>
            <a:picLocks noChangeAspect="1"/>
          </p:cNvPicPr>
          <p:nvPr/>
        </p:nvPicPr>
        <p:blipFill rotWithShape="1">
          <a:blip r:embed="rId6"/>
          <a:srcRect l="5801" t="51095" r="19966" b="4148"/>
          <a:stretch/>
        </p:blipFill>
        <p:spPr>
          <a:xfrm>
            <a:off x="9299096" y="3318934"/>
            <a:ext cx="2529520" cy="2387600"/>
          </a:xfrm>
          <a:prstGeom prst="rect">
            <a:avLst/>
          </a:prstGeom>
        </p:spPr>
      </p:pic>
      <p:sp>
        <p:nvSpPr>
          <p:cNvPr id="13" name="Rechteck 12"/>
          <p:cNvSpPr/>
          <p:nvPr/>
        </p:nvSpPr>
        <p:spPr>
          <a:xfrm>
            <a:off x="285750" y="175684"/>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#4 Wurde zu Vertrag | y = WURDE_ZU_VERTRAG: 0, 1</a:t>
            </a:r>
          </a:p>
        </p:txBody>
      </p:sp>
    </p:spTree>
    <p:extLst>
      <p:ext uri="{BB962C8B-B14F-4D97-AF65-F5344CB8AC3E}">
        <p14:creationId xmlns:p14="http://schemas.microsoft.com/office/powerpoint/2010/main" val="3270691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1" name="Rechteck 20"/>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2" name="Rechteck 21"/>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4" name="Rechteck 23"/>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
        <p:nvSpPr>
          <p:cNvPr id="2" name="Rechteck 1"/>
          <p:cNvSpPr/>
          <p:nvPr/>
        </p:nvSpPr>
        <p:spPr>
          <a:xfrm>
            <a:off x="517314" y="1570742"/>
            <a:ext cx="3691466" cy="4555093"/>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0.2158 ± 0.2000	ANZ_VERTRAEGE</a:t>
            </a:r>
          </a:p>
          <a:p>
            <a:pPr>
              <a:tabLst>
                <a:tab pos="982663" algn="l"/>
                <a:tab pos="1162050" algn="l"/>
              </a:tabLst>
            </a:pPr>
            <a:r>
              <a:rPr lang="de-DE" sz="1000" dirty="0">
                <a:latin typeface="BMW Group Condensed" panose="020B0606020202020204" pitchFamily="34" charset="0"/>
              </a:rPr>
              <a:t>0.1792 ± 0.1752	WIEDEREINREICHUNG_INTERN_ANZ</a:t>
            </a:r>
          </a:p>
          <a:p>
            <a:pPr>
              <a:tabLst>
                <a:tab pos="982663" algn="l"/>
                <a:tab pos="1162050" algn="l"/>
              </a:tabLst>
            </a:pPr>
            <a:r>
              <a:rPr lang="de-DE" sz="1000" dirty="0">
                <a:latin typeface="BMW Group Condensed" panose="020B0606020202020204" pitchFamily="34" charset="0"/>
              </a:rPr>
              <a:t>0.0803 ± 0.2177	VERTRAG_VOLUMEN</a:t>
            </a:r>
          </a:p>
          <a:p>
            <a:pPr>
              <a:tabLst>
                <a:tab pos="982663" algn="l"/>
                <a:tab pos="1162050" algn="l"/>
              </a:tabLst>
            </a:pPr>
            <a:r>
              <a:rPr lang="de-DE" sz="1000" dirty="0">
                <a:latin typeface="BMW Group Condensed" panose="020B0606020202020204" pitchFamily="34" charset="0"/>
              </a:rPr>
              <a:t>0.0690 ± 0.2416	RISIKOSTEUERUNG</a:t>
            </a:r>
          </a:p>
          <a:p>
            <a:pPr>
              <a:tabLst>
                <a:tab pos="982663" algn="l"/>
                <a:tab pos="1162050" algn="l"/>
              </a:tabLst>
            </a:pPr>
            <a:r>
              <a:rPr lang="de-DE" sz="1000" dirty="0">
                <a:latin typeface="BMW Group Condensed" panose="020B0606020202020204" pitchFamily="34" charset="0"/>
              </a:rPr>
              <a:t>0.0589 ± 0.2272	ENTSCHEIDUNG_OFFEN_KZ</a:t>
            </a:r>
          </a:p>
          <a:p>
            <a:pPr>
              <a:tabLst>
                <a:tab pos="982663" algn="l"/>
                <a:tab pos="1162050" algn="l"/>
              </a:tabLst>
            </a:pPr>
            <a:r>
              <a:rPr lang="de-DE" sz="1000" dirty="0">
                <a:latin typeface="BMW Group Condensed" panose="020B0606020202020204" pitchFamily="34" charset="0"/>
              </a:rPr>
              <a:t>0.0552 ± 0.1139	MUW_KZ</a:t>
            </a:r>
          </a:p>
          <a:p>
            <a:pPr>
              <a:tabLst>
                <a:tab pos="982663" algn="l"/>
                <a:tab pos="1162050" algn="l"/>
              </a:tabLst>
            </a:pPr>
            <a:r>
              <a:rPr lang="de-DE" sz="1000" dirty="0">
                <a:latin typeface="BMW Group Condensed" panose="020B0606020202020204" pitchFamily="34" charset="0"/>
              </a:rPr>
              <a:t>0.0373 ± 0.0530	EP_VERFUEGBARES_EK</a:t>
            </a:r>
          </a:p>
          <a:p>
            <a:pPr>
              <a:tabLst>
                <a:tab pos="982663" algn="l"/>
                <a:tab pos="1162050" algn="l"/>
              </a:tabLst>
            </a:pPr>
            <a:r>
              <a:rPr lang="de-DE" sz="1000" dirty="0">
                <a:latin typeface="BMW Group Condensed" panose="020B0606020202020204" pitchFamily="34" charset="0"/>
              </a:rPr>
              <a:t>0.0356 ± 0.1898	RETAIL_EINSTUFUNG=Detailkunde</a:t>
            </a:r>
          </a:p>
          <a:p>
            <a:pPr>
              <a:tabLst>
                <a:tab pos="982663" algn="l"/>
                <a:tab pos="1162050" algn="l"/>
              </a:tabLst>
            </a:pPr>
            <a:r>
              <a:rPr lang="de-DE" sz="1000" dirty="0">
                <a:latin typeface="BMW Group Condensed" panose="020B0606020202020204" pitchFamily="34" charset="0"/>
              </a:rPr>
              <a:t>0.0332 ± 0.0309	PR_CODE1=None</a:t>
            </a:r>
          </a:p>
          <a:p>
            <a:pPr>
              <a:tabLst>
                <a:tab pos="982663" algn="l"/>
                <a:tab pos="1162050" algn="l"/>
              </a:tabLst>
            </a:pPr>
            <a:r>
              <a:rPr lang="de-DE" sz="1000" dirty="0">
                <a:latin typeface="BMW Group Condensed" panose="020B0606020202020204" pitchFamily="34" charset="0"/>
              </a:rPr>
              <a:t>0.0238 ± 0.1525	AUSSTEUERUNG_AUSKUNFTEI_KZ</a:t>
            </a:r>
          </a:p>
          <a:p>
            <a:pPr>
              <a:tabLst>
                <a:tab pos="982663" algn="l"/>
                <a:tab pos="1162050" algn="l"/>
              </a:tabLst>
            </a:pPr>
            <a:r>
              <a:rPr lang="de-DE" sz="1000" dirty="0">
                <a:latin typeface="BMW Group Condensed" panose="020B0606020202020204" pitchFamily="34" charset="0"/>
              </a:rPr>
              <a:t>0.0191 ± 0.0897	ANGEBOT_VOLUMEN</a:t>
            </a:r>
          </a:p>
          <a:p>
            <a:pPr>
              <a:tabLst>
                <a:tab pos="982663" algn="l"/>
                <a:tab pos="1162050" algn="l"/>
              </a:tabLst>
            </a:pPr>
            <a:r>
              <a:rPr lang="de-DE" sz="1000" dirty="0">
                <a:latin typeface="BMW Group Condensed" panose="020B0606020202020204" pitchFamily="34" charset="0"/>
              </a:rPr>
              <a:t>0.0166 ± 0.1364	KUNDENTYP=WUPP</a:t>
            </a:r>
          </a:p>
          <a:p>
            <a:pPr>
              <a:tabLst>
                <a:tab pos="982663" algn="l"/>
                <a:tab pos="1162050" algn="l"/>
              </a:tabLst>
            </a:pPr>
            <a:r>
              <a:rPr lang="de-DE" sz="1000" dirty="0">
                <a:latin typeface="BMW Group Condensed" panose="020B0606020202020204" pitchFamily="34" charset="0"/>
              </a:rPr>
              <a:t>0.0148 ± 0.1110	PRODUKT_LINIE_TYP=Detail</a:t>
            </a:r>
          </a:p>
          <a:p>
            <a:pPr>
              <a:tabLst>
                <a:tab pos="982663" algn="l"/>
                <a:tab pos="1162050" algn="l"/>
              </a:tabLst>
            </a:pPr>
            <a:r>
              <a:rPr lang="de-DE" sz="1000" dirty="0">
                <a:latin typeface="BMW Group Condensed" panose="020B0606020202020204" pitchFamily="34" charset="0"/>
              </a:rPr>
              <a:t>0.0126 ± 0.0876	ANZ_WEITERLEITEN</a:t>
            </a:r>
          </a:p>
          <a:p>
            <a:pPr>
              <a:tabLst>
                <a:tab pos="982663" algn="l"/>
                <a:tab pos="1162050" algn="l"/>
              </a:tabLst>
            </a:pPr>
            <a:r>
              <a:rPr lang="de-DE" sz="1000" dirty="0">
                <a:latin typeface="BMW Group Condensed" panose="020B0606020202020204" pitchFamily="34" charset="0"/>
              </a:rPr>
              <a:t>0.0120 ± 0.0358	RESTRISIKO_VTR</a:t>
            </a:r>
          </a:p>
          <a:p>
            <a:pPr>
              <a:tabLst>
                <a:tab pos="982663" algn="l"/>
                <a:tab pos="1162050" algn="l"/>
              </a:tabLst>
            </a:pPr>
            <a:r>
              <a:rPr lang="de-DE" sz="1000" dirty="0">
                <a:latin typeface="BMW Group Condensed" panose="020B0606020202020204" pitchFamily="34" charset="0"/>
              </a:rPr>
              <a:t>0.0119 ± 0.0423	RATINGKLASSE</a:t>
            </a:r>
          </a:p>
          <a:p>
            <a:pPr>
              <a:tabLst>
                <a:tab pos="982663" algn="l"/>
                <a:tab pos="1162050" algn="l"/>
              </a:tabLst>
            </a:pPr>
            <a:r>
              <a:rPr lang="de-DE" sz="1000" dirty="0">
                <a:latin typeface="BMW Group Condensed" panose="020B0606020202020204" pitchFamily="34" charset="0"/>
              </a:rPr>
              <a:t>0.0103 ± 0.0232	FR_SCORE</a:t>
            </a:r>
          </a:p>
          <a:p>
            <a:pPr>
              <a:tabLst>
                <a:tab pos="982663" algn="l"/>
                <a:tab pos="1162050" algn="l"/>
              </a:tabLst>
            </a:pPr>
            <a:r>
              <a:rPr lang="de-DE" sz="1000" dirty="0">
                <a:latin typeface="BMW Group Condensed" panose="020B0606020202020204" pitchFamily="34" charset="0"/>
              </a:rPr>
              <a:t>0.0089 ± 0.0244	PR_CODE1=PR-4.1</a:t>
            </a:r>
          </a:p>
          <a:p>
            <a:pPr>
              <a:tabLst>
                <a:tab pos="982663" algn="l"/>
                <a:tab pos="1162050" algn="l"/>
              </a:tabLst>
            </a:pPr>
            <a:r>
              <a:rPr lang="de-DE" sz="1000" dirty="0">
                <a:latin typeface="BMW Group Condensed" panose="020B0606020202020204" pitchFamily="34" charset="0"/>
              </a:rPr>
              <a:t>0.0087 ± 0.0191	VERTRAGSWERT</a:t>
            </a:r>
          </a:p>
          <a:p>
            <a:pPr>
              <a:tabLst>
                <a:tab pos="982663" algn="l"/>
                <a:tab pos="1162050" algn="l"/>
              </a:tabLst>
            </a:pPr>
            <a:r>
              <a:rPr lang="de-DE" sz="1000" dirty="0">
                <a:latin typeface="BMW Group Condensed" panose="020B0606020202020204" pitchFamily="34" charset="0"/>
              </a:rPr>
              <a:t>0.0059 ± 0.0054	FAHRZEUG_ALTER_JAHR</a:t>
            </a:r>
          </a:p>
          <a:p>
            <a:pPr>
              <a:tabLst>
                <a:tab pos="982663" algn="l"/>
                <a:tab pos="1162050" algn="l"/>
              </a:tabLst>
            </a:pPr>
            <a:r>
              <a:rPr lang="de-DE" sz="1000" dirty="0">
                <a:latin typeface="BMW Group Condensed" panose="020B0606020202020204" pitchFamily="34" charset="0"/>
              </a:rPr>
              <a:t>0.0052 ± 0.0162	ANZAHLUNG_BANKPRODUKT_BW_BP=Leasing</a:t>
            </a:r>
          </a:p>
          <a:p>
            <a:pPr>
              <a:tabLst>
                <a:tab pos="982663" algn="l"/>
                <a:tab pos="1162050" algn="l"/>
              </a:tabLst>
            </a:pPr>
            <a:r>
              <a:rPr lang="de-DE" sz="1000" dirty="0">
                <a:latin typeface="BMW Group Condensed" panose="020B0606020202020204" pitchFamily="34" charset="0"/>
              </a:rPr>
              <a:t>0.0048 ± 0.0144	PR_CODE1=PR-7.31</a:t>
            </a:r>
          </a:p>
          <a:p>
            <a:pPr>
              <a:tabLst>
                <a:tab pos="982663" algn="l"/>
                <a:tab pos="1162050" algn="l"/>
              </a:tabLst>
            </a:pPr>
            <a:r>
              <a:rPr lang="de-DE" sz="1000" dirty="0">
                <a:latin typeface="BMW Group Condensed" panose="020B0606020202020204" pitchFamily="34" charset="0"/>
              </a:rPr>
              <a:t>0.0047 ± 0.0238	SCORE_SCHUFA</a:t>
            </a:r>
          </a:p>
          <a:p>
            <a:pPr>
              <a:tabLst>
                <a:tab pos="982663" algn="l"/>
                <a:tab pos="1162050" algn="l"/>
              </a:tabLst>
            </a:pPr>
            <a:r>
              <a:rPr lang="de-DE" sz="1000" dirty="0">
                <a:latin typeface="BMW Group Condensed" panose="020B0606020202020204" pitchFamily="34" charset="0"/>
              </a:rPr>
              <a:t>0.0042 ± 0.0135	PRODUKT=Finanzierung</a:t>
            </a:r>
          </a:p>
          <a:p>
            <a:pPr>
              <a:tabLst>
                <a:tab pos="982663" algn="l"/>
                <a:tab pos="1162050" algn="l"/>
              </a:tabLst>
            </a:pPr>
            <a:r>
              <a:rPr lang="de-DE" sz="1000" dirty="0">
                <a:latin typeface="BMW Group Condensed" panose="020B0606020202020204" pitchFamily="34" charset="0"/>
              </a:rPr>
              <a:t>0.0040 ± 0.0127	PRODUKTGRUPPE=Finanzierung</a:t>
            </a:r>
          </a:p>
          <a:p>
            <a:pPr>
              <a:tabLst>
                <a:tab pos="982663" algn="l"/>
                <a:tab pos="1162050" algn="l"/>
              </a:tabLst>
            </a:pPr>
            <a:r>
              <a:rPr lang="de-DE" sz="1000" dirty="0">
                <a:latin typeface="BMW Group Condensed" panose="020B0606020202020204" pitchFamily="34" charset="0"/>
              </a:rPr>
              <a:t>0.0035 ± 0.0328	NEU_BESTANDS_KUNDE=Neu</a:t>
            </a:r>
          </a:p>
          <a:p>
            <a:pPr>
              <a:tabLst>
                <a:tab pos="982663" algn="l"/>
                <a:tab pos="1162050" algn="l"/>
              </a:tabLst>
            </a:pPr>
            <a:r>
              <a:rPr lang="de-DE" sz="1000" dirty="0">
                <a:latin typeface="BMW Group Condensed" panose="020B0606020202020204" pitchFamily="34" charset="0"/>
              </a:rPr>
              <a:t>0.0029 ± 0.0065	ANZAHLUNG_NETTOEK_BW_NEK</a:t>
            </a:r>
          </a:p>
          <a:p>
            <a:pPr>
              <a:tabLst>
                <a:tab pos="982663" algn="l"/>
                <a:tab pos="1162050" algn="l"/>
              </a:tabLst>
            </a:pPr>
            <a:endParaRPr lang="de-DE" sz="1000" dirty="0">
              <a:latin typeface="BMW Group Condensed" panose="020B0606020202020204" pitchFamily="34" charset="0"/>
            </a:endParaRPr>
          </a:p>
          <a:p>
            <a:pPr>
              <a:tabLst>
                <a:tab pos="982663" algn="l"/>
                <a:tab pos="1162050" algn="l"/>
              </a:tabLst>
            </a:pPr>
            <a:r>
              <a:rPr lang="de-DE" sz="1000" dirty="0">
                <a:latin typeface="BMW Group Condensed" panose="020B0606020202020204" pitchFamily="34" charset="0"/>
              </a:rPr>
              <a:t>…</a:t>
            </a:r>
          </a:p>
        </p:txBody>
      </p:sp>
      <p:pic>
        <p:nvPicPr>
          <p:cNvPr id="4" name="Grafik 3"/>
          <p:cNvPicPr>
            <a:picLocks noChangeAspect="1"/>
          </p:cNvPicPr>
          <p:nvPr/>
        </p:nvPicPr>
        <p:blipFill rotWithShape="1">
          <a:blip r:embed="rId3"/>
          <a:srcRect l="7382"/>
          <a:stretch/>
        </p:blipFill>
        <p:spPr>
          <a:xfrm>
            <a:off x="7244080" y="1431289"/>
            <a:ext cx="4720906" cy="4663093"/>
          </a:xfrm>
          <a:prstGeom prst="rect">
            <a:avLst/>
          </a:prstGeom>
        </p:spPr>
      </p:pic>
      <p:sp>
        <p:nvSpPr>
          <p:cNvPr id="5" name="Rechteck 4"/>
          <p:cNvSpPr/>
          <p:nvPr/>
        </p:nvSpPr>
        <p:spPr>
          <a:xfrm>
            <a:off x="3992880" y="1571625"/>
            <a:ext cx="3149600" cy="3447098"/>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0.1959 ± 0.0019	ANZ_VERTRAEGE</a:t>
            </a:r>
          </a:p>
          <a:p>
            <a:pPr>
              <a:tabLst>
                <a:tab pos="982663" algn="l"/>
                <a:tab pos="1162050" algn="l"/>
              </a:tabLst>
            </a:pPr>
            <a:r>
              <a:rPr lang="de-DE" sz="1000" dirty="0">
                <a:latin typeface="BMW Group Condensed" panose="020B0606020202020204" pitchFamily="34" charset="0"/>
              </a:rPr>
              <a:t>0.0887 ± 0.0014	</a:t>
            </a:r>
            <a:r>
              <a:rPr lang="de-DE" sz="1000" b="1" dirty="0">
                <a:latin typeface="BMW Group Condensed" panose="020B0606020202020204" pitchFamily="34" charset="0"/>
              </a:rPr>
              <a:t>MUW_KZ</a:t>
            </a:r>
          </a:p>
          <a:p>
            <a:pPr>
              <a:tabLst>
                <a:tab pos="982663" algn="l"/>
                <a:tab pos="1162050" algn="l"/>
              </a:tabLst>
            </a:pPr>
            <a:r>
              <a:rPr lang="de-DE" sz="1000" dirty="0">
                <a:latin typeface="BMW Group Condensed" panose="020B0606020202020204" pitchFamily="34" charset="0"/>
              </a:rPr>
              <a:t>0.0546 ± 0.0015	RISIKOSTEUERUNG</a:t>
            </a:r>
          </a:p>
          <a:p>
            <a:pPr>
              <a:tabLst>
                <a:tab pos="982663" algn="l"/>
                <a:tab pos="1162050" algn="l"/>
              </a:tabLst>
            </a:pPr>
            <a:r>
              <a:rPr lang="de-DE" sz="1000" dirty="0">
                <a:latin typeface="BMW Group Condensed" panose="020B0606020202020204" pitchFamily="34" charset="0"/>
              </a:rPr>
              <a:t>0.0476 ± 0.0016	ENTSCHEIDUNG_OFFEN_KZ</a:t>
            </a:r>
          </a:p>
          <a:p>
            <a:pPr>
              <a:tabLst>
                <a:tab pos="982663" algn="l"/>
                <a:tab pos="1162050" algn="l"/>
              </a:tabLst>
            </a:pPr>
            <a:r>
              <a:rPr lang="de-DE" sz="1000" dirty="0">
                <a:latin typeface="BMW Group Condensed" panose="020B0606020202020204" pitchFamily="34" charset="0"/>
              </a:rPr>
              <a:t>0.0452 ± 0.0005	WIEDEREINREICHUNG_INTERN_ANZ</a:t>
            </a:r>
          </a:p>
          <a:p>
            <a:pPr>
              <a:tabLst>
                <a:tab pos="982663" algn="l"/>
                <a:tab pos="1162050" algn="l"/>
              </a:tabLst>
            </a:pPr>
            <a:r>
              <a:rPr lang="de-DE" sz="1000" dirty="0">
                <a:latin typeface="BMW Group Condensed" panose="020B0606020202020204" pitchFamily="34" charset="0"/>
              </a:rPr>
              <a:t>0.0410 ± 0.0004	PR_CODE1=None</a:t>
            </a:r>
          </a:p>
          <a:p>
            <a:pPr>
              <a:tabLst>
                <a:tab pos="982663" algn="l"/>
                <a:tab pos="1162050" algn="l"/>
              </a:tabLst>
            </a:pPr>
            <a:r>
              <a:rPr lang="de-DE" sz="1000" dirty="0">
                <a:latin typeface="BMW Group Condensed" panose="020B0606020202020204" pitchFamily="34" charset="0"/>
              </a:rPr>
              <a:t>0.0175 ± 0.0001	RETAIL_EINSTUFUNG=Detailkunde</a:t>
            </a:r>
          </a:p>
          <a:p>
            <a:pPr>
              <a:tabLst>
                <a:tab pos="982663" algn="l"/>
                <a:tab pos="1162050" algn="l"/>
              </a:tabLst>
            </a:pPr>
            <a:r>
              <a:rPr lang="de-DE" sz="1000" dirty="0">
                <a:latin typeface="BMW Group Condensed" panose="020B0606020202020204" pitchFamily="34" charset="0"/>
              </a:rPr>
              <a:t>0.0161 ± 0.0002	PR_CODE1=PR-4.1</a:t>
            </a:r>
          </a:p>
          <a:p>
            <a:pPr>
              <a:tabLst>
                <a:tab pos="982663" algn="l"/>
                <a:tab pos="1162050" algn="l"/>
              </a:tabLst>
            </a:pPr>
            <a:r>
              <a:rPr lang="de-DE" sz="1000" dirty="0">
                <a:latin typeface="BMW Group Condensed" panose="020B0606020202020204" pitchFamily="34" charset="0"/>
              </a:rPr>
              <a:t>0.0134 ± 0.0002	AUSSTEUERUNG_AUSKUNFTEI_KZ</a:t>
            </a:r>
          </a:p>
          <a:p>
            <a:pPr>
              <a:tabLst>
                <a:tab pos="982663" algn="l"/>
                <a:tab pos="1162050" algn="l"/>
              </a:tabLst>
            </a:pPr>
            <a:r>
              <a:rPr lang="de-DE" sz="1000" dirty="0">
                <a:latin typeface="BMW Group Condensed" panose="020B0606020202020204" pitchFamily="34" charset="0"/>
              </a:rPr>
              <a:t>0.0091 ± 0.0010	EP_VERFUEGBARES_EK</a:t>
            </a:r>
          </a:p>
          <a:p>
            <a:pPr>
              <a:tabLst>
                <a:tab pos="982663" algn="l"/>
                <a:tab pos="1162050" algn="l"/>
              </a:tabLst>
            </a:pPr>
            <a:r>
              <a:rPr lang="de-DE" sz="1000" dirty="0">
                <a:latin typeface="BMW Group Condensed" panose="020B0606020202020204" pitchFamily="34" charset="0"/>
              </a:rPr>
              <a:t>0.0087 ± 0.0005	ANZ_WEITERLEITEN</a:t>
            </a:r>
          </a:p>
          <a:p>
            <a:pPr>
              <a:tabLst>
                <a:tab pos="982663" algn="l"/>
                <a:tab pos="1162050" algn="l"/>
              </a:tabLst>
            </a:pPr>
            <a:r>
              <a:rPr lang="de-DE" sz="1000" dirty="0">
                <a:latin typeface="BMW Group Condensed" panose="020B0606020202020204" pitchFamily="34" charset="0"/>
              </a:rPr>
              <a:t>0.0069 ± 0.0003	ANGEBOT_VOLUMEN</a:t>
            </a:r>
          </a:p>
          <a:p>
            <a:pPr>
              <a:tabLst>
                <a:tab pos="982663" algn="l"/>
                <a:tab pos="1162050" algn="l"/>
              </a:tabLst>
            </a:pPr>
            <a:r>
              <a:rPr lang="de-DE" sz="1000" dirty="0">
                <a:latin typeface="BMW Group Condensed" panose="020B0606020202020204" pitchFamily="34" charset="0"/>
              </a:rPr>
              <a:t>0.0063 ± 0.0003	KUNDENTYP=WUPP</a:t>
            </a:r>
          </a:p>
          <a:p>
            <a:pPr>
              <a:tabLst>
                <a:tab pos="982663" algn="l"/>
                <a:tab pos="1162050" algn="l"/>
              </a:tabLst>
            </a:pPr>
            <a:r>
              <a:rPr lang="de-DE" sz="1000" dirty="0">
                <a:latin typeface="BMW Group Condensed" panose="020B0606020202020204" pitchFamily="34" charset="0"/>
              </a:rPr>
              <a:t>0.0053 ± 0.0004	PRODUKT_LINIE_TYP=Detail</a:t>
            </a:r>
          </a:p>
          <a:p>
            <a:pPr>
              <a:tabLst>
                <a:tab pos="982663" algn="l"/>
                <a:tab pos="1162050" algn="l"/>
              </a:tabLst>
            </a:pPr>
            <a:r>
              <a:rPr lang="de-DE" sz="1000" dirty="0">
                <a:latin typeface="BMW Group Condensed" panose="020B0606020202020204" pitchFamily="34" charset="0"/>
              </a:rPr>
              <a:t>0.0033 ± 0.0004	VERTRAG_VOLUMEN</a:t>
            </a:r>
          </a:p>
          <a:p>
            <a:pPr>
              <a:tabLst>
                <a:tab pos="982663" algn="l"/>
                <a:tab pos="1162050" algn="l"/>
              </a:tabLst>
            </a:pPr>
            <a:r>
              <a:rPr lang="de-DE" sz="1000" dirty="0">
                <a:latin typeface="BMW Group Condensed" panose="020B0606020202020204" pitchFamily="34" charset="0"/>
              </a:rPr>
              <a:t>0.0021 ± 0.0007	LADE_MONAT</a:t>
            </a:r>
          </a:p>
          <a:p>
            <a:pPr>
              <a:tabLst>
                <a:tab pos="982663" algn="l"/>
                <a:tab pos="1162050" algn="l"/>
              </a:tabLst>
            </a:pPr>
            <a:r>
              <a:rPr lang="de-DE" sz="1000" dirty="0">
                <a:latin typeface="BMW Group Condensed" panose="020B0606020202020204" pitchFamily="34" charset="0"/>
              </a:rPr>
              <a:t>0.0020 ± 0.0008	FAHRZEUG_ALTER_JAHR</a:t>
            </a:r>
          </a:p>
          <a:p>
            <a:pPr>
              <a:tabLst>
                <a:tab pos="982663" algn="l"/>
                <a:tab pos="1162050" algn="l"/>
              </a:tabLst>
            </a:pPr>
            <a:r>
              <a:rPr lang="de-DE" sz="1000" dirty="0">
                <a:latin typeface="BMW Group Condensed" panose="020B0606020202020204" pitchFamily="34" charset="0"/>
              </a:rPr>
              <a:t>0.0020 ± 0.0002	RESTRISIKO_VTR</a:t>
            </a:r>
          </a:p>
          <a:p>
            <a:pPr>
              <a:tabLst>
                <a:tab pos="982663" algn="l"/>
                <a:tab pos="1162050" algn="l"/>
              </a:tabLst>
            </a:pPr>
            <a:r>
              <a:rPr lang="de-DE" sz="1000" dirty="0">
                <a:latin typeface="BMW Group Condensed" panose="020B0606020202020204" pitchFamily="34" charset="0"/>
              </a:rPr>
              <a:t>0.0018 ± 0.0001	NEU_BESTANDS_KUNDE=Neu</a:t>
            </a:r>
          </a:p>
          <a:p>
            <a:pPr>
              <a:tabLst>
                <a:tab pos="982663" algn="l"/>
                <a:tab pos="1162050" algn="l"/>
              </a:tabLst>
            </a:pPr>
            <a:r>
              <a:rPr lang="de-DE" sz="1000" dirty="0">
                <a:latin typeface="BMW Group Condensed" panose="020B0606020202020204" pitchFamily="34" charset="0"/>
              </a:rPr>
              <a:t>0.0009 ± 0.0005	VERTRAGSWERT</a:t>
            </a:r>
          </a:p>
          <a:p>
            <a:pPr>
              <a:tabLst>
                <a:tab pos="982663" algn="l"/>
                <a:tab pos="1162050" algn="l"/>
              </a:tabLst>
            </a:pPr>
            <a:r>
              <a:rPr lang="de-DE" sz="1000" dirty="0">
                <a:latin typeface="BMW Group Condensed" panose="020B0606020202020204" pitchFamily="34" charset="0"/>
              </a:rPr>
              <a:t>… 184 </a:t>
            </a:r>
            <a:r>
              <a:rPr lang="de-DE" sz="1000" dirty="0" err="1">
                <a:latin typeface="BMW Group Condensed" panose="020B0606020202020204" pitchFamily="34" charset="0"/>
              </a:rPr>
              <a:t>more</a:t>
            </a:r>
            <a:r>
              <a:rPr lang="de-DE" sz="1000" dirty="0">
                <a:latin typeface="BMW Group Condensed" panose="020B0606020202020204" pitchFamily="34" charset="0"/>
              </a:rPr>
              <a:t> …</a:t>
            </a:r>
          </a:p>
        </p:txBody>
      </p:sp>
      <p:sp>
        <p:nvSpPr>
          <p:cNvPr id="20" name="Rechteck 19"/>
          <p:cNvSpPr/>
          <p:nvPr/>
        </p:nvSpPr>
        <p:spPr>
          <a:xfrm>
            <a:off x="455083" y="514350"/>
            <a:ext cx="10525125" cy="307777"/>
          </a:xfrm>
          <a:prstGeom prst="rect">
            <a:avLst/>
          </a:prstGeom>
          <a:solidFill>
            <a:schemeClr val="accent2">
              <a:lumMod val="40000"/>
              <a:lumOff val="60000"/>
            </a:schemeClr>
          </a:solidFill>
        </p:spPr>
        <p:txBody>
          <a:bodyPr wrap="square">
            <a:spAutoFit/>
          </a:bodyPr>
          <a:lstStyle/>
          <a:p>
            <a:r>
              <a:rPr lang="de-DE" sz="1400" b="1" dirty="0">
                <a:solidFill>
                  <a:srgbClr val="002060"/>
                </a:solidFill>
              </a:rPr>
              <a:t>WUPP | #4 Wurde zu Vertrag | y = WURDE_ZU_VERTRAG: 0, 1</a:t>
            </a:r>
          </a:p>
        </p:txBody>
      </p:sp>
    </p:spTree>
    <p:extLst>
      <p:ext uri="{BB962C8B-B14F-4D97-AF65-F5344CB8AC3E}">
        <p14:creationId xmlns:p14="http://schemas.microsoft.com/office/powerpoint/2010/main" val="2977434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8" y="491068"/>
            <a:ext cx="7466541"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a:t>
            </a:r>
            <a:r>
              <a:rPr lang="de-DE" b="1" dirty="0" err="1">
                <a:solidFill>
                  <a:srgbClr val="002060"/>
                </a:solidFill>
              </a:rPr>
              <a:t>Classifier</a:t>
            </a:r>
            <a:r>
              <a:rPr lang="de-DE" b="1" dirty="0">
                <a:solidFill>
                  <a:srgbClr val="002060"/>
                </a:solidFill>
              </a:rPr>
              <a:t> – Optimiert mit Random </a:t>
            </a:r>
            <a:r>
              <a:rPr lang="de-DE" b="1" dirty="0" err="1">
                <a:solidFill>
                  <a:srgbClr val="002060"/>
                </a:solidFill>
              </a:rPr>
              <a:t>Grid</a:t>
            </a:r>
            <a:r>
              <a:rPr lang="de-DE" b="1" dirty="0">
                <a:solidFill>
                  <a:srgbClr val="002060"/>
                </a:solidFill>
              </a:rPr>
              <a:t> Search  &lt; </a:t>
            </a:r>
            <a:r>
              <a:rPr lang="de-DE" b="1" dirty="0" err="1">
                <a:solidFill>
                  <a:srgbClr val="002060"/>
                </a:solidFill>
              </a:rPr>
              <a:t>balanced</a:t>
            </a:r>
            <a:r>
              <a:rPr lang="de-DE" b="1" dirty="0">
                <a:solidFill>
                  <a:srgbClr val="002060"/>
                </a:solidFill>
              </a:rPr>
              <a:t>&gt;</a:t>
            </a:r>
          </a:p>
        </p:txBody>
      </p:sp>
      <p:grpSp>
        <p:nvGrpSpPr>
          <p:cNvPr id="30" name="Gruppieren 29"/>
          <p:cNvGrpSpPr/>
          <p:nvPr/>
        </p:nvGrpSpPr>
        <p:grpSpPr>
          <a:xfrm>
            <a:off x="8423425" y="511477"/>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pic>
        <p:nvPicPr>
          <p:cNvPr id="2" name="Grafik 1"/>
          <p:cNvPicPr>
            <a:picLocks noChangeAspect="1"/>
          </p:cNvPicPr>
          <p:nvPr/>
        </p:nvPicPr>
        <p:blipFill rotWithShape="1">
          <a:blip r:embed="rId4"/>
          <a:srcRect l="776" t="555" r="48106" b="67361"/>
          <a:stretch/>
        </p:blipFill>
        <p:spPr>
          <a:xfrm>
            <a:off x="5125810" y="1019176"/>
            <a:ext cx="2779939" cy="2162174"/>
          </a:xfrm>
          <a:prstGeom prst="rect">
            <a:avLst/>
          </a:prstGeom>
        </p:spPr>
      </p:pic>
      <p:pic>
        <p:nvPicPr>
          <p:cNvPr id="4" name="Grafik 3"/>
          <p:cNvPicPr>
            <a:picLocks noChangeAspect="1"/>
          </p:cNvPicPr>
          <p:nvPr/>
        </p:nvPicPr>
        <p:blipFill>
          <a:blip r:embed="rId5"/>
          <a:stretch>
            <a:fillRect/>
          </a:stretch>
        </p:blipFill>
        <p:spPr>
          <a:xfrm>
            <a:off x="314324" y="976311"/>
            <a:ext cx="4567329" cy="1871663"/>
          </a:xfrm>
          <a:prstGeom prst="rect">
            <a:avLst/>
          </a:prstGeom>
        </p:spPr>
      </p:pic>
      <p:pic>
        <p:nvPicPr>
          <p:cNvPr id="5" name="Grafik 4"/>
          <p:cNvPicPr>
            <a:picLocks noChangeAspect="1"/>
          </p:cNvPicPr>
          <p:nvPr/>
        </p:nvPicPr>
        <p:blipFill rotWithShape="1">
          <a:blip r:embed="rId6"/>
          <a:srcRect l="5066" t="2229" r="15639" b="52138"/>
          <a:stretch/>
        </p:blipFill>
        <p:spPr>
          <a:xfrm>
            <a:off x="6076950" y="3248026"/>
            <a:ext cx="2876550" cy="2462318"/>
          </a:xfrm>
          <a:prstGeom prst="rect">
            <a:avLst/>
          </a:prstGeom>
        </p:spPr>
      </p:pic>
      <p:pic>
        <p:nvPicPr>
          <p:cNvPr id="14" name="Grafik 13"/>
          <p:cNvPicPr>
            <a:picLocks noChangeAspect="1"/>
          </p:cNvPicPr>
          <p:nvPr/>
        </p:nvPicPr>
        <p:blipFill rotWithShape="1">
          <a:blip r:embed="rId4"/>
          <a:srcRect l="1102" t="34194" r="3443" b="33864"/>
          <a:stretch/>
        </p:blipFill>
        <p:spPr>
          <a:xfrm>
            <a:off x="352426" y="3143250"/>
            <a:ext cx="5676900" cy="2676525"/>
          </a:xfrm>
          <a:prstGeom prst="rect">
            <a:avLst/>
          </a:prstGeom>
        </p:spPr>
      </p:pic>
      <p:pic>
        <p:nvPicPr>
          <p:cNvPr id="15" name="Grafik 14"/>
          <p:cNvPicPr>
            <a:picLocks noChangeAspect="1"/>
          </p:cNvPicPr>
          <p:nvPr/>
        </p:nvPicPr>
        <p:blipFill rotWithShape="1">
          <a:blip r:embed="rId6"/>
          <a:srcRect l="5066" t="49537" r="15639" b="4830"/>
          <a:stretch/>
        </p:blipFill>
        <p:spPr>
          <a:xfrm>
            <a:off x="9067801" y="3219451"/>
            <a:ext cx="2771774" cy="2462318"/>
          </a:xfrm>
          <a:prstGeom prst="rect">
            <a:avLst/>
          </a:prstGeom>
        </p:spPr>
      </p:pic>
      <p:sp>
        <p:nvSpPr>
          <p:cNvPr id="7" name="Rechteck 6"/>
          <p:cNvSpPr/>
          <p:nvPr/>
        </p:nvSpPr>
        <p:spPr>
          <a:xfrm>
            <a:off x="9029700" y="1026289"/>
            <a:ext cx="2714625" cy="1107996"/>
          </a:xfrm>
          <a:prstGeom prst="rect">
            <a:avLst/>
          </a:prstGeom>
        </p:spPr>
        <p:txBody>
          <a:bodyPr wrap="square">
            <a:spAutoFit/>
          </a:bodyPr>
          <a:lstStyle/>
          <a:p>
            <a:r>
              <a:rPr lang="de-DE" sz="1100" dirty="0" err="1"/>
              <a:t>RandomForestClassifier</a:t>
            </a:r>
            <a:br>
              <a:rPr lang="de-DE" sz="1100" dirty="0"/>
            </a:br>
            <a:r>
              <a:rPr lang="de-DE" sz="1100" dirty="0"/>
              <a:t>(</a:t>
            </a:r>
            <a:r>
              <a:rPr lang="de-DE" sz="1100" dirty="0" err="1"/>
              <a:t>bootstrap</a:t>
            </a:r>
            <a:r>
              <a:rPr lang="de-DE" sz="1100" dirty="0"/>
              <a:t>=</a:t>
            </a:r>
            <a:r>
              <a:rPr lang="de-DE" sz="1100" dirty="0" err="1"/>
              <a:t>False</a:t>
            </a:r>
            <a:r>
              <a:rPr lang="de-DE" sz="1100" dirty="0"/>
              <a:t>, </a:t>
            </a:r>
            <a:r>
              <a:rPr lang="de-DE" sz="1100" dirty="0" err="1"/>
              <a:t>class_weight</a:t>
            </a:r>
            <a:r>
              <a:rPr lang="de-DE" sz="1100" dirty="0"/>
              <a:t>='</a:t>
            </a:r>
            <a:r>
              <a:rPr lang="de-DE" sz="1100" dirty="0" err="1"/>
              <a:t>balanced</a:t>
            </a:r>
            <a:r>
              <a:rPr lang="de-DE" sz="1100" dirty="0"/>
              <a:t>', </a:t>
            </a:r>
            <a:r>
              <a:rPr lang="de-DE" sz="1100" dirty="0" err="1"/>
              <a:t>criterion</a:t>
            </a:r>
            <a:r>
              <a:rPr lang="de-DE" sz="1100" dirty="0"/>
              <a:t>='</a:t>
            </a:r>
            <a:r>
              <a:rPr lang="de-DE" sz="1100" dirty="0" err="1"/>
              <a:t>gini</a:t>
            </a:r>
            <a:r>
              <a:rPr lang="de-DE" sz="1100" dirty="0"/>
              <a:t>', </a:t>
            </a:r>
            <a:r>
              <a:rPr lang="de-DE" sz="1100" dirty="0" err="1"/>
              <a:t>max_depth</a:t>
            </a:r>
            <a:r>
              <a:rPr lang="de-DE" sz="1100" dirty="0"/>
              <a:t>=9, </a:t>
            </a:r>
            <a:r>
              <a:rPr lang="de-DE" sz="1100" dirty="0" err="1"/>
              <a:t>max_features</a:t>
            </a:r>
            <a:r>
              <a:rPr lang="de-DE" sz="1100" dirty="0"/>
              <a:t>=80, </a:t>
            </a:r>
            <a:r>
              <a:rPr lang="de-DE" sz="1100" dirty="0" err="1"/>
              <a:t>min_samples_leaf</a:t>
            </a:r>
            <a:r>
              <a:rPr lang="de-DE" sz="1100" dirty="0"/>
              <a:t>=1000, </a:t>
            </a:r>
            <a:r>
              <a:rPr lang="de-DE" sz="1100" dirty="0" err="1"/>
              <a:t>min_samples_split</a:t>
            </a:r>
            <a:r>
              <a:rPr lang="de-DE" sz="1100" dirty="0"/>
              <a:t>=750, </a:t>
            </a:r>
            <a:r>
              <a:rPr lang="de-DE" sz="1100" dirty="0" err="1"/>
              <a:t>n_estimators</a:t>
            </a:r>
            <a:r>
              <a:rPr lang="de-DE" sz="1100" dirty="0"/>
              <a:t>=500, </a:t>
            </a:r>
            <a:r>
              <a:rPr lang="de-DE" sz="1100" dirty="0" err="1"/>
              <a:t>n_jobs</a:t>
            </a:r>
            <a:r>
              <a:rPr lang="de-DE" sz="1100" dirty="0"/>
              <a:t>=-1, </a:t>
            </a:r>
            <a:r>
              <a:rPr lang="de-DE" sz="1100" dirty="0" err="1"/>
              <a:t>random_state</a:t>
            </a:r>
            <a:r>
              <a:rPr lang="de-DE" sz="1100" dirty="0"/>
              <a:t>=123)</a:t>
            </a:r>
          </a:p>
        </p:txBody>
      </p:sp>
      <p:sp>
        <p:nvSpPr>
          <p:cNvPr id="16" name="Rechteck 15"/>
          <p:cNvSpPr/>
          <p:nvPr/>
        </p:nvSpPr>
        <p:spPr>
          <a:xfrm>
            <a:off x="285750" y="185209"/>
            <a:ext cx="10525125" cy="307777"/>
          </a:xfrm>
          <a:prstGeom prst="rect">
            <a:avLst/>
          </a:prstGeom>
          <a:solidFill>
            <a:srgbClr val="EAEACC"/>
          </a:solidFill>
        </p:spPr>
        <p:txBody>
          <a:bodyPr wrap="square">
            <a:spAutoFit/>
          </a:bodyPr>
          <a:lstStyle/>
          <a:p>
            <a:r>
              <a:rPr lang="de-DE" sz="1400" b="1" dirty="0">
                <a:solidFill>
                  <a:srgbClr val="002060"/>
                </a:solidFill>
              </a:rPr>
              <a:t>ORG | #4 Wurde zu Vertrag | y = WURDE_ZU_VERTRAG: 0, 1</a:t>
            </a:r>
          </a:p>
        </p:txBody>
      </p:sp>
    </p:spTree>
    <p:extLst>
      <p:ext uri="{BB962C8B-B14F-4D97-AF65-F5344CB8AC3E}">
        <p14:creationId xmlns:p14="http://schemas.microsoft.com/office/powerpoint/2010/main" val="1714830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1" name="Rechteck 20"/>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2" name="Rechteck 21"/>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4" name="Rechteck 23"/>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
        <p:nvSpPr>
          <p:cNvPr id="3" name="Rechteck 2"/>
          <p:cNvSpPr/>
          <p:nvPr/>
        </p:nvSpPr>
        <p:spPr>
          <a:xfrm>
            <a:off x="523875" y="1640771"/>
            <a:ext cx="3714750" cy="4247317"/>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0.2660 ± 0.3129	ANZ_VERTRAEGE</a:t>
            </a:r>
          </a:p>
          <a:p>
            <a:pPr>
              <a:tabLst>
                <a:tab pos="982663" algn="l"/>
                <a:tab pos="1162050" algn="l"/>
              </a:tabLst>
            </a:pPr>
            <a:r>
              <a:rPr lang="de-DE" sz="1000" dirty="0">
                <a:latin typeface="BMW Group Condensed" panose="020B0606020202020204" pitchFamily="34" charset="0"/>
              </a:rPr>
              <a:t>0.1396 ± 0.3399	VERTRAG_VOLUMEN</a:t>
            </a:r>
          </a:p>
          <a:p>
            <a:pPr>
              <a:tabLst>
                <a:tab pos="982663" algn="l"/>
                <a:tab pos="1162050" algn="l"/>
              </a:tabLst>
            </a:pPr>
            <a:r>
              <a:rPr lang="de-DE" sz="1000" dirty="0">
                <a:latin typeface="BMW Group Condensed" panose="020B0606020202020204" pitchFamily="34" charset="0"/>
              </a:rPr>
              <a:t>0.1262 ± 0.2416	WIEDEREINREICHUNG_INTERN_ANZ</a:t>
            </a:r>
          </a:p>
          <a:p>
            <a:pPr>
              <a:tabLst>
                <a:tab pos="982663" algn="l"/>
                <a:tab pos="1162050" algn="l"/>
              </a:tabLst>
            </a:pPr>
            <a:r>
              <a:rPr lang="de-DE" sz="1000" dirty="0">
                <a:latin typeface="BMW Group Condensed" panose="020B0606020202020204" pitchFamily="34" charset="0"/>
              </a:rPr>
              <a:t>0.1165 ± 0.3014	ENTSCHEIDUNG_OFFEN_KZ</a:t>
            </a:r>
          </a:p>
          <a:p>
            <a:pPr>
              <a:tabLst>
                <a:tab pos="982663" algn="l"/>
                <a:tab pos="1162050" algn="l"/>
              </a:tabLst>
            </a:pPr>
            <a:r>
              <a:rPr lang="de-DE" sz="1000" dirty="0">
                <a:latin typeface="BMW Group Condensed" panose="020B0606020202020204" pitchFamily="34" charset="0"/>
              </a:rPr>
              <a:t>0.0756 ± 0.2654	RISIKOSTEUERUNG</a:t>
            </a:r>
          </a:p>
          <a:p>
            <a:pPr>
              <a:tabLst>
                <a:tab pos="982663" algn="l"/>
                <a:tab pos="1162050" algn="l"/>
              </a:tabLst>
            </a:pPr>
            <a:r>
              <a:rPr lang="de-DE" sz="1000" dirty="0">
                <a:latin typeface="BMW Group Condensed" panose="020B0606020202020204" pitchFamily="34" charset="0"/>
              </a:rPr>
              <a:t>0.0422 ± 0.1193	MUW_KZ</a:t>
            </a:r>
          </a:p>
          <a:p>
            <a:pPr>
              <a:tabLst>
                <a:tab pos="982663" algn="l"/>
                <a:tab pos="1162050" algn="l"/>
              </a:tabLst>
            </a:pPr>
            <a:r>
              <a:rPr lang="de-DE" sz="1000" dirty="0">
                <a:latin typeface="BMW Group Condensed" panose="020B0606020202020204" pitchFamily="34" charset="0"/>
              </a:rPr>
              <a:t>0.0324 ± 0.0825	SCOREPUNKTE_GESAMT</a:t>
            </a:r>
          </a:p>
          <a:p>
            <a:pPr>
              <a:tabLst>
                <a:tab pos="982663" algn="l"/>
                <a:tab pos="1162050" algn="l"/>
              </a:tabLst>
            </a:pPr>
            <a:r>
              <a:rPr lang="de-DE" sz="1000" dirty="0">
                <a:latin typeface="BMW Group Condensed" panose="020B0606020202020204" pitchFamily="34" charset="0"/>
              </a:rPr>
              <a:t>0.0276 ± 0.1555	ANZ_WEITERLEITEN</a:t>
            </a:r>
          </a:p>
          <a:p>
            <a:pPr>
              <a:tabLst>
                <a:tab pos="982663" algn="l"/>
                <a:tab pos="1162050" algn="l"/>
              </a:tabLst>
            </a:pPr>
            <a:r>
              <a:rPr lang="de-DE" sz="1000" dirty="0">
                <a:latin typeface="BMW Group Condensed" panose="020B0606020202020204" pitchFamily="34" charset="0"/>
              </a:rPr>
              <a:t>0.0190 ± 0.1421	AUSSTEUERUNG_AUSKUNFTEI_KZ</a:t>
            </a:r>
          </a:p>
          <a:p>
            <a:pPr>
              <a:tabLst>
                <a:tab pos="982663" algn="l"/>
                <a:tab pos="1162050" algn="l"/>
              </a:tabLst>
            </a:pPr>
            <a:r>
              <a:rPr lang="de-DE" sz="1000" dirty="0">
                <a:latin typeface="BMW Group Condensed" panose="020B0606020202020204" pitchFamily="34" charset="0"/>
              </a:rPr>
              <a:t>0.0184 ± 0.0632	RATINGNOTE</a:t>
            </a:r>
          </a:p>
          <a:p>
            <a:pPr>
              <a:tabLst>
                <a:tab pos="982663" algn="l"/>
                <a:tab pos="1162050" algn="l"/>
              </a:tabLst>
            </a:pPr>
            <a:r>
              <a:rPr lang="de-DE" sz="1000" dirty="0">
                <a:latin typeface="BMW Group Condensed" panose="020B0606020202020204" pitchFamily="34" charset="0"/>
              </a:rPr>
              <a:t>0.0172 ± 0.1172	ANGEBOT_VOLUMEN</a:t>
            </a:r>
          </a:p>
          <a:p>
            <a:pPr>
              <a:tabLst>
                <a:tab pos="982663" algn="l"/>
                <a:tab pos="1162050" algn="l"/>
              </a:tabLst>
            </a:pPr>
            <a:r>
              <a:rPr lang="de-DE" sz="1000" dirty="0">
                <a:latin typeface="BMW Group Condensed" panose="020B0606020202020204" pitchFamily="34" charset="0"/>
              </a:rPr>
              <a:t>0.0128 ± 0.0373	PR_CODE1=None</a:t>
            </a:r>
          </a:p>
          <a:p>
            <a:pPr>
              <a:tabLst>
                <a:tab pos="982663" algn="l"/>
                <a:tab pos="1162050" algn="l"/>
              </a:tabLst>
            </a:pPr>
            <a:r>
              <a:rPr lang="de-DE" sz="1000" dirty="0">
                <a:latin typeface="BMW Group Condensed" panose="020B0606020202020204" pitchFamily="34" charset="0"/>
              </a:rPr>
              <a:t>0.0083 ± 0.0192	ALTER_ORGANISATION</a:t>
            </a:r>
          </a:p>
          <a:p>
            <a:pPr>
              <a:tabLst>
                <a:tab pos="982663" algn="l"/>
                <a:tab pos="1162050" algn="l"/>
              </a:tabLst>
            </a:pPr>
            <a:r>
              <a:rPr lang="de-DE" sz="1000" dirty="0">
                <a:latin typeface="BMW Group Condensed" panose="020B0606020202020204" pitchFamily="34" charset="0"/>
              </a:rPr>
              <a:t>0.0068 ± 0.0241	FR_SCORE</a:t>
            </a:r>
          </a:p>
          <a:p>
            <a:pPr>
              <a:tabLst>
                <a:tab pos="982663" algn="l"/>
                <a:tab pos="1162050" algn="l"/>
              </a:tabLst>
            </a:pPr>
            <a:r>
              <a:rPr lang="de-DE" sz="1000" dirty="0">
                <a:latin typeface="BMW Group Condensed" panose="020B0606020202020204" pitchFamily="34" charset="0"/>
              </a:rPr>
              <a:t>0.0064 ± 0.0819	AUSSTEUERUNG_CUSTOMER_CHECK_KZ</a:t>
            </a:r>
          </a:p>
          <a:p>
            <a:pPr>
              <a:tabLst>
                <a:tab pos="982663" algn="l"/>
                <a:tab pos="1162050" algn="l"/>
              </a:tabLst>
            </a:pPr>
            <a:r>
              <a:rPr lang="de-DE" sz="1000" dirty="0">
                <a:latin typeface="BMW Group Condensed" panose="020B0606020202020204" pitchFamily="34" charset="0"/>
              </a:rPr>
              <a:t>0.0064 ± 0.0068	LADE_MONAT</a:t>
            </a:r>
          </a:p>
          <a:p>
            <a:pPr>
              <a:tabLst>
                <a:tab pos="982663" algn="l"/>
                <a:tab pos="1162050" algn="l"/>
              </a:tabLst>
            </a:pPr>
            <a:r>
              <a:rPr lang="de-DE" sz="1000" dirty="0">
                <a:latin typeface="BMW Group Condensed" panose="020B0606020202020204" pitchFamily="34" charset="0"/>
              </a:rPr>
              <a:t>0.0061 ± 0.0169	ZAHLUNGSVERHALTEN_VC</a:t>
            </a:r>
          </a:p>
          <a:p>
            <a:pPr>
              <a:tabLst>
                <a:tab pos="982663" algn="l"/>
                <a:tab pos="1162050" algn="l"/>
              </a:tabLst>
            </a:pPr>
            <a:r>
              <a:rPr lang="de-DE" sz="1000" dirty="0">
                <a:latin typeface="BMW Group Condensed" panose="020B0606020202020204" pitchFamily="34" charset="0"/>
              </a:rPr>
              <a:t>0.0061 ± 0.0709	PRODUKT_LINIE_KATEGORIE=AL</a:t>
            </a:r>
          </a:p>
          <a:p>
            <a:pPr>
              <a:tabLst>
                <a:tab pos="982663" algn="l"/>
                <a:tab pos="1162050" algn="l"/>
              </a:tabLst>
            </a:pPr>
            <a:r>
              <a:rPr lang="de-DE" sz="1000" dirty="0">
                <a:latin typeface="BMW Group Condensed" panose="020B0606020202020204" pitchFamily="34" charset="0"/>
              </a:rPr>
              <a:t>0.0057 ± 0.0100	EXPECTED_LOSS_ANGEBOT</a:t>
            </a:r>
          </a:p>
          <a:p>
            <a:pPr>
              <a:tabLst>
                <a:tab pos="982663" algn="l"/>
                <a:tab pos="1162050" algn="l"/>
              </a:tabLst>
            </a:pPr>
            <a:r>
              <a:rPr lang="de-DE" sz="1000" dirty="0">
                <a:latin typeface="BMW Group Condensed" panose="020B0606020202020204" pitchFamily="34" charset="0"/>
              </a:rPr>
              <a:t>0.0051 ± 0.0082	ANZAHLUNG_EINSTPREIS_BW_EP</a:t>
            </a:r>
          </a:p>
          <a:p>
            <a:pPr>
              <a:tabLst>
                <a:tab pos="982663" algn="l"/>
                <a:tab pos="1162050" algn="l"/>
              </a:tabLst>
            </a:pPr>
            <a:r>
              <a:rPr lang="de-DE" sz="1000" dirty="0">
                <a:latin typeface="BMW Group Condensed" panose="020B0606020202020204" pitchFamily="34" charset="0"/>
              </a:rPr>
              <a:t>0.0050 ± 0.0077	PR_CODE1=PR-4.1</a:t>
            </a:r>
          </a:p>
          <a:p>
            <a:pPr>
              <a:tabLst>
                <a:tab pos="982663" algn="l"/>
                <a:tab pos="1162050" algn="l"/>
              </a:tabLst>
            </a:pPr>
            <a:r>
              <a:rPr lang="de-DE" sz="1000" dirty="0">
                <a:latin typeface="BMW Group Condensed" panose="020B0606020202020204" pitchFamily="34" charset="0"/>
              </a:rPr>
              <a:t>0.0040 ± 0.0084	RESTRISIKO_VTR</a:t>
            </a:r>
          </a:p>
          <a:p>
            <a:pPr>
              <a:tabLst>
                <a:tab pos="982663" algn="l"/>
                <a:tab pos="1162050" algn="l"/>
              </a:tabLst>
            </a:pPr>
            <a:r>
              <a:rPr lang="de-DE" sz="1000" dirty="0">
                <a:latin typeface="BMW Group Condensed" panose="020B0606020202020204" pitchFamily="34" charset="0"/>
              </a:rPr>
              <a:t>0.0034 ± 0.0075	RISK_BRANCHE</a:t>
            </a:r>
          </a:p>
          <a:p>
            <a:pPr>
              <a:tabLst>
                <a:tab pos="982663" algn="l"/>
                <a:tab pos="1162050" algn="l"/>
              </a:tabLst>
            </a:pPr>
            <a:r>
              <a:rPr lang="de-DE" sz="1000" dirty="0">
                <a:latin typeface="BMW Group Condensed" panose="020B0606020202020204" pitchFamily="34" charset="0"/>
              </a:rPr>
              <a:t>0.0033 ± 0.0086	SCORE_FAHRZEUG_ALTER_JAHR</a:t>
            </a:r>
          </a:p>
          <a:p>
            <a:pPr>
              <a:tabLst>
                <a:tab pos="982663" algn="l"/>
                <a:tab pos="1162050" algn="l"/>
              </a:tabLst>
            </a:pPr>
            <a:r>
              <a:rPr lang="de-DE" sz="1000" dirty="0">
                <a:latin typeface="BMW Group Condensed" panose="020B0606020202020204" pitchFamily="34" charset="0"/>
              </a:rPr>
              <a:t>0.0027 ± 0.0075	EXPECTED_LOSS_KUNDE</a:t>
            </a:r>
          </a:p>
          <a:p>
            <a:pPr>
              <a:tabLst>
                <a:tab pos="982663" algn="l"/>
                <a:tab pos="1162050" algn="l"/>
              </a:tabLst>
            </a:pPr>
            <a:r>
              <a:rPr lang="de-DE" sz="1000" dirty="0">
                <a:latin typeface="BMW Group Condensed" panose="020B0606020202020204" pitchFamily="34" charset="0"/>
              </a:rPr>
              <a:t>0.0023 ± 0.0313	PRODUKT_LINIE_TYP=Detail</a:t>
            </a:r>
          </a:p>
          <a:p>
            <a:pPr>
              <a:tabLst>
                <a:tab pos="982663" algn="l"/>
                <a:tab pos="1162050" algn="l"/>
              </a:tabLst>
            </a:pPr>
            <a:r>
              <a:rPr lang="de-DE" sz="1000" dirty="0">
                <a:latin typeface="BMW Group Condensed" panose="020B0606020202020204" pitchFamily="34" charset="0"/>
              </a:rPr>
              <a:t>…</a:t>
            </a:r>
          </a:p>
        </p:txBody>
      </p:sp>
      <p:sp>
        <p:nvSpPr>
          <p:cNvPr id="4" name="Rechteck 3"/>
          <p:cNvSpPr/>
          <p:nvPr/>
        </p:nvSpPr>
        <p:spPr>
          <a:xfrm>
            <a:off x="3848100" y="1640771"/>
            <a:ext cx="3371850" cy="3477875"/>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0.1994 ± 0.0032	ANZ_VERTRAEGE</a:t>
            </a:r>
          </a:p>
          <a:p>
            <a:pPr>
              <a:tabLst>
                <a:tab pos="982663" algn="l"/>
                <a:tab pos="1162050" algn="l"/>
              </a:tabLst>
            </a:pPr>
            <a:r>
              <a:rPr lang="de-DE" sz="1000" dirty="0">
                <a:latin typeface="BMW Group Condensed" panose="020B0606020202020204" pitchFamily="34" charset="0"/>
              </a:rPr>
              <a:t>0.0545 ± 0.0014	ENTSCHEIDUNG_OFFEN_KZ</a:t>
            </a:r>
          </a:p>
          <a:p>
            <a:pPr>
              <a:tabLst>
                <a:tab pos="982663" algn="l"/>
                <a:tab pos="1162050" algn="l"/>
              </a:tabLst>
            </a:pPr>
            <a:r>
              <a:rPr lang="de-DE" sz="1000" dirty="0">
                <a:latin typeface="BMW Group Condensed" panose="020B0606020202020204" pitchFamily="34" charset="0"/>
              </a:rPr>
              <a:t>0.0476 ± 0.0005	MUW_KZ</a:t>
            </a:r>
          </a:p>
          <a:p>
            <a:pPr>
              <a:tabLst>
                <a:tab pos="982663" algn="l"/>
                <a:tab pos="1162050" algn="l"/>
              </a:tabLst>
            </a:pPr>
            <a:r>
              <a:rPr lang="de-DE" sz="1000" dirty="0">
                <a:latin typeface="BMW Group Condensed" panose="020B0606020202020204" pitchFamily="34" charset="0"/>
              </a:rPr>
              <a:t>0.0451 ± 0.0005	RISIKOSTEUERUNG</a:t>
            </a:r>
          </a:p>
          <a:p>
            <a:pPr>
              <a:tabLst>
                <a:tab pos="982663" algn="l"/>
                <a:tab pos="1162050" algn="l"/>
              </a:tabLst>
            </a:pPr>
            <a:r>
              <a:rPr lang="de-DE" sz="1000" dirty="0">
                <a:latin typeface="BMW Group Condensed" panose="020B0606020202020204" pitchFamily="34" charset="0"/>
              </a:rPr>
              <a:t>0.0420 ± 0.0011	WIEDEREINREICHUNG_INTERN_ANZ</a:t>
            </a:r>
          </a:p>
          <a:p>
            <a:pPr>
              <a:tabLst>
                <a:tab pos="982663" algn="l"/>
                <a:tab pos="1162050" algn="l"/>
              </a:tabLst>
            </a:pPr>
            <a:r>
              <a:rPr lang="de-DE" sz="1000" dirty="0">
                <a:latin typeface="BMW Group Condensed" panose="020B0606020202020204" pitchFamily="34" charset="0"/>
              </a:rPr>
              <a:t>0.0148 ± 0.0006	PR_CODE1=None</a:t>
            </a:r>
          </a:p>
          <a:p>
            <a:pPr>
              <a:tabLst>
                <a:tab pos="982663" algn="l"/>
                <a:tab pos="1162050" algn="l"/>
              </a:tabLst>
            </a:pPr>
            <a:r>
              <a:rPr lang="de-DE" sz="1000" dirty="0">
                <a:latin typeface="BMW Group Condensed" panose="020B0606020202020204" pitchFamily="34" charset="0"/>
              </a:rPr>
              <a:t>0.0116 ± 0.0016	VERTRAG_VOLUMEN</a:t>
            </a:r>
          </a:p>
          <a:p>
            <a:pPr>
              <a:tabLst>
                <a:tab pos="982663" algn="l"/>
                <a:tab pos="1162050" algn="l"/>
              </a:tabLst>
            </a:pPr>
            <a:r>
              <a:rPr lang="de-DE" sz="1000" dirty="0">
                <a:latin typeface="BMW Group Condensed" panose="020B0606020202020204" pitchFamily="34" charset="0"/>
              </a:rPr>
              <a:t>0.0082 ± 0.0003	ANZ_WEITERLEITEN</a:t>
            </a:r>
          </a:p>
          <a:p>
            <a:pPr>
              <a:tabLst>
                <a:tab pos="982663" algn="l"/>
                <a:tab pos="1162050" algn="l"/>
              </a:tabLst>
            </a:pPr>
            <a:r>
              <a:rPr lang="de-DE" sz="1000" dirty="0">
                <a:latin typeface="BMW Group Condensed" panose="020B0606020202020204" pitchFamily="34" charset="0"/>
              </a:rPr>
              <a:t>0.0059 ± 0.0008	PR_CODE1=PR-4.1</a:t>
            </a:r>
          </a:p>
          <a:p>
            <a:pPr>
              <a:tabLst>
                <a:tab pos="982663" algn="l"/>
                <a:tab pos="1162050" algn="l"/>
              </a:tabLst>
            </a:pPr>
            <a:r>
              <a:rPr lang="de-DE" sz="1000" dirty="0">
                <a:latin typeface="BMW Group Condensed" panose="020B0606020202020204" pitchFamily="34" charset="0"/>
              </a:rPr>
              <a:t>0.0049 ± 0.0004	LADE_MONAT</a:t>
            </a:r>
          </a:p>
          <a:p>
            <a:pPr>
              <a:tabLst>
                <a:tab pos="982663" algn="l"/>
                <a:tab pos="1162050" algn="l"/>
              </a:tabLst>
            </a:pPr>
            <a:r>
              <a:rPr lang="de-DE" sz="1000" dirty="0">
                <a:latin typeface="BMW Group Condensed" panose="020B0606020202020204" pitchFamily="34" charset="0"/>
              </a:rPr>
              <a:t>0.0046 ± 0.0007	AUSSTEUERUNG_AUSKUNFTEI_KZ</a:t>
            </a:r>
          </a:p>
          <a:p>
            <a:pPr>
              <a:tabLst>
                <a:tab pos="982663" algn="l"/>
                <a:tab pos="1162050" algn="l"/>
              </a:tabLst>
            </a:pPr>
            <a:r>
              <a:rPr lang="de-DE" sz="1000" dirty="0">
                <a:latin typeface="BMW Group Condensed" panose="020B0606020202020204" pitchFamily="34" charset="0"/>
              </a:rPr>
              <a:t>0.0031 ± 0.0004	ANGEBOT_VOLUMEN</a:t>
            </a:r>
          </a:p>
          <a:p>
            <a:pPr>
              <a:tabLst>
                <a:tab pos="982663" algn="l"/>
                <a:tab pos="1162050" algn="l"/>
              </a:tabLst>
            </a:pPr>
            <a:r>
              <a:rPr lang="de-DE" sz="1000" dirty="0">
                <a:latin typeface="BMW Group Condensed" panose="020B0606020202020204" pitchFamily="34" charset="0"/>
              </a:rPr>
              <a:t>0.0017 ± 0.0006	EXPECTED_LOSS_ANGEBOT</a:t>
            </a:r>
          </a:p>
          <a:p>
            <a:pPr>
              <a:tabLst>
                <a:tab pos="982663" algn="l"/>
                <a:tab pos="1162050" algn="l"/>
              </a:tabLst>
            </a:pPr>
            <a:r>
              <a:rPr lang="de-DE" sz="1000" dirty="0">
                <a:latin typeface="BMW Group Condensed" panose="020B0606020202020204" pitchFamily="34" charset="0"/>
              </a:rPr>
              <a:t>0.0016 ± 0.0007	RISK_BRANCHE</a:t>
            </a:r>
          </a:p>
          <a:p>
            <a:pPr>
              <a:tabLst>
                <a:tab pos="982663" algn="l"/>
                <a:tab pos="1162050" algn="l"/>
              </a:tabLst>
            </a:pPr>
            <a:r>
              <a:rPr lang="de-DE" sz="1000" dirty="0">
                <a:latin typeface="BMW Group Condensed" panose="020B0606020202020204" pitchFamily="34" charset="0"/>
              </a:rPr>
              <a:t>0.0015 ± 0.0003	AUSSTEUERUNG_CUSTOMER_CHECK_KZ</a:t>
            </a:r>
          </a:p>
          <a:p>
            <a:pPr>
              <a:tabLst>
                <a:tab pos="982663" algn="l"/>
                <a:tab pos="1162050" algn="l"/>
              </a:tabLst>
            </a:pPr>
            <a:r>
              <a:rPr lang="de-DE" sz="1000" dirty="0">
                <a:latin typeface="BMW Group Condensed" panose="020B0606020202020204" pitchFamily="34" charset="0"/>
              </a:rPr>
              <a:t>0.0011 ± 0.0003	PRODUKT_LINIE_KATEGORIE=AL</a:t>
            </a:r>
          </a:p>
          <a:p>
            <a:pPr>
              <a:tabLst>
                <a:tab pos="982663" algn="l"/>
                <a:tab pos="1162050" algn="l"/>
              </a:tabLst>
            </a:pPr>
            <a:r>
              <a:rPr lang="de-DE" sz="1000" dirty="0">
                <a:latin typeface="BMW Group Condensed" panose="020B0606020202020204" pitchFamily="34" charset="0"/>
              </a:rPr>
              <a:t>0.0009 ± 0.0003	PRODUKT_LINIE_TYP=Detail</a:t>
            </a:r>
          </a:p>
          <a:p>
            <a:pPr>
              <a:tabLst>
                <a:tab pos="982663" algn="l"/>
                <a:tab pos="1162050" algn="l"/>
              </a:tabLst>
            </a:pPr>
            <a:r>
              <a:rPr lang="de-DE" sz="1000" dirty="0">
                <a:latin typeface="BMW Group Condensed" panose="020B0606020202020204" pitchFamily="34" charset="0"/>
              </a:rPr>
              <a:t>0.0009 ± 0.0006	SCOREPUNKTE_GESAMT</a:t>
            </a:r>
          </a:p>
          <a:p>
            <a:pPr>
              <a:tabLst>
                <a:tab pos="982663" algn="l"/>
                <a:tab pos="1162050" algn="l"/>
              </a:tabLst>
            </a:pPr>
            <a:r>
              <a:rPr lang="de-DE" sz="1000" dirty="0">
                <a:latin typeface="BMW Group Condensed" panose="020B0606020202020204" pitchFamily="34" charset="0"/>
              </a:rPr>
              <a:t>0.0008 ± 0.0002	ANZAHLUNG_EINSTPREIS_BW_EP</a:t>
            </a:r>
          </a:p>
          <a:p>
            <a:pPr>
              <a:tabLst>
                <a:tab pos="982663" algn="l"/>
                <a:tab pos="1162050" algn="l"/>
              </a:tabLst>
            </a:pPr>
            <a:r>
              <a:rPr lang="de-DE" sz="1000" dirty="0">
                <a:latin typeface="BMW Group Condensed" panose="020B0606020202020204" pitchFamily="34" charset="0"/>
              </a:rPr>
              <a:t>0.0007 ± 0.0005	RATINGNOTE</a:t>
            </a:r>
          </a:p>
          <a:p>
            <a:pPr>
              <a:tabLst>
                <a:tab pos="982663" algn="l"/>
                <a:tab pos="1162050" algn="l"/>
              </a:tabLst>
            </a:pPr>
            <a:r>
              <a:rPr lang="de-DE" sz="1000" dirty="0">
                <a:latin typeface="BMW Group Condensed" panose="020B0606020202020204" pitchFamily="34" charset="0"/>
              </a:rPr>
              <a:t>… 171 </a:t>
            </a:r>
            <a:r>
              <a:rPr lang="de-DE" sz="1000" dirty="0" err="1">
                <a:latin typeface="BMW Group Condensed" panose="020B0606020202020204" pitchFamily="34" charset="0"/>
              </a:rPr>
              <a:t>more</a:t>
            </a:r>
            <a:r>
              <a:rPr lang="de-DE" sz="1000" dirty="0">
                <a:latin typeface="BMW Group Condensed" panose="020B0606020202020204" pitchFamily="34" charset="0"/>
              </a:rPr>
              <a:t> …</a:t>
            </a:r>
          </a:p>
          <a:p>
            <a:pPr>
              <a:tabLst>
                <a:tab pos="982663" algn="l"/>
                <a:tab pos="1162050" algn="l"/>
              </a:tabLst>
            </a:pPr>
            <a:r>
              <a:rPr lang="de-DE" sz="1000" dirty="0">
                <a:latin typeface="BMW Group Condensed" panose="020B0606020202020204" pitchFamily="34" charset="0"/>
              </a:rPr>
              <a:t>​</a:t>
            </a:r>
          </a:p>
        </p:txBody>
      </p:sp>
      <p:pic>
        <p:nvPicPr>
          <p:cNvPr id="5" name="Grafik 4"/>
          <p:cNvPicPr>
            <a:picLocks noChangeAspect="1"/>
          </p:cNvPicPr>
          <p:nvPr/>
        </p:nvPicPr>
        <p:blipFill rotWithShape="1">
          <a:blip r:embed="rId3"/>
          <a:srcRect t="2107"/>
          <a:stretch/>
        </p:blipFill>
        <p:spPr>
          <a:xfrm>
            <a:off x="7277100" y="1447799"/>
            <a:ext cx="4681537" cy="4791075"/>
          </a:xfrm>
          <a:prstGeom prst="rect">
            <a:avLst/>
          </a:prstGeom>
        </p:spPr>
      </p:pic>
      <p:sp>
        <p:nvSpPr>
          <p:cNvPr id="20" name="Rechteck 19"/>
          <p:cNvSpPr/>
          <p:nvPr/>
        </p:nvSpPr>
        <p:spPr>
          <a:xfrm>
            <a:off x="472017" y="600076"/>
            <a:ext cx="10525125" cy="307777"/>
          </a:xfrm>
          <a:prstGeom prst="rect">
            <a:avLst/>
          </a:prstGeom>
          <a:solidFill>
            <a:srgbClr val="EAEACC"/>
          </a:solidFill>
        </p:spPr>
        <p:txBody>
          <a:bodyPr wrap="square">
            <a:spAutoFit/>
          </a:bodyPr>
          <a:lstStyle/>
          <a:p>
            <a:r>
              <a:rPr lang="de-DE" sz="1400" b="1" dirty="0">
                <a:solidFill>
                  <a:srgbClr val="002060"/>
                </a:solidFill>
              </a:rPr>
              <a:t>ORG | #4 Wurde zu Vertrag | y = WURDE_ZU_VERTRAG: 0, 1</a:t>
            </a:r>
          </a:p>
        </p:txBody>
      </p:sp>
    </p:spTree>
    <p:extLst>
      <p:ext uri="{BB962C8B-B14F-4D97-AF65-F5344CB8AC3E}">
        <p14:creationId xmlns:p14="http://schemas.microsoft.com/office/powerpoint/2010/main" val="449917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b="10622"/>
          <a:stretch/>
        </p:blipFill>
        <p:spPr>
          <a:xfrm>
            <a:off x="704532" y="1231900"/>
            <a:ext cx="4829175" cy="4835525"/>
          </a:xfrm>
          <a:prstGeom prst="rect">
            <a:avLst/>
          </a:prstGeom>
        </p:spPr>
      </p:pic>
      <p:sp>
        <p:nvSpPr>
          <p:cNvPr id="4" name="Rechteck 3"/>
          <p:cNvSpPr/>
          <p:nvPr/>
        </p:nvSpPr>
        <p:spPr>
          <a:xfrm>
            <a:off x="375920" y="2804160"/>
            <a:ext cx="5496560" cy="406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 #4 Wurde zu Vertrag | y = WURDE_ZU_VERTRAG: 0, 1   </a:t>
            </a:r>
          </a:p>
        </p:txBody>
      </p:sp>
      <p:sp>
        <p:nvSpPr>
          <p:cNvPr id="7" name="Rechteck 6"/>
          <p:cNvSpPr/>
          <p:nvPr/>
        </p:nvSpPr>
        <p:spPr>
          <a:xfrm>
            <a:off x="356870" y="1651635"/>
            <a:ext cx="5496560" cy="406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p:cNvSpPr/>
          <p:nvPr/>
        </p:nvSpPr>
        <p:spPr>
          <a:xfrm>
            <a:off x="6169709" y="1957401"/>
            <a:ext cx="1220783" cy="369332"/>
          </a:xfrm>
          <a:prstGeom prst="rect">
            <a:avLst/>
          </a:prstGeom>
        </p:spPr>
        <p:txBody>
          <a:bodyPr wrap="none">
            <a:spAutoFit/>
          </a:bodyPr>
          <a:lstStyle/>
          <a:p>
            <a:r>
              <a:rPr lang="de-DE" b="1" dirty="0">
                <a:solidFill>
                  <a:srgbClr val="002060"/>
                </a:solidFill>
              </a:rPr>
              <a:t>1st </a:t>
            </a:r>
            <a:r>
              <a:rPr lang="de-DE" b="1" dirty="0" err="1">
                <a:solidFill>
                  <a:srgbClr val="002060"/>
                </a:solidFill>
              </a:rPr>
              <a:t>shot</a:t>
            </a:r>
            <a:r>
              <a:rPr lang="de-DE" b="1" dirty="0">
                <a:solidFill>
                  <a:srgbClr val="002060"/>
                </a:solidFill>
              </a:rPr>
              <a:t> …</a:t>
            </a:r>
            <a:endParaRPr lang="de-DE" dirty="0"/>
          </a:p>
        </p:txBody>
      </p:sp>
    </p:spTree>
    <p:extLst>
      <p:ext uri="{BB962C8B-B14F-4D97-AF65-F5344CB8AC3E}">
        <p14:creationId xmlns:p14="http://schemas.microsoft.com/office/powerpoint/2010/main" val="137929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II</a:t>
            </a:r>
          </a:p>
        </p:txBody>
      </p:sp>
      <p:sp>
        <p:nvSpPr>
          <p:cNvPr id="3" name="Textplatzhalter 2"/>
          <p:cNvSpPr>
            <a:spLocks noGrp="1"/>
          </p:cNvSpPr>
          <p:nvPr>
            <p:ph type="body" idx="1"/>
          </p:nvPr>
        </p:nvSpPr>
        <p:spPr/>
        <p:txBody>
          <a:bodyPr/>
          <a:lstStyle/>
          <a:p>
            <a:r>
              <a:rPr lang="de-DE" dirty="0" err="1"/>
              <a:t>Preprocessing</a:t>
            </a:r>
            <a:r>
              <a:rPr lang="de-DE" dirty="0"/>
              <a:t>:</a:t>
            </a:r>
          </a:p>
          <a:p>
            <a:r>
              <a:rPr lang="de-DE" dirty="0"/>
              <a:t>Ausgewählte</a:t>
            </a:r>
            <a:br>
              <a:rPr lang="de-DE" dirty="0"/>
            </a:br>
            <a:r>
              <a:rPr lang="de-DE" dirty="0"/>
              <a:t>problem-</a:t>
            </a:r>
            <a:br>
              <a:rPr lang="de-DE" dirty="0"/>
            </a:br>
            <a:r>
              <a:rPr lang="de-DE" dirty="0" err="1"/>
              <a:t>stellungen</a:t>
            </a:r>
            <a:endParaRPr lang="de-DE" dirty="0"/>
          </a:p>
        </p:txBody>
      </p:sp>
    </p:spTree>
    <p:extLst>
      <p:ext uri="{BB962C8B-B14F-4D97-AF65-F5344CB8AC3E}">
        <p14:creationId xmlns:p14="http://schemas.microsoft.com/office/powerpoint/2010/main" val="1415948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8" y="491068"/>
            <a:ext cx="7466541"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 Baseline 300 </a:t>
            </a:r>
            <a:r>
              <a:rPr lang="de-DE" b="1" dirty="0" err="1">
                <a:solidFill>
                  <a:srgbClr val="002060"/>
                </a:solidFill>
              </a:rPr>
              <a:t>Estimator</a:t>
            </a:r>
            <a:endParaRPr lang="de-DE" b="1" dirty="0">
              <a:solidFill>
                <a:srgbClr val="002060"/>
              </a:solidFill>
            </a:endParaRPr>
          </a:p>
        </p:txBody>
      </p:sp>
      <p:grpSp>
        <p:nvGrpSpPr>
          <p:cNvPr id="30" name="Gruppieren 29"/>
          <p:cNvGrpSpPr/>
          <p:nvPr/>
        </p:nvGrpSpPr>
        <p:grpSpPr>
          <a:xfrm>
            <a:off x="8423425" y="463852"/>
            <a:ext cx="866775" cy="485775"/>
            <a:chOff x="-2124075" y="1009650"/>
            <a:chExt cx="1257300" cy="723900"/>
          </a:xfrm>
        </p:grpSpPr>
        <p:pic>
          <p:nvPicPr>
            <p:cNvPr id="29" name="Grafik 28"/>
            <p:cNvPicPr>
              <a:picLocks noChangeAspect="1"/>
            </p:cNvPicPr>
            <p:nvPr/>
          </p:nvPicPr>
          <p:blipFill>
            <a:blip r:embed="rId3"/>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3"/>
            <a:srcRect l="-18033" t="1351" r="-3279" b="-1351"/>
            <a:stretch/>
          </p:blipFill>
          <p:spPr>
            <a:xfrm>
              <a:off x="-1571625" y="1028700"/>
              <a:ext cx="704850" cy="704850"/>
            </a:xfrm>
            <a:prstGeom prst="rect">
              <a:avLst/>
            </a:prstGeom>
          </p:spPr>
        </p:pic>
      </p:grpSp>
      <p:sp>
        <p:nvSpPr>
          <p:cNvPr id="27" name="Rechteck 26"/>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FRB</a:t>
            </a:r>
          </a:p>
          <a:p>
            <a:pPr algn="r"/>
            <a:r>
              <a:rPr lang="de-DE" sz="1400" b="1" dirty="0">
                <a:solidFill>
                  <a:srgbClr val="002060"/>
                </a:solidFill>
              </a:rPr>
              <a:t>#4 Wurde zu Vertrag</a:t>
            </a:r>
          </a:p>
          <a:p>
            <a:pPr algn="r"/>
            <a:r>
              <a:rPr lang="de-DE" sz="1400" b="1" dirty="0">
                <a:solidFill>
                  <a:srgbClr val="002060"/>
                </a:solidFill>
              </a:rPr>
              <a:t>y = WURDE_ZU_VERTRAG: 0, 1</a:t>
            </a:r>
          </a:p>
        </p:txBody>
      </p:sp>
      <p:pic>
        <p:nvPicPr>
          <p:cNvPr id="8" name="Grafik 7"/>
          <p:cNvPicPr>
            <a:picLocks noChangeAspect="1"/>
          </p:cNvPicPr>
          <p:nvPr/>
        </p:nvPicPr>
        <p:blipFill>
          <a:blip r:embed="rId4"/>
          <a:stretch>
            <a:fillRect/>
          </a:stretch>
        </p:blipFill>
        <p:spPr>
          <a:xfrm>
            <a:off x="313372" y="973772"/>
            <a:ext cx="5182369" cy="2033588"/>
          </a:xfrm>
          <a:prstGeom prst="rect">
            <a:avLst/>
          </a:prstGeom>
        </p:spPr>
      </p:pic>
      <p:pic>
        <p:nvPicPr>
          <p:cNvPr id="9" name="Grafik 8"/>
          <p:cNvPicPr>
            <a:picLocks noChangeAspect="1"/>
          </p:cNvPicPr>
          <p:nvPr/>
        </p:nvPicPr>
        <p:blipFill rotWithShape="1">
          <a:blip r:embed="rId5"/>
          <a:srcRect l="15331"/>
          <a:stretch/>
        </p:blipFill>
        <p:spPr>
          <a:xfrm>
            <a:off x="8693361" y="1281430"/>
            <a:ext cx="3098994" cy="718820"/>
          </a:xfrm>
          <a:prstGeom prst="rect">
            <a:avLst/>
          </a:prstGeom>
        </p:spPr>
      </p:pic>
      <p:pic>
        <p:nvPicPr>
          <p:cNvPr id="10" name="Grafik 9"/>
          <p:cNvPicPr>
            <a:picLocks noChangeAspect="1"/>
          </p:cNvPicPr>
          <p:nvPr/>
        </p:nvPicPr>
        <p:blipFill rotWithShape="1">
          <a:blip r:embed="rId6"/>
          <a:srcRect l="2395" t="836" r="51614" b="51844"/>
          <a:stretch/>
        </p:blipFill>
        <p:spPr>
          <a:xfrm>
            <a:off x="5815331" y="1007110"/>
            <a:ext cx="2661919" cy="2278977"/>
          </a:xfrm>
          <a:prstGeom prst="rect">
            <a:avLst/>
          </a:prstGeom>
        </p:spPr>
      </p:pic>
      <p:pic>
        <p:nvPicPr>
          <p:cNvPr id="25" name="Grafik 24"/>
          <p:cNvPicPr>
            <a:picLocks noChangeAspect="1"/>
          </p:cNvPicPr>
          <p:nvPr/>
        </p:nvPicPr>
        <p:blipFill rotWithShape="1">
          <a:blip r:embed="rId6"/>
          <a:srcRect l="2395" t="49646" r="6919" b="4339"/>
          <a:stretch/>
        </p:blipFill>
        <p:spPr>
          <a:xfrm>
            <a:off x="294640" y="3241040"/>
            <a:ext cx="5943600" cy="2509520"/>
          </a:xfrm>
          <a:prstGeom prst="rect">
            <a:avLst/>
          </a:prstGeom>
        </p:spPr>
      </p:pic>
      <p:pic>
        <p:nvPicPr>
          <p:cNvPr id="7" name="Grafik 6"/>
          <p:cNvPicPr>
            <a:picLocks noChangeAspect="1"/>
          </p:cNvPicPr>
          <p:nvPr/>
        </p:nvPicPr>
        <p:blipFill rotWithShape="1">
          <a:blip r:embed="rId7"/>
          <a:srcRect l="7001" t="2668" r="11040" b="50677"/>
          <a:stretch/>
        </p:blipFill>
        <p:spPr>
          <a:xfrm>
            <a:off x="6136640" y="3281680"/>
            <a:ext cx="2865120" cy="2529840"/>
          </a:xfrm>
          <a:prstGeom prst="rect">
            <a:avLst/>
          </a:prstGeom>
        </p:spPr>
      </p:pic>
      <p:pic>
        <p:nvPicPr>
          <p:cNvPr id="26" name="Grafik 25"/>
          <p:cNvPicPr>
            <a:picLocks noChangeAspect="1"/>
          </p:cNvPicPr>
          <p:nvPr/>
        </p:nvPicPr>
        <p:blipFill rotWithShape="1">
          <a:blip r:embed="rId7"/>
          <a:srcRect l="7001" t="50485" r="13718" b="2860"/>
          <a:stretch/>
        </p:blipFill>
        <p:spPr>
          <a:xfrm>
            <a:off x="9093200" y="3291841"/>
            <a:ext cx="2636496" cy="2397760"/>
          </a:xfrm>
          <a:prstGeom prst="rect">
            <a:avLst/>
          </a:prstGeom>
        </p:spPr>
      </p:pic>
      <p:sp>
        <p:nvSpPr>
          <p:cNvPr id="32" name="Ellipse 31"/>
          <p:cNvSpPr/>
          <p:nvPr/>
        </p:nvSpPr>
        <p:spPr>
          <a:xfrm>
            <a:off x="7237310" y="1469388"/>
            <a:ext cx="584200" cy="32893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p:cNvSpPr/>
          <p:nvPr/>
        </p:nvSpPr>
        <p:spPr>
          <a:xfrm>
            <a:off x="3102190" y="1574800"/>
            <a:ext cx="584200" cy="2336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 #4 Wurde zu Vertrag | y = WURDE_ZU_VERTRAG: 0, 1   </a:t>
            </a:r>
          </a:p>
        </p:txBody>
      </p:sp>
    </p:spTree>
    <p:extLst>
      <p:ext uri="{BB962C8B-B14F-4D97-AF65-F5344CB8AC3E}">
        <p14:creationId xmlns:p14="http://schemas.microsoft.com/office/powerpoint/2010/main" val="2918464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r="5217" b="71777"/>
          <a:stretch/>
        </p:blipFill>
        <p:spPr>
          <a:xfrm>
            <a:off x="332105" y="988694"/>
            <a:ext cx="4859656" cy="2008505"/>
          </a:xfrm>
          <a:prstGeom prst="rect">
            <a:avLst/>
          </a:prstGeom>
        </p:spPr>
      </p:pic>
      <p:sp>
        <p:nvSpPr>
          <p:cNvPr id="3" name="Rechteck 2"/>
          <p:cNvSpPr/>
          <p:nvPr/>
        </p:nvSpPr>
        <p:spPr>
          <a:xfrm>
            <a:off x="268816" y="922867"/>
            <a:ext cx="11580283" cy="4910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04258" y="491068"/>
            <a:ext cx="7466541" cy="369332"/>
          </a:xfrm>
          <a:prstGeom prst="rect">
            <a:avLst/>
          </a:prstGeom>
        </p:spPr>
        <p:txBody>
          <a:bodyPr wrap="square">
            <a:spAutoFit/>
          </a:bodyPr>
          <a:lstStyle/>
          <a:p>
            <a:r>
              <a:rPr lang="de-DE" b="1" dirty="0">
                <a:solidFill>
                  <a:srgbClr val="002060"/>
                </a:solidFill>
              </a:rPr>
              <a:t>Random </a:t>
            </a:r>
            <a:r>
              <a:rPr lang="de-DE" b="1" dirty="0" err="1">
                <a:solidFill>
                  <a:srgbClr val="002060"/>
                </a:solidFill>
              </a:rPr>
              <a:t>Forest</a:t>
            </a:r>
            <a:r>
              <a:rPr lang="de-DE" b="1" dirty="0">
                <a:solidFill>
                  <a:srgbClr val="002060"/>
                </a:solidFill>
              </a:rPr>
              <a:t> – R-</a:t>
            </a:r>
            <a:r>
              <a:rPr lang="de-DE" b="1" dirty="0" err="1">
                <a:solidFill>
                  <a:srgbClr val="002060"/>
                </a:solidFill>
              </a:rPr>
              <a:t>Grid</a:t>
            </a:r>
            <a:r>
              <a:rPr lang="de-DE" b="1" dirty="0">
                <a:solidFill>
                  <a:srgbClr val="002060"/>
                </a:solidFill>
              </a:rPr>
              <a:t> optimiert, 250 </a:t>
            </a:r>
            <a:r>
              <a:rPr lang="de-DE" b="1" dirty="0" err="1">
                <a:solidFill>
                  <a:srgbClr val="002060"/>
                </a:solidFill>
              </a:rPr>
              <a:t>Estimator</a:t>
            </a:r>
            <a:endParaRPr lang="de-DE" b="1" dirty="0">
              <a:solidFill>
                <a:srgbClr val="002060"/>
              </a:solidFill>
            </a:endParaRPr>
          </a:p>
        </p:txBody>
      </p:sp>
      <p:grpSp>
        <p:nvGrpSpPr>
          <p:cNvPr id="30" name="Gruppieren 29"/>
          <p:cNvGrpSpPr/>
          <p:nvPr/>
        </p:nvGrpSpPr>
        <p:grpSpPr>
          <a:xfrm>
            <a:off x="8423425" y="484172"/>
            <a:ext cx="866775" cy="485775"/>
            <a:chOff x="-2124075" y="1009650"/>
            <a:chExt cx="1257300" cy="723900"/>
          </a:xfrm>
        </p:grpSpPr>
        <p:pic>
          <p:nvPicPr>
            <p:cNvPr id="29" name="Grafik 28"/>
            <p:cNvPicPr>
              <a:picLocks noChangeAspect="1"/>
            </p:cNvPicPr>
            <p:nvPr/>
          </p:nvPicPr>
          <p:blipFill>
            <a:blip r:embed="rId4"/>
            <a:stretch>
              <a:fillRect/>
            </a:stretch>
          </p:blipFill>
          <p:spPr>
            <a:xfrm>
              <a:off x="-2124075" y="1009650"/>
              <a:ext cx="704850" cy="704850"/>
            </a:xfrm>
            <a:prstGeom prst="rect">
              <a:avLst/>
            </a:prstGeom>
          </p:spPr>
        </p:pic>
        <p:pic>
          <p:nvPicPr>
            <p:cNvPr id="28" name="Grafik 27"/>
            <p:cNvPicPr>
              <a:picLocks noChangeAspect="1"/>
            </p:cNvPicPr>
            <p:nvPr/>
          </p:nvPicPr>
          <p:blipFill rotWithShape="1">
            <a:blip r:embed="rId4"/>
            <a:srcRect l="-18033" t="1351" r="-3279" b="-1351"/>
            <a:stretch/>
          </p:blipFill>
          <p:spPr>
            <a:xfrm>
              <a:off x="-1571625" y="1028700"/>
              <a:ext cx="704850" cy="704850"/>
            </a:xfrm>
            <a:prstGeom prst="rect">
              <a:avLst/>
            </a:prstGeom>
          </p:spPr>
        </p:pic>
      </p:grpSp>
      <p:sp>
        <p:nvSpPr>
          <p:cNvPr id="27" name="Rechteck 26"/>
          <p:cNvSpPr/>
          <p:nvPr/>
        </p:nvSpPr>
        <p:spPr>
          <a:xfrm>
            <a:off x="7103534" y="5925609"/>
            <a:ext cx="4615392" cy="738664"/>
          </a:xfrm>
          <a:prstGeom prst="rect">
            <a:avLst/>
          </a:prstGeom>
        </p:spPr>
        <p:txBody>
          <a:bodyPr wrap="square">
            <a:spAutoFit/>
          </a:bodyPr>
          <a:lstStyle/>
          <a:p>
            <a:pPr algn="r"/>
            <a:r>
              <a:rPr lang="de-DE" sz="1400" b="1" dirty="0">
                <a:solidFill>
                  <a:srgbClr val="002060"/>
                </a:solidFill>
              </a:rPr>
              <a:t>FRB</a:t>
            </a:r>
          </a:p>
          <a:p>
            <a:pPr algn="r"/>
            <a:r>
              <a:rPr lang="de-DE" sz="1400" b="1" dirty="0">
                <a:solidFill>
                  <a:srgbClr val="002060"/>
                </a:solidFill>
              </a:rPr>
              <a:t>#4 Wurde zu Vertrag</a:t>
            </a:r>
          </a:p>
          <a:p>
            <a:pPr algn="r"/>
            <a:r>
              <a:rPr lang="de-DE" sz="1400" b="1" dirty="0">
                <a:solidFill>
                  <a:srgbClr val="002060"/>
                </a:solidFill>
              </a:rPr>
              <a:t>y = WURDE_ZU_VERTRAG: 0, 1</a:t>
            </a:r>
          </a:p>
        </p:txBody>
      </p:sp>
      <p:sp>
        <p:nvSpPr>
          <p:cNvPr id="32" name="Ellipse 31"/>
          <p:cNvSpPr/>
          <p:nvPr/>
        </p:nvSpPr>
        <p:spPr>
          <a:xfrm>
            <a:off x="7237310" y="1469388"/>
            <a:ext cx="584200" cy="32893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p:cNvSpPr/>
          <p:nvPr/>
        </p:nvSpPr>
        <p:spPr>
          <a:xfrm>
            <a:off x="2909150" y="1574800"/>
            <a:ext cx="584200" cy="2336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rotWithShape="1">
          <a:blip r:embed="rId5"/>
          <a:srcRect l="2398" t="1882" r="54585" b="50886"/>
          <a:stretch/>
        </p:blipFill>
        <p:spPr>
          <a:xfrm>
            <a:off x="5344159" y="1036320"/>
            <a:ext cx="3098801" cy="2331386"/>
          </a:xfrm>
          <a:prstGeom prst="rect">
            <a:avLst/>
          </a:prstGeom>
        </p:spPr>
      </p:pic>
      <p:pic>
        <p:nvPicPr>
          <p:cNvPr id="18" name="Grafik 17"/>
          <p:cNvPicPr>
            <a:picLocks noChangeAspect="1"/>
          </p:cNvPicPr>
          <p:nvPr/>
        </p:nvPicPr>
        <p:blipFill rotWithShape="1">
          <a:blip r:embed="rId5"/>
          <a:srcRect l="15344" t="51083" r="7656" b="1291"/>
          <a:stretch/>
        </p:blipFill>
        <p:spPr>
          <a:xfrm>
            <a:off x="304799" y="3271520"/>
            <a:ext cx="5945195" cy="2519680"/>
          </a:xfrm>
          <a:prstGeom prst="rect">
            <a:avLst/>
          </a:prstGeom>
        </p:spPr>
      </p:pic>
      <p:pic>
        <p:nvPicPr>
          <p:cNvPr id="5" name="Grafik 4"/>
          <p:cNvPicPr>
            <a:picLocks noChangeAspect="1"/>
          </p:cNvPicPr>
          <p:nvPr/>
        </p:nvPicPr>
        <p:blipFill rotWithShape="1">
          <a:blip r:embed="rId6"/>
          <a:srcRect l="5592" t="2953" r="19089" b="49509"/>
          <a:stretch/>
        </p:blipFill>
        <p:spPr>
          <a:xfrm>
            <a:off x="6258560" y="3322320"/>
            <a:ext cx="2926080" cy="2448560"/>
          </a:xfrm>
          <a:prstGeom prst="rect">
            <a:avLst/>
          </a:prstGeom>
        </p:spPr>
      </p:pic>
      <p:pic>
        <p:nvPicPr>
          <p:cNvPr id="20" name="Grafik 19"/>
          <p:cNvPicPr>
            <a:picLocks noChangeAspect="1"/>
          </p:cNvPicPr>
          <p:nvPr/>
        </p:nvPicPr>
        <p:blipFill rotWithShape="1">
          <a:blip r:embed="rId6"/>
          <a:srcRect l="5593" t="52069" r="21966" b="393"/>
          <a:stretch/>
        </p:blipFill>
        <p:spPr>
          <a:xfrm>
            <a:off x="9184640" y="3332480"/>
            <a:ext cx="2600960" cy="2448560"/>
          </a:xfrm>
          <a:prstGeom prst="rect">
            <a:avLst/>
          </a:prstGeom>
        </p:spPr>
      </p:pic>
      <p:sp>
        <p:nvSpPr>
          <p:cNvPr id="15" name="Rechteck 14"/>
          <p:cNvSpPr/>
          <p:nvPr/>
        </p:nvSpPr>
        <p:spPr>
          <a:xfrm>
            <a:off x="285750" y="185209"/>
            <a:ext cx="10525125" cy="307777"/>
          </a:xfrm>
          <a:prstGeom prst="rect">
            <a:avLst/>
          </a:prstGeom>
          <a:solidFill>
            <a:srgbClr val="FFE1CC"/>
          </a:solidFill>
        </p:spPr>
        <p:txBody>
          <a:bodyPr wrap="square">
            <a:spAutoFit/>
          </a:bodyPr>
          <a:lstStyle/>
          <a:p>
            <a:r>
              <a:rPr lang="de-DE" sz="1400" b="1" dirty="0">
                <a:solidFill>
                  <a:srgbClr val="002060"/>
                </a:solidFill>
              </a:rPr>
              <a:t>FRB | #4 Wurde zu Vertrag | y = WURDE_ZU_VERTRAG: 0, 1   </a:t>
            </a:r>
          </a:p>
        </p:txBody>
      </p:sp>
    </p:spTree>
    <p:extLst>
      <p:ext uri="{BB962C8B-B14F-4D97-AF65-F5344CB8AC3E}">
        <p14:creationId xmlns:p14="http://schemas.microsoft.com/office/powerpoint/2010/main" val="585828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7381028" y="1007565"/>
            <a:ext cx="2690707" cy="313266"/>
          </a:xfrm>
          <a:prstGeom prst="rect">
            <a:avLst/>
          </a:prstGeom>
        </p:spPr>
        <p:txBody>
          <a:bodyPr wrap="square">
            <a:spAutoFit/>
          </a:bodyPr>
          <a:lstStyle/>
          <a:p>
            <a:r>
              <a:rPr lang="de-DE" sz="1400" b="1" dirty="0">
                <a:solidFill>
                  <a:srgbClr val="FFC000"/>
                </a:solidFill>
              </a:rPr>
              <a:t>SHAP Values</a:t>
            </a:r>
          </a:p>
        </p:txBody>
      </p:sp>
      <p:sp>
        <p:nvSpPr>
          <p:cNvPr id="12" name="Rechteck 11"/>
          <p:cNvSpPr/>
          <p:nvPr/>
        </p:nvSpPr>
        <p:spPr>
          <a:xfrm>
            <a:off x="7225240" y="1376678"/>
            <a:ext cx="4776260" cy="489077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845770" y="1376678"/>
            <a:ext cx="3328460" cy="4890771"/>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52053" y="998040"/>
            <a:ext cx="2690707" cy="313266"/>
          </a:xfrm>
          <a:prstGeom prst="rect">
            <a:avLst/>
          </a:prstGeom>
        </p:spPr>
        <p:txBody>
          <a:bodyPr wrap="square">
            <a:spAutoFit/>
          </a:bodyPr>
          <a:lstStyle/>
          <a:p>
            <a:pPr algn="ctr"/>
            <a:r>
              <a:rPr lang="de-DE" sz="1400" b="1" dirty="0">
                <a:solidFill>
                  <a:schemeClr val="accent6">
                    <a:lumMod val="50000"/>
                  </a:schemeClr>
                </a:solidFill>
              </a:rPr>
              <a:t>Permutation </a:t>
            </a:r>
            <a:r>
              <a:rPr lang="de-DE" sz="1400" b="1" dirty="0" err="1">
                <a:solidFill>
                  <a:schemeClr val="accent6">
                    <a:lumMod val="50000"/>
                  </a:schemeClr>
                </a:solidFill>
              </a:rPr>
              <a:t>Importance</a:t>
            </a:r>
            <a:r>
              <a:rPr lang="de-DE" sz="1400" b="1" dirty="0">
                <a:solidFill>
                  <a:schemeClr val="accent6">
                    <a:lumMod val="50000"/>
                  </a:schemeClr>
                </a:solidFill>
              </a:rPr>
              <a:t> (Eli5)</a:t>
            </a:r>
          </a:p>
        </p:txBody>
      </p:sp>
      <p:sp>
        <p:nvSpPr>
          <p:cNvPr id="17" name="Rechteck 16"/>
          <p:cNvSpPr/>
          <p:nvPr/>
        </p:nvSpPr>
        <p:spPr>
          <a:xfrm>
            <a:off x="452965" y="1376678"/>
            <a:ext cx="3347510" cy="4890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03135" y="998040"/>
            <a:ext cx="2690707" cy="313266"/>
          </a:xfrm>
          <a:prstGeom prst="rect">
            <a:avLst/>
          </a:prstGeom>
        </p:spPr>
        <p:txBody>
          <a:bodyPr wrap="square">
            <a:spAutoFit/>
          </a:bodyPr>
          <a:lstStyle/>
          <a:p>
            <a:r>
              <a:rPr lang="de-DE" sz="1400" b="1" dirty="0">
                <a:solidFill>
                  <a:schemeClr val="accent1">
                    <a:lumMod val="75000"/>
                  </a:schemeClr>
                </a:solidFill>
              </a:rPr>
              <a:t>Feature </a:t>
            </a:r>
            <a:r>
              <a:rPr lang="de-DE" sz="1400" b="1" dirty="0" err="1">
                <a:solidFill>
                  <a:schemeClr val="accent1">
                    <a:lumMod val="75000"/>
                  </a:schemeClr>
                </a:solidFill>
              </a:rPr>
              <a:t>Importance</a:t>
            </a:r>
            <a:r>
              <a:rPr lang="de-DE" sz="1400" b="1" dirty="0">
                <a:solidFill>
                  <a:schemeClr val="accent1">
                    <a:lumMod val="75000"/>
                  </a:schemeClr>
                </a:solidFill>
              </a:rPr>
              <a:t> (RF)</a:t>
            </a:r>
          </a:p>
        </p:txBody>
      </p:sp>
      <p:sp>
        <p:nvSpPr>
          <p:cNvPr id="21" name="Rechteck 20"/>
          <p:cNvSpPr/>
          <p:nvPr/>
        </p:nvSpPr>
        <p:spPr>
          <a:xfrm>
            <a:off x="533368" y="5936734"/>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22" name="Rechteck 21"/>
          <p:cNvSpPr/>
          <p:nvPr/>
        </p:nvSpPr>
        <p:spPr>
          <a:xfrm>
            <a:off x="3894635"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r>
              <a:rPr lang="de-DE" sz="1200" b="1" dirty="0">
                <a:solidFill>
                  <a:srgbClr val="002060"/>
                </a:solidFill>
              </a:rPr>
              <a:t> (Rand. </a:t>
            </a:r>
            <a:r>
              <a:rPr lang="de-DE" sz="1200" b="1" dirty="0" err="1">
                <a:solidFill>
                  <a:srgbClr val="002060"/>
                </a:solidFill>
              </a:rPr>
              <a:t>Grid</a:t>
            </a:r>
            <a:r>
              <a:rPr lang="de-DE" sz="1200" b="1" dirty="0">
                <a:solidFill>
                  <a:srgbClr val="002060"/>
                </a:solidFill>
              </a:rPr>
              <a:t> Search)</a:t>
            </a:r>
            <a:endParaRPr lang="de-DE" dirty="0"/>
          </a:p>
        </p:txBody>
      </p:sp>
      <p:sp>
        <p:nvSpPr>
          <p:cNvPr id="3" name="Rechteck 2"/>
          <p:cNvSpPr/>
          <p:nvPr/>
        </p:nvSpPr>
        <p:spPr>
          <a:xfrm>
            <a:off x="548640" y="1504752"/>
            <a:ext cx="3291840" cy="4555093"/>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0.2758 ± 0.2662	WIEDEREINREICHUNG_INTERN_ANZ</a:t>
            </a:r>
          </a:p>
          <a:p>
            <a:pPr>
              <a:tabLst>
                <a:tab pos="982663" algn="l"/>
                <a:tab pos="1162050" algn="l"/>
              </a:tabLst>
            </a:pPr>
            <a:r>
              <a:rPr lang="de-DE" sz="1000" dirty="0">
                <a:latin typeface="BMW Group Condensed" panose="020B0606020202020204" pitchFamily="34" charset="0"/>
              </a:rPr>
              <a:t>0.1741 ± 0.2077	ANZ_VERTRAEGE</a:t>
            </a:r>
          </a:p>
          <a:p>
            <a:pPr>
              <a:tabLst>
                <a:tab pos="982663" algn="l"/>
                <a:tab pos="1162050" algn="l"/>
              </a:tabLst>
            </a:pPr>
            <a:r>
              <a:rPr lang="de-DE" sz="1000" dirty="0">
                <a:latin typeface="BMW Group Condensed" panose="020B0606020202020204" pitchFamily="34" charset="0"/>
              </a:rPr>
              <a:t>0.0711 ± 0.1539	MUW_KZ</a:t>
            </a:r>
          </a:p>
          <a:p>
            <a:pPr>
              <a:tabLst>
                <a:tab pos="982663" algn="l"/>
                <a:tab pos="1162050" algn="l"/>
              </a:tabLst>
            </a:pPr>
            <a:r>
              <a:rPr lang="de-DE" sz="1000" dirty="0">
                <a:latin typeface="BMW Group Condensed" panose="020B0606020202020204" pitchFamily="34" charset="0"/>
              </a:rPr>
              <a:t>0.0711 ± 0.1969	VERTRAG_VOLUMEN</a:t>
            </a:r>
          </a:p>
          <a:p>
            <a:pPr>
              <a:tabLst>
                <a:tab pos="982663" algn="l"/>
                <a:tab pos="1162050" algn="l"/>
              </a:tabLst>
            </a:pPr>
            <a:r>
              <a:rPr lang="de-DE" sz="1000" dirty="0">
                <a:latin typeface="BMW Group Condensed" panose="020B0606020202020204" pitchFamily="34" charset="0"/>
              </a:rPr>
              <a:t>0.0578 ± 0.2327	RISIKOSTEUERUNG</a:t>
            </a:r>
          </a:p>
          <a:p>
            <a:pPr>
              <a:tabLst>
                <a:tab pos="982663" algn="l"/>
                <a:tab pos="1162050" algn="l"/>
              </a:tabLst>
            </a:pPr>
            <a:r>
              <a:rPr lang="de-DE" sz="1000" dirty="0">
                <a:latin typeface="BMW Group Condensed" panose="020B0606020202020204" pitchFamily="34" charset="0"/>
              </a:rPr>
              <a:t>0.0549 ± 0.2209	ENTSCHEIDUNG_OFFEN_KZ</a:t>
            </a:r>
          </a:p>
          <a:p>
            <a:pPr>
              <a:tabLst>
                <a:tab pos="982663" algn="l"/>
                <a:tab pos="1162050" algn="l"/>
              </a:tabLst>
            </a:pPr>
            <a:r>
              <a:rPr lang="de-DE" sz="1000" dirty="0">
                <a:latin typeface="BMW Group Condensed" panose="020B0606020202020204" pitchFamily="34" charset="0"/>
              </a:rPr>
              <a:t>0.0349 ± 0.0667	PR_CODE1=None</a:t>
            </a:r>
          </a:p>
          <a:p>
            <a:pPr>
              <a:tabLst>
                <a:tab pos="982663" algn="l"/>
                <a:tab pos="1162050" algn="l"/>
              </a:tabLst>
            </a:pPr>
            <a:r>
              <a:rPr lang="de-DE" sz="1000" dirty="0">
                <a:latin typeface="BMW Group Condensed" panose="020B0606020202020204" pitchFamily="34" charset="0"/>
              </a:rPr>
              <a:t>0.0293 ± 0.1554	ANZ_WEITERLEITEN</a:t>
            </a:r>
          </a:p>
          <a:p>
            <a:pPr>
              <a:tabLst>
                <a:tab pos="982663" algn="l"/>
                <a:tab pos="1162050" algn="l"/>
              </a:tabLst>
            </a:pPr>
            <a:r>
              <a:rPr lang="de-DE" sz="1000" dirty="0">
                <a:latin typeface="BMW Group Condensed" panose="020B0606020202020204" pitchFamily="34" charset="0"/>
              </a:rPr>
              <a:t>0.0220 ± 0.1364	AUSSTEUERUNG_AUSKUNFTEI_KZ</a:t>
            </a:r>
          </a:p>
          <a:p>
            <a:pPr>
              <a:tabLst>
                <a:tab pos="982663" algn="l"/>
                <a:tab pos="1162050" algn="l"/>
              </a:tabLst>
            </a:pPr>
            <a:r>
              <a:rPr lang="de-DE" sz="1000" dirty="0">
                <a:latin typeface="BMW Group Condensed" panose="020B0606020202020204" pitchFamily="34" charset="0"/>
              </a:rPr>
              <a:t>0.0196 ± 0.0816	ANGEBOT_VOLUMEN</a:t>
            </a:r>
          </a:p>
          <a:p>
            <a:pPr>
              <a:tabLst>
                <a:tab pos="982663" algn="l"/>
                <a:tab pos="1162050" algn="l"/>
              </a:tabLst>
            </a:pPr>
            <a:r>
              <a:rPr lang="de-DE" sz="1000" dirty="0">
                <a:latin typeface="BMW Group Condensed" panose="020B0606020202020204" pitchFamily="34" charset="0"/>
              </a:rPr>
              <a:t>0.0114 ± 0.0145	PR_CODE2=PR-6.5 Abweichung Einkommen von Voranfrage</a:t>
            </a:r>
          </a:p>
          <a:p>
            <a:pPr>
              <a:tabLst>
                <a:tab pos="982663" algn="l"/>
                <a:tab pos="1162050" algn="l"/>
              </a:tabLst>
            </a:pPr>
            <a:r>
              <a:rPr lang="de-DE" sz="1000" dirty="0">
                <a:latin typeface="BMW Group Condensed" panose="020B0606020202020204" pitchFamily="34" charset="0"/>
              </a:rPr>
              <a:t>0.0095 ± 0.0283	ANZAHL_AK</a:t>
            </a:r>
          </a:p>
          <a:p>
            <a:pPr>
              <a:tabLst>
                <a:tab pos="982663" algn="l"/>
                <a:tab pos="1162050" algn="l"/>
              </a:tabLst>
            </a:pPr>
            <a:r>
              <a:rPr lang="de-DE" sz="1000" dirty="0">
                <a:latin typeface="BMW Group Condensed" panose="020B0606020202020204" pitchFamily="34" charset="0"/>
              </a:rPr>
              <a:t>0.0094 ± 0.0192	PR_CODE1=PR-4.1</a:t>
            </a:r>
          </a:p>
          <a:p>
            <a:pPr>
              <a:tabLst>
                <a:tab pos="982663" algn="l"/>
                <a:tab pos="1162050" algn="l"/>
              </a:tabLst>
            </a:pPr>
            <a:r>
              <a:rPr lang="de-DE" sz="1000" dirty="0">
                <a:latin typeface="BMW Group Condensed" panose="020B0606020202020204" pitchFamily="34" charset="0"/>
              </a:rPr>
              <a:t>0.0091 ± 0.0962	ARBEITSZEIT_GRUPPE=HC</a:t>
            </a:r>
          </a:p>
          <a:p>
            <a:pPr>
              <a:tabLst>
                <a:tab pos="982663" algn="l"/>
                <a:tab pos="1162050" algn="l"/>
              </a:tabLst>
            </a:pPr>
            <a:r>
              <a:rPr lang="de-DE" sz="1000" dirty="0">
                <a:latin typeface="BMW Group Condensed" panose="020B0606020202020204" pitchFamily="34" charset="0"/>
              </a:rPr>
              <a:t>0.0083 ± 0.0903	PRODUKT_LINIE_TYP=Detail</a:t>
            </a:r>
          </a:p>
          <a:p>
            <a:pPr>
              <a:tabLst>
                <a:tab pos="982663" algn="l"/>
                <a:tab pos="1162050" algn="l"/>
              </a:tabLst>
            </a:pPr>
            <a:r>
              <a:rPr lang="de-DE" sz="1000" dirty="0">
                <a:latin typeface="BMW Group Condensed" panose="020B0606020202020204" pitchFamily="34" charset="0"/>
              </a:rPr>
              <a:t>0.0081 ± 0.0692	NEU_BESTANDS_KUNDE=Bestand</a:t>
            </a:r>
          </a:p>
          <a:p>
            <a:pPr>
              <a:tabLst>
                <a:tab pos="982663" algn="l"/>
                <a:tab pos="1162050" algn="l"/>
              </a:tabLst>
            </a:pPr>
            <a:r>
              <a:rPr lang="de-DE" sz="1000" dirty="0">
                <a:latin typeface="BMW Group Condensed" panose="020B0606020202020204" pitchFamily="34" charset="0"/>
              </a:rPr>
              <a:t>0.0077 ± 0.0281	ANZAHLUNG_EINSTPREIS_BW_EP</a:t>
            </a:r>
          </a:p>
          <a:p>
            <a:pPr>
              <a:tabLst>
                <a:tab pos="982663" algn="l"/>
                <a:tab pos="1162050" algn="l"/>
              </a:tabLst>
            </a:pPr>
            <a:r>
              <a:rPr lang="de-DE" sz="1000" dirty="0">
                <a:latin typeface="BMW Group Condensed" panose="020B0606020202020204" pitchFamily="34" charset="0"/>
              </a:rPr>
              <a:t>0.0076 ± 0.0403	NEU_BESTANDS_KUNDE=Neu</a:t>
            </a:r>
          </a:p>
          <a:p>
            <a:pPr>
              <a:tabLst>
                <a:tab pos="982663" algn="l"/>
                <a:tab pos="1162050" algn="l"/>
              </a:tabLst>
            </a:pPr>
            <a:r>
              <a:rPr lang="de-DE" sz="1000" dirty="0">
                <a:latin typeface="BMW Group Condensed" panose="020B0606020202020204" pitchFamily="34" charset="0"/>
              </a:rPr>
              <a:t>0.0075 ± 0.0106	FAHRZEUG_ALTER_JAHR</a:t>
            </a:r>
          </a:p>
          <a:p>
            <a:pPr>
              <a:tabLst>
                <a:tab pos="982663" algn="l"/>
                <a:tab pos="1162050" algn="l"/>
              </a:tabLst>
            </a:pPr>
            <a:r>
              <a:rPr lang="de-DE" sz="1000" dirty="0">
                <a:latin typeface="BMW Group Condensed" panose="020B0606020202020204" pitchFamily="34" charset="0"/>
              </a:rPr>
              <a:t>0.0067 ± 0.0138	SCORE_TS_KUNDE</a:t>
            </a:r>
          </a:p>
          <a:p>
            <a:pPr>
              <a:tabLst>
                <a:tab pos="982663" algn="l"/>
                <a:tab pos="1162050" algn="l"/>
              </a:tabLst>
            </a:pPr>
            <a:r>
              <a:rPr lang="de-DE" sz="1000" dirty="0">
                <a:latin typeface="BMW Group Condensed" panose="020B0606020202020204" pitchFamily="34" charset="0"/>
              </a:rPr>
              <a:t>0.0066 ± 0.0085	LADE_MONAT</a:t>
            </a:r>
          </a:p>
          <a:p>
            <a:pPr>
              <a:tabLst>
                <a:tab pos="982663" algn="l"/>
                <a:tab pos="1162050" algn="l"/>
              </a:tabLst>
            </a:pPr>
            <a:r>
              <a:rPr lang="de-DE" sz="1000" dirty="0">
                <a:latin typeface="BMW Group Condensed" panose="020B0606020202020204" pitchFamily="34" charset="0"/>
              </a:rPr>
              <a:t>0.0065 ± 0.0128	</a:t>
            </a:r>
            <a:r>
              <a:rPr lang="de-DE" sz="1000" dirty="0" err="1">
                <a:latin typeface="BMW Group Condensed" panose="020B0606020202020204" pitchFamily="34" charset="0"/>
              </a:rPr>
              <a:t>HERKUNFT_SYSTEM_x</a:t>
            </a:r>
            <a:r>
              <a:rPr lang="de-DE" sz="1000" dirty="0">
                <a:latin typeface="BMW Group Condensed" panose="020B0606020202020204" pitchFamily="34" charset="0"/>
              </a:rPr>
              <a:t>=Extranet</a:t>
            </a:r>
          </a:p>
          <a:p>
            <a:pPr>
              <a:tabLst>
                <a:tab pos="982663" algn="l"/>
                <a:tab pos="1162050" algn="l"/>
              </a:tabLst>
            </a:pPr>
            <a:r>
              <a:rPr lang="de-DE" sz="1000" dirty="0">
                <a:latin typeface="BMW Group Condensed" panose="020B0606020202020204" pitchFamily="34" charset="0"/>
              </a:rPr>
              <a:t>0.0061 ± 0.0142	EP_VERFUEGBARES_EK</a:t>
            </a:r>
          </a:p>
          <a:p>
            <a:pPr>
              <a:tabLst>
                <a:tab pos="982663" algn="l"/>
                <a:tab pos="1162050" algn="l"/>
              </a:tabLst>
            </a:pPr>
            <a:r>
              <a:rPr lang="de-DE" sz="1000" dirty="0">
                <a:latin typeface="BMW Group Condensed" panose="020B0606020202020204" pitchFamily="34" charset="0"/>
              </a:rPr>
              <a:t>0.0045 ± 0.0683	RETAIL_EINSTUFUNG=Detailkunde</a:t>
            </a:r>
          </a:p>
          <a:p>
            <a:pPr>
              <a:tabLst>
                <a:tab pos="982663" algn="l"/>
                <a:tab pos="1162050" algn="l"/>
              </a:tabLst>
            </a:pPr>
            <a:r>
              <a:rPr lang="de-DE" sz="1000" dirty="0">
                <a:latin typeface="BMW Group Condensed" panose="020B0606020202020204" pitchFamily="34" charset="0"/>
              </a:rPr>
              <a:t>0.0038 ± 0.0079	ANZAHLUNG_NETTOEK_BW_NEK</a:t>
            </a:r>
          </a:p>
          <a:p>
            <a:pPr>
              <a:tabLst>
                <a:tab pos="982663" algn="l"/>
                <a:tab pos="1162050" algn="l"/>
              </a:tabLst>
            </a:pPr>
            <a:r>
              <a:rPr lang="de-DE" sz="1000" dirty="0">
                <a:latin typeface="BMW Group Condensed" panose="020B0606020202020204" pitchFamily="34" charset="0"/>
              </a:rPr>
              <a:t>0.0038 ± 0.0111	SCORE_FAHRZEUG_ALTER_MONAT</a:t>
            </a:r>
          </a:p>
          <a:p>
            <a:pPr>
              <a:tabLst>
                <a:tab pos="982663" algn="l"/>
                <a:tab pos="1162050" algn="l"/>
              </a:tabLst>
            </a:pPr>
            <a:r>
              <a:rPr lang="de-DE" sz="1000" dirty="0">
                <a:latin typeface="BMW Group Condensed" panose="020B0606020202020204" pitchFamily="34" charset="0"/>
              </a:rPr>
              <a:t>0.0038 ± 0.0045	SELBSTAENDIG_SEIT</a:t>
            </a:r>
          </a:p>
          <a:p>
            <a:pPr>
              <a:tabLst>
                <a:tab pos="982663" algn="l"/>
                <a:tab pos="1162050" algn="l"/>
              </a:tabLst>
            </a:pPr>
            <a:r>
              <a:rPr lang="de-DE" sz="1000" dirty="0">
                <a:latin typeface="BMW Group Condensed" panose="020B0606020202020204" pitchFamily="34" charset="0"/>
              </a:rPr>
              <a:t>…</a:t>
            </a:r>
          </a:p>
        </p:txBody>
      </p:sp>
      <p:sp>
        <p:nvSpPr>
          <p:cNvPr id="4" name="Rechteck 3"/>
          <p:cNvSpPr/>
          <p:nvPr/>
        </p:nvSpPr>
        <p:spPr>
          <a:xfrm>
            <a:off x="3860800" y="1494086"/>
            <a:ext cx="6096000" cy="3477875"/>
          </a:xfrm>
          <a:prstGeom prst="rect">
            <a:avLst/>
          </a:prstGeom>
        </p:spPr>
        <p:txBody>
          <a:bodyPr wrap="square">
            <a:spAutoFit/>
          </a:bodyPr>
          <a:lstStyle/>
          <a:p>
            <a:pPr>
              <a:tabLst>
                <a:tab pos="982663" algn="l"/>
                <a:tab pos="1162050" algn="l"/>
              </a:tabLst>
            </a:pPr>
            <a:r>
              <a:rPr lang="de-DE" sz="1000" dirty="0">
                <a:latin typeface="BMW Group Condensed" panose="020B0606020202020204" pitchFamily="34" charset="0"/>
              </a:rPr>
              <a:t>0.1824 ± 0.0060	ANZ_VERTRAEGE</a:t>
            </a:r>
          </a:p>
          <a:p>
            <a:pPr>
              <a:tabLst>
                <a:tab pos="982663" algn="l"/>
                <a:tab pos="1162050" algn="l"/>
              </a:tabLst>
            </a:pPr>
            <a:r>
              <a:rPr lang="de-DE" sz="1000" dirty="0">
                <a:latin typeface="BMW Group Condensed" panose="020B0606020202020204" pitchFamily="34" charset="0"/>
              </a:rPr>
              <a:t>0.0799 ± 0.0019	WIEDEREINREICHUNG_INTERN_ANZ</a:t>
            </a:r>
          </a:p>
          <a:p>
            <a:pPr>
              <a:tabLst>
                <a:tab pos="982663" algn="l"/>
                <a:tab pos="1162050" algn="l"/>
              </a:tabLst>
            </a:pPr>
            <a:r>
              <a:rPr lang="de-DE" sz="1000" dirty="0">
                <a:latin typeface="BMW Group Condensed" panose="020B0606020202020204" pitchFamily="34" charset="0"/>
              </a:rPr>
              <a:t>0.0679 ± 0.0029	MUW_KZ</a:t>
            </a:r>
          </a:p>
          <a:p>
            <a:pPr>
              <a:tabLst>
                <a:tab pos="982663" algn="l"/>
                <a:tab pos="1162050" algn="l"/>
              </a:tabLst>
            </a:pPr>
            <a:r>
              <a:rPr lang="de-DE" sz="1000" dirty="0">
                <a:latin typeface="BMW Group Condensed" panose="020B0606020202020204" pitchFamily="34" charset="0"/>
              </a:rPr>
              <a:t>0.0419 ± 0.0034	RISIKOSTEUERUNG</a:t>
            </a:r>
          </a:p>
          <a:p>
            <a:pPr>
              <a:tabLst>
                <a:tab pos="982663" algn="l"/>
                <a:tab pos="1162050" algn="l"/>
              </a:tabLst>
            </a:pPr>
            <a:r>
              <a:rPr lang="de-DE" sz="1000" dirty="0">
                <a:latin typeface="BMW Group Condensed" panose="020B0606020202020204" pitchFamily="34" charset="0"/>
              </a:rPr>
              <a:t>0.0346 ± 0.0047	ENTSCHEIDUNG_OFFEN_KZ</a:t>
            </a:r>
          </a:p>
          <a:p>
            <a:pPr>
              <a:tabLst>
                <a:tab pos="982663" algn="l"/>
                <a:tab pos="1162050" algn="l"/>
              </a:tabLst>
            </a:pPr>
            <a:r>
              <a:rPr lang="de-DE" sz="1000" dirty="0">
                <a:latin typeface="BMW Group Condensed" panose="020B0606020202020204" pitchFamily="34" charset="0"/>
              </a:rPr>
              <a:t>0.0278 ± 0.0015	PR_CODE1=None</a:t>
            </a:r>
          </a:p>
          <a:p>
            <a:pPr>
              <a:tabLst>
                <a:tab pos="982663" algn="l"/>
                <a:tab pos="1162050" algn="l"/>
              </a:tabLst>
            </a:pPr>
            <a:r>
              <a:rPr lang="de-DE" sz="1000" dirty="0">
                <a:latin typeface="BMW Group Condensed" panose="020B0606020202020204" pitchFamily="34" charset="0"/>
              </a:rPr>
              <a:t>0.0125 ± 0.0014	PR_CODE1=PR-4.1</a:t>
            </a:r>
          </a:p>
          <a:p>
            <a:pPr>
              <a:tabLst>
                <a:tab pos="982663" algn="l"/>
                <a:tab pos="1162050" algn="l"/>
              </a:tabLst>
            </a:pPr>
            <a:r>
              <a:rPr lang="de-DE" sz="1000" dirty="0">
                <a:latin typeface="BMW Group Condensed" panose="020B0606020202020204" pitchFamily="34" charset="0"/>
              </a:rPr>
              <a:t>0.0097 ± 0.0014	AUSSTEUERUNG_AUSKUNFTEI_KZ</a:t>
            </a:r>
          </a:p>
          <a:p>
            <a:pPr>
              <a:tabLst>
                <a:tab pos="982663" algn="l"/>
                <a:tab pos="1162050" algn="l"/>
              </a:tabLst>
            </a:pPr>
            <a:r>
              <a:rPr lang="de-DE" sz="1000" dirty="0">
                <a:latin typeface="BMW Group Condensed" panose="020B0606020202020204" pitchFamily="34" charset="0"/>
              </a:rPr>
              <a:t>0.0093 ± 0.0013	ANZ_WEITERLEITEN</a:t>
            </a:r>
          </a:p>
          <a:p>
            <a:pPr>
              <a:tabLst>
                <a:tab pos="982663" algn="l"/>
                <a:tab pos="1162050" algn="l"/>
              </a:tabLst>
            </a:pPr>
            <a:r>
              <a:rPr lang="de-DE" sz="1000" dirty="0">
                <a:latin typeface="BMW Group Condensed" panose="020B0606020202020204" pitchFamily="34" charset="0"/>
              </a:rPr>
              <a:t>0.0073 ± 0.0014	LADE_MONAT</a:t>
            </a:r>
          </a:p>
          <a:p>
            <a:pPr>
              <a:tabLst>
                <a:tab pos="982663" algn="l"/>
                <a:tab pos="1162050" algn="l"/>
              </a:tabLst>
            </a:pPr>
            <a:r>
              <a:rPr lang="de-DE" sz="1000" dirty="0">
                <a:latin typeface="BMW Group Condensed" panose="020B0606020202020204" pitchFamily="34" charset="0"/>
              </a:rPr>
              <a:t>0.0061 ± 0.0016	ANGEBOT_VOLUMEN</a:t>
            </a:r>
          </a:p>
          <a:p>
            <a:pPr>
              <a:tabLst>
                <a:tab pos="982663" algn="l"/>
                <a:tab pos="1162050" algn="l"/>
              </a:tabLst>
            </a:pPr>
            <a:r>
              <a:rPr lang="de-DE" sz="1000" dirty="0">
                <a:latin typeface="BMW Group Condensed" panose="020B0606020202020204" pitchFamily="34" charset="0"/>
              </a:rPr>
              <a:t>0.0053 ± 0.0023	VERTRAG_VOLUMEN</a:t>
            </a:r>
          </a:p>
          <a:p>
            <a:pPr>
              <a:tabLst>
                <a:tab pos="982663" algn="l"/>
                <a:tab pos="1162050" algn="l"/>
              </a:tabLst>
            </a:pPr>
            <a:r>
              <a:rPr lang="de-DE" sz="1000" dirty="0">
                <a:latin typeface="BMW Group Condensed" panose="020B0606020202020204" pitchFamily="34" charset="0"/>
              </a:rPr>
              <a:t>0.0040 ± 0.0006	NEU_BESTANDS_KUNDE=Neu</a:t>
            </a:r>
          </a:p>
          <a:p>
            <a:pPr>
              <a:tabLst>
                <a:tab pos="982663" algn="l"/>
                <a:tab pos="1162050" algn="l"/>
              </a:tabLst>
            </a:pPr>
            <a:r>
              <a:rPr lang="de-DE" sz="1000" dirty="0">
                <a:latin typeface="BMW Group Condensed" panose="020B0606020202020204" pitchFamily="34" charset="0"/>
              </a:rPr>
              <a:t>0.0036 ± 0.0008	RISK_BRANCHE</a:t>
            </a:r>
          </a:p>
          <a:p>
            <a:pPr>
              <a:tabLst>
                <a:tab pos="982663" algn="l"/>
                <a:tab pos="1162050" algn="l"/>
              </a:tabLst>
            </a:pPr>
            <a:r>
              <a:rPr lang="de-DE" sz="1000" dirty="0">
                <a:latin typeface="BMW Group Condensed" panose="020B0606020202020204" pitchFamily="34" charset="0"/>
              </a:rPr>
              <a:t>0.0025 ± 0.0010	PR_CODE2=None</a:t>
            </a:r>
          </a:p>
          <a:p>
            <a:pPr>
              <a:tabLst>
                <a:tab pos="982663" algn="l"/>
                <a:tab pos="1162050" algn="l"/>
              </a:tabLst>
            </a:pPr>
            <a:r>
              <a:rPr lang="de-DE" sz="1000" dirty="0">
                <a:latin typeface="BMW Group Condensed" panose="020B0606020202020204" pitchFamily="34" charset="0"/>
              </a:rPr>
              <a:t>0.0023 ± 0.0005	ANZAHL_AK</a:t>
            </a:r>
          </a:p>
          <a:p>
            <a:pPr>
              <a:tabLst>
                <a:tab pos="982663" algn="l"/>
                <a:tab pos="1162050" algn="l"/>
              </a:tabLst>
            </a:pPr>
            <a:r>
              <a:rPr lang="de-DE" sz="1000" dirty="0">
                <a:latin typeface="BMW Group Condensed" panose="020B0606020202020204" pitchFamily="34" charset="0"/>
              </a:rPr>
              <a:t>0.0017 ± 0.0014	FAHRZEUG_ALTER_JAHR</a:t>
            </a:r>
          </a:p>
          <a:p>
            <a:pPr>
              <a:tabLst>
                <a:tab pos="982663" algn="l"/>
                <a:tab pos="1162050" algn="l"/>
              </a:tabLst>
            </a:pPr>
            <a:r>
              <a:rPr lang="de-DE" sz="1000" dirty="0">
                <a:latin typeface="BMW Group Condensed" panose="020B0606020202020204" pitchFamily="34" charset="0"/>
              </a:rPr>
              <a:t>0.0014 ± 0.0008	ARBEITSZEIT_GRUPPE=HC</a:t>
            </a:r>
          </a:p>
          <a:p>
            <a:pPr>
              <a:tabLst>
                <a:tab pos="982663" algn="l"/>
                <a:tab pos="1162050" algn="l"/>
              </a:tabLst>
            </a:pPr>
            <a:r>
              <a:rPr lang="de-DE" sz="1000" dirty="0">
                <a:latin typeface="BMW Group Condensed" panose="020B0606020202020204" pitchFamily="34" charset="0"/>
              </a:rPr>
              <a:t>0.0010 ± 0.0005	RETAIL_EINSTUFUNG=Detailkunde</a:t>
            </a:r>
          </a:p>
          <a:p>
            <a:pPr>
              <a:tabLst>
                <a:tab pos="982663" algn="l"/>
                <a:tab pos="1162050" algn="l"/>
              </a:tabLst>
            </a:pPr>
            <a:r>
              <a:rPr lang="de-DE" sz="1000" dirty="0">
                <a:latin typeface="BMW Group Condensed" panose="020B0606020202020204" pitchFamily="34" charset="0"/>
              </a:rPr>
              <a:t>0.0008 ± 0.0008	NEU_BESTANDS_KUNDE=Bestand</a:t>
            </a:r>
          </a:p>
          <a:p>
            <a:pPr>
              <a:tabLst>
                <a:tab pos="982663" algn="l"/>
                <a:tab pos="1162050" algn="l"/>
              </a:tabLst>
            </a:pPr>
            <a:r>
              <a:rPr lang="de-DE" sz="1000" dirty="0">
                <a:latin typeface="BMW Group Condensed" panose="020B0606020202020204" pitchFamily="34" charset="0"/>
              </a:rPr>
              <a:t>… 171 </a:t>
            </a:r>
            <a:r>
              <a:rPr lang="de-DE" sz="1000" dirty="0" err="1">
                <a:latin typeface="BMW Group Condensed" panose="020B0606020202020204" pitchFamily="34" charset="0"/>
              </a:rPr>
              <a:t>more</a:t>
            </a:r>
            <a:r>
              <a:rPr lang="de-DE" sz="1000" dirty="0">
                <a:latin typeface="BMW Group Condensed" panose="020B0606020202020204" pitchFamily="34" charset="0"/>
              </a:rPr>
              <a:t> …</a:t>
            </a:r>
          </a:p>
          <a:p>
            <a:pPr>
              <a:tabLst>
                <a:tab pos="982663" algn="l"/>
                <a:tab pos="1162050" algn="l"/>
              </a:tabLst>
            </a:pPr>
            <a:r>
              <a:rPr lang="de-DE" sz="1000" dirty="0">
                <a:latin typeface="BMW Group Condensed" panose="020B0606020202020204" pitchFamily="34" charset="0"/>
              </a:rPr>
              <a:t>​</a:t>
            </a:r>
          </a:p>
        </p:txBody>
      </p:sp>
      <p:pic>
        <p:nvPicPr>
          <p:cNvPr id="5" name="Grafik 4"/>
          <p:cNvPicPr>
            <a:picLocks noChangeAspect="1"/>
          </p:cNvPicPr>
          <p:nvPr/>
        </p:nvPicPr>
        <p:blipFill rotWithShape="1">
          <a:blip r:embed="rId3"/>
          <a:srcRect l="15500" t="2384"/>
          <a:stretch/>
        </p:blipFill>
        <p:spPr>
          <a:xfrm>
            <a:off x="7379150" y="1432560"/>
            <a:ext cx="4606156" cy="4704080"/>
          </a:xfrm>
          <a:prstGeom prst="rect">
            <a:avLst/>
          </a:prstGeom>
        </p:spPr>
      </p:pic>
      <p:sp>
        <p:nvSpPr>
          <p:cNvPr id="20" name="Rechteck 19"/>
          <p:cNvSpPr/>
          <p:nvPr/>
        </p:nvSpPr>
        <p:spPr>
          <a:xfrm>
            <a:off x="463550" y="625476"/>
            <a:ext cx="10525125" cy="307777"/>
          </a:xfrm>
          <a:prstGeom prst="rect">
            <a:avLst/>
          </a:prstGeom>
          <a:solidFill>
            <a:srgbClr val="FFE1CC"/>
          </a:solidFill>
        </p:spPr>
        <p:txBody>
          <a:bodyPr wrap="square">
            <a:spAutoFit/>
          </a:bodyPr>
          <a:lstStyle/>
          <a:p>
            <a:r>
              <a:rPr lang="de-DE" sz="1400" b="1" dirty="0">
                <a:solidFill>
                  <a:srgbClr val="002060"/>
                </a:solidFill>
              </a:rPr>
              <a:t>FRB | #4 Wurde zu Vertrag | y = WURDE_ZU_VERTRAG: 0, 1   </a:t>
            </a:r>
          </a:p>
        </p:txBody>
      </p:sp>
      <p:sp>
        <p:nvSpPr>
          <p:cNvPr id="24" name="Rechteck 23"/>
          <p:cNvSpPr/>
          <p:nvPr/>
        </p:nvSpPr>
        <p:spPr>
          <a:xfrm>
            <a:off x="7289768" y="5928267"/>
            <a:ext cx="3200432" cy="276999"/>
          </a:xfrm>
          <a:prstGeom prst="rect">
            <a:avLst/>
          </a:prstGeom>
        </p:spPr>
        <p:txBody>
          <a:bodyPr wrap="square">
            <a:spAutoFit/>
          </a:bodyPr>
          <a:lstStyle/>
          <a:p>
            <a:r>
              <a:rPr lang="de-DE" sz="1200" b="1" dirty="0">
                <a:solidFill>
                  <a:srgbClr val="002060"/>
                </a:solidFill>
              </a:rPr>
              <a:t>Optimierter RF </a:t>
            </a:r>
            <a:r>
              <a:rPr lang="de-DE" sz="1200" b="1" dirty="0" err="1">
                <a:solidFill>
                  <a:srgbClr val="002060"/>
                </a:solidFill>
              </a:rPr>
              <a:t>Estimator</a:t>
            </a:r>
            <a:endParaRPr lang="de-DE" dirty="0"/>
          </a:p>
        </p:txBody>
      </p:sp>
    </p:spTree>
    <p:extLst>
      <p:ext uri="{BB962C8B-B14F-4D97-AF65-F5344CB8AC3E}">
        <p14:creationId xmlns:p14="http://schemas.microsoft.com/office/powerpoint/2010/main" val="32731872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a:xfrm>
            <a:off x="448734" y="728132"/>
            <a:ext cx="11201400" cy="5511801"/>
          </a:xfrm>
          <a:prstGeom prst="rect">
            <a:avLst/>
          </a:prstGeom>
        </p:spPr>
        <p:txBody>
          <a:bodyPr wrap="square" numCol="3" spcCol="0">
            <a:spAutoFit/>
          </a:bodyPr>
          <a:lstStyle/>
          <a:p>
            <a:r>
              <a:rPr lang="de-DE" sz="900" dirty="0">
                <a:latin typeface="BMW Group Condensed" panose="020B0606020202020204" pitchFamily="34" charset="0"/>
              </a:rPr>
              <a:t>'PR-0.1: Schufa negative Merkmale (-100) bei WUPP/WSPP',</a:t>
            </a:r>
          </a:p>
          <a:p>
            <a:r>
              <a:rPr lang="de-DE" sz="900" dirty="0">
                <a:latin typeface="BMW Group Condensed" panose="020B0606020202020204" pitchFamily="34" charset="0"/>
              </a:rPr>
              <a:t> 'PR-0.2: VC-Index &gt;= 500 bei ORG',</a:t>
            </a:r>
          </a:p>
          <a:p>
            <a:r>
              <a:rPr lang="de-DE" sz="900" dirty="0">
                <a:latin typeface="BMW Group Condensed" panose="020B0606020202020204" pitchFamily="34" charset="0"/>
              </a:rPr>
              <a:t> 'PR-3.1: Manuelle Kreditlinie vorhanden',</a:t>
            </a:r>
          </a:p>
          <a:p>
            <a:r>
              <a:rPr lang="de-DE" sz="900" dirty="0">
                <a:latin typeface="BMW Group Condensed" panose="020B0606020202020204" pitchFamily="34" charset="0"/>
              </a:rPr>
              <a:t> 'PR-4.1: Anfrage ist eine Resubmission',</a:t>
            </a:r>
          </a:p>
          <a:p>
            <a:r>
              <a:rPr lang="de-DE" sz="900" dirty="0">
                <a:latin typeface="BMW Group Condensed" panose="020B0606020202020204" pitchFamily="34" charset="0"/>
              </a:rPr>
              <a:t> 'PR-4.2: Aufnahme, Wechsel oder Löschung des </a:t>
            </a:r>
            <a:r>
              <a:rPr lang="de-DE" sz="900" dirty="0" err="1">
                <a:latin typeface="BMW Group Condensed" panose="020B0606020202020204" pitchFamily="34" charset="0"/>
              </a:rPr>
              <a:t>Sicherheitengebers</a:t>
            </a:r>
            <a:r>
              <a:rPr lang="de-DE" sz="900" dirty="0">
                <a:latin typeface="BMW Group Condensed" panose="020B0606020202020204" pitchFamily="34" charset="0"/>
              </a:rPr>
              <a:t> (MA, B1)',</a:t>
            </a:r>
          </a:p>
          <a:p>
            <a:r>
              <a:rPr lang="de-DE" sz="900" dirty="0">
                <a:latin typeface="BMW Group Condensed" panose="020B0606020202020204" pitchFamily="34" charset="0"/>
              </a:rPr>
              <a:t> 'PR-4.2: Wechsel Hauptantragsteller, </a:t>
            </a:r>
            <a:r>
              <a:rPr lang="de-DE" sz="900" dirty="0" err="1">
                <a:latin typeface="BMW Group Condensed" panose="020B0606020202020204" pitchFamily="34" charset="0"/>
              </a:rPr>
              <a:t>Sicherheitengeber</a:t>
            </a:r>
            <a:r>
              <a:rPr lang="de-DE" sz="900" dirty="0">
                <a:latin typeface="BMW Group Condensed" panose="020B0606020202020204" pitchFamily="34" charset="0"/>
              </a:rPr>
              <a:t> (MA, B1), Aufnahme oder Löschung des </a:t>
            </a:r>
            <a:r>
              <a:rPr lang="de-DE" sz="900" dirty="0" err="1">
                <a:latin typeface="BMW Group Condensed" panose="020B0606020202020204" pitchFamily="34" charset="0"/>
              </a:rPr>
              <a:t>Sicherheitengebers</a:t>
            </a:r>
            <a:r>
              <a:rPr lang="de-DE" sz="900" dirty="0">
                <a:latin typeface="BMW Group Condensed" panose="020B0606020202020204" pitchFamily="34" charset="0"/>
              </a:rPr>
              <a:t> (MA, B1)',</a:t>
            </a:r>
          </a:p>
          <a:p>
            <a:r>
              <a:rPr lang="de-DE" sz="900" dirty="0">
                <a:latin typeface="BMW Group Condensed" panose="020B0606020202020204" pitchFamily="34" charset="0"/>
              </a:rPr>
              <a:t> 'PR-4.3: Fahrzeugwechsel (keine Resubmission!)',</a:t>
            </a:r>
          </a:p>
          <a:p>
            <a:r>
              <a:rPr lang="de-DE" sz="900" dirty="0">
                <a:latin typeface="BMW Group Condensed" panose="020B0606020202020204" pitchFamily="34" charset="0"/>
              </a:rPr>
              <a:t> 'PR-5.120: Bardarlehen und Vertragswert </a:t>
            </a:r>
            <a:r>
              <a:rPr lang="de-DE" sz="900" dirty="0" err="1">
                <a:latin typeface="BMW Group Condensed" panose="020B0606020202020204" pitchFamily="34" charset="0"/>
              </a:rPr>
              <a:t>groesser</a:t>
            </a:r>
            <a:r>
              <a:rPr lang="de-DE" sz="900" dirty="0">
                <a:latin typeface="BMW Group Condensed" panose="020B0606020202020204" pitchFamily="34" charset="0"/>
              </a:rPr>
              <a:t> Limit',</a:t>
            </a:r>
          </a:p>
          <a:p>
            <a:r>
              <a:rPr lang="de-DE" sz="900" dirty="0">
                <a:latin typeface="BMW Group Condensed" panose="020B0606020202020204" pitchFamily="34" charset="0"/>
              </a:rPr>
              <a:t> 'PR-5.1: Kreditlinie ungültig',</a:t>
            </a:r>
          </a:p>
          <a:p>
            <a:r>
              <a:rPr lang="de-DE" sz="900" dirty="0">
                <a:latin typeface="BMW Group Condensed" panose="020B0606020202020204" pitchFamily="34" charset="0"/>
              </a:rPr>
              <a:t> 'PR-5.2: VC-Index &gt;= 350',</a:t>
            </a:r>
          </a:p>
          <a:p>
            <a:r>
              <a:rPr lang="de-DE" sz="900" dirty="0">
                <a:latin typeface="BMW Group Condensed" panose="020B0606020202020204" pitchFamily="34" charset="0"/>
              </a:rPr>
              <a:t> 'PR-5.2: VC-Index &gt;= 400',</a:t>
            </a:r>
          </a:p>
          <a:p>
            <a:r>
              <a:rPr lang="de-DE" sz="900" dirty="0">
                <a:latin typeface="BMW Group Condensed" panose="020B0606020202020204" pitchFamily="34" charset="0"/>
              </a:rPr>
              <a:t> 'PR-5.3: Internes Zahlungsverhalten',</a:t>
            </a:r>
          </a:p>
          <a:p>
            <a:r>
              <a:rPr lang="de-DE" sz="900" dirty="0">
                <a:latin typeface="BMW Group Condensed" panose="020B0606020202020204" pitchFamily="34" charset="0"/>
              </a:rPr>
              <a:t> 'PR-5.4: </a:t>
            </a:r>
            <a:r>
              <a:rPr lang="de-DE" sz="900" dirty="0" err="1">
                <a:latin typeface="BMW Group Condensed" panose="020B0606020202020204" pitchFamily="34" charset="0"/>
              </a:rPr>
              <a:t>SchufaScore</a:t>
            </a:r>
            <a:r>
              <a:rPr lang="de-DE" sz="900" dirty="0">
                <a:latin typeface="BMW Group Condensed" panose="020B0606020202020204" pitchFamily="34" charset="0"/>
              </a:rPr>
              <a:t> HA oder Inhaber, Ma, B1 &lt;= 450',</a:t>
            </a:r>
          </a:p>
          <a:p>
            <a:r>
              <a:rPr lang="de-DE" sz="900" dirty="0">
                <a:latin typeface="BMW Group Condensed" panose="020B0606020202020204" pitchFamily="34" charset="0"/>
              </a:rPr>
              <a:t> 'PR-5.5: Rating-Note ist &gt;= 4.5',</a:t>
            </a:r>
          </a:p>
          <a:p>
            <a:r>
              <a:rPr lang="de-DE" sz="900" dirty="0">
                <a:latin typeface="BMW Group Condensed" panose="020B0606020202020204" pitchFamily="34" charset="0"/>
              </a:rPr>
              <a:t> 'PR-6.120: Bardarlehen und Vertragswert </a:t>
            </a:r>
            <a:r>
              <a:rPr lang="de-DE" sz="900" dirty="0" err="1">
                <a:latin typeface="BMW Group Condensed" panose="020B0606020202020204" pitchFamily="34" charset="0"/>
              </a:rPr>
              <a:t>groesser</a:t>
            </a:r>
            <a:r>
              <a:rPr lang="de-DE" sz="900" dirty="0">
                <a:latin typeface="BMW Group Condensed" panose="020B0606020202020204" pitchFamily="34" charset="0"/>
              </a:rPr>
              <a:t> Limit',</a:t>
            </a:r>
          </a:p>
          <a:p>
            <a:r>
              <a:rPr lang="de-DE" sz="900" dirty="0">
                <a:latin typeface="BMW Group Condensed" panose="020B0606020202020204" pitchFamily="34" charset="0"/>
              </a:rPr>
              <a:t> 'PR-6.18: </a:t>
            </a:r>
            <a:r>
              <a:rPr lang="de-DE" sz="900" dirty="0" err="1">
                <a:latin typeface="BMW Group Condensed" panose="020B0606020202020204" pitchFamily="34" charset="0"/>
              </a:rPr>
              <a:t>Selbstaendig</a:t>
            </a:r>
            <a:r>
              <a:rPr lang="de-DE" sz="900" dirty="0">
                <a:latin typeface="BMW Group Condensed" panose="020B0606020202020204" pitchFamily="34" charset="0"/>
              </a:rPr>
              <a:t> (WSPP) &lt; 1 Jahr bei Resubmission',</a:t>
            </a:r>
          </a:p>
          <a:p>
            <a:r>
              <a:rPr lang="de-DE" sz="900" dirty="0">
                <a:latin typeface="BMW Group Condensed" panose="020B0606020202020204" pitchFamily="34" charset="0"/>
              </a:rPr>
              <a:t> 'PR-6.1: Abweichung Risikokostenquote über Toleranz',</a:t>
            </a:r>
          </a:p>
          <a:p>
            <a:r>
              <a:rPr lang="de-DE" sz="900" dirty="0">
                <a:latin typeface="BMW Group Condensed" panose="020B0606020202020204" pitchFamily="34" charset="0"/>
              </a:rPr>
              <a:t> 'PR-6.2: Höhere Kompetenzstufe erforderlich',</a:t>
            </a:r>
          </a:p>
          <a:p>
            <a:r>
              <a:rPr lang="de-DE" sz="900" dirty="0">
                <a:latin typeface="BMW Group Condensed" panose="020B0606020202020204" pitchFamily="34" charset="0"/>
              </a:rPr>
              <a:t> 'PR-6.31: Verfügbares Einkommen bei Resubmission &lt; 0',</a:t>
            </a:r>
          </a:p>
          <a:p>
            <a:r>
              <a:rPr lang="de-DE" sz="900" dirty="0">
                <a:latin typeface="BMW Group Condensed" panose="020B0606020202020204" pitchFamily="34" charset="0"/>
              </a:rPr>
              <a:t> 'PR-6.3: Sicherheiten nicht erfüllt',</a:t>
            </a:r>
          </a:p>
          <a:p>
            <a:r>
              <a:rPr lang="de-DE" sz="900" dirty="0">
                <a:latin typeface="BMW Group Condensed" panose="020B0606020202020204" pitchFamily="34" charset="0"/>
              </a:rPr>
              <a:t> 'PR-6.4: Abweichung Einstandspreis von Voranfrage',</a:t>
            </a:r>
          </a:p>
          <a:p>
            <a:r>
              <a:rPr lang="de-DE" sz="900" dirty="0">
                <a:latin typeface="BMW Group Condensed" panose="020B0606020202020204" pitchFamily="34" charset="0"/>
              </a:rPr>
              <a:t> 'PR-6.5 Abweichung Einkommen von Voranfrage',</a:t>
            </a:r>
          </a:p>
          <a:p>
            <a:r>
              <a:rPr lang="de-DE" sz="900" dirty="0">
                <a:latin typeface="BMW Group Condensed" panose="020B0606020202020204" pitchFamily="34" charset="0"/>
              </a:rPr>
              <a:t> "PR-6.6: </a:t>
            </a:r>
            <a:r>
              <a:rPr lang="de-DE" sz="900" dirty="0" err="1">
                <a:latin typeface="BMW Group Condensed" panose="020B0606020202020204" pitchFamily="34" charset="0"/>
              </a:rPr>
              <a:t>Flag</a:t>
            </a:r>
            <a:r>
              <a:rPr lang="de-DE" sz="900" dirty="0">
                <a:latin typeface="BMW Group Condensed" panose="020B0606020202020204" pitchFamily="34" charset="0"/>
              </a:rPr>
              <a:t> 'Ausschluss Systementscheidung'",</a:t>
            </a:r>
          </a:p>
          <a:p>
            <a:r>
              <a:rPr lang="de-DE" sz="900" dirty="0">
                <a:latin typeface="BMW Group Condensed" panose="020B0606020202020204" pitchFamily="34" charset="0"/>
              </a:rPr>
              <a:t> 'PR-6.7: Negativ-</a:t>
            </a:r>
            <a:r>
              <a:rPr lang="de-DE" sz="900" dirty="0" err="1">
                <a:latin typeface="BMW Group Condensed" panose="020B0606020202020204" pitchFamily="34" charset="0"/>
              </a:rPr>
              <a:t>Flag</a:t>
            </a:r>
            <a:r>
              <a:rPr lang="de-DE" sz="900" dirty="0">
                <a:latin typeface="BMW Group Condensed" panose="020B0606020202020204" pitchFamily="34" charset="0"/>
              </a:rPr>
              <a:t> beim Verkäufer',</a:t>
            </a:r>
          </a:p>
          <a:p>
            <a:r>
              <a:rPr lang="de-DE" sz="900" dirty="0">
                <a:latin typeface="BMW Group Condensed" panose="020B0606020202020204" pitchFamily="34" charset="0"/>
              </a:rPr>
              <a:t> 'PR-6.81: nicht durch EK gedeckter Fehlbetrag bei Resubmission',</a:t>
            </a:r>
          </a:p>
          <a:p>
            <a:r>
              <a:rPr lang="de-DE" sz="900" dirty="0">
                <a:latin typeface="BMW Group Condensed" panose="020B0606020202020204" pitchFamily="34" charset="0"/>
              </a:rPr>
              <a:t> 'PR-6.8: </a:t>
            </a:r>
            <a:r>
              <a:rPr lang="de-DE" sz="900" dirty="0" err="1">
                <a:latin typeface="BMW Group Condensed" panose="020B0606020202020204" pitchFamily="34" charset="0"/>
              </a:rPr>
              <a:t>Negativflag</a:t>
            </a:r>
            <a:r>
              <a:rPr lang="de-DE" sz="900" dirty="0">
                <a:latin typeface="BMW Group Condensed" panose="020B0606020202020204" pitchFamily="34" charset="0"/>
              </a:rPr>
              <a:t> am Marktpartner',</a:t>
            </a:r>
          </a:p>
          <a:p>
            <a:r>
              <a:rPr lang="de-DE" sz="900" dirty="0">
                <a:latin typeface="BMW Group Condensed" panose="020B0606020202020204" pitchFamily="34" charset="0"/>
              </a:rPr>
              <a:t> 'PR-7.10: Negative Schufa',</a:t>
            </a:r>
          </a:p>
          <a:p>
            <a:r>
              <a:rPr lang="de-DE" sz="900" dirty="0">
                <a:latin typeface="BMW Group Condensed" panose="020B0606020202020204" pitchFamily="34" charset="0"/>
              </a:rPr>
              <a:t> 'PR-7.110: Embargo Hauptantragsteller',</a:t>
            </a:r>
          </a:p>
          <a:p>
            <a:r>
              <a:rPr lang="de-DE" sz="900" dirty="0">
                <a:latin typeface="BMW Group Condensed" panose="020B0606020202020204" pitchFamily="34" charset="0"/>
              </a:rPr>
              <a:t> 'PR-7.111: Embargo Mitantragsteller',</a:t>
            </a:r>
          </a:p>
          <a:p>
            <a:r>
              <a:rPr lang="de-DE" sz="900" dirty="0">
                <a:latin typeface="BMW Group Condensed" panose="020B0606020202020204" pitchFamily="34" charset="0"/>
              </a:rPr>
              <a:t> 'PR-7.11a: Schufa KI für HA',</a:t>
            </a:r>
          </a:p>
          <a:p>
            <a:r>
              <a:rPr lang="de-DE" sz="900" dirty="0">
                <a:latin typeface="BMW Group Condensed" panose="020B0606020202020204" pitchFamily="34" charset="0"/>
              </a:rPr>
              <a:t> 'PR-7.11b: Schufa KI für MA, B1',</a:t>
            </a:r>
          </a:p>
          <a:p>
            <a:r>
              <a:rPr lang="de-DE" sz="900" dirty="0">
                <a:latin typeface="BMW Group Condensed" panose="020B0606020202020204" pitchFamily="34" charset="0"/>
              </a:rPr>
              <a:t> 'PR-7.120: Bardarlehen und Vertragswert </a:t>
            </a:r>
            <a:r>
              <a:rPr lang="de-DE" sz="900" dirty="0" err="1">
                <a:latin typeface="BMW Group Condensed" panose="020B0606020202020204" pitchFamily="34" charset="0"/>
              </a:rPr>
              <a:t>groesser</a:t>
            </a:r>
            <a:r>
              <a:rPr lang="de-DE" sz="900" dirty="0">
                <a:latin typeface="BMW Group Condensed" panose="020B0606020202020204" pitchFamily="34" charset="0"/>
              </a:rPr>
              <a:t> Limit',</a:t>
            </a:r>
          </a:p>
          <a:p>
            <a:r>
              <a:rPr lang="de-DE" sz="900" dirty="0">
                <a:latin typeface="BMW Group Condensed" panose="020B0606020202020204" pitchFamily="34" charset="0"/>
              </a:rPr>
              <a:t> 'PR-7.12a: Schufa H5 (Selbstdarstellung), H6 (Anschriftenermittlung)',</a:t>
            </a:r>
          </a:p>
          <a:p>
            <a:r>
              <a:rPr lang="de-DE" sz="900" dirty="0">
                <a:latin typeface="BMW Group Condensed" panose="020B0606020202020204" pitchFamily="34" charset="0"/>
              </a:rPr>
              <a:t> 'PR-7.12b: Schufa H5 (Selbstdarstellung), H6 (Anschriftenermittlung) für MA, B1',</a:t>
            </a:r>
          </a:p>
          <a:p>
            <a:r>
              <a:rPr lang="de-DE" sz="900" dirty="0">
                <a:latin typeface="BMW Group Condensed" panose="020B0606020202020204" pitchFamily="34" charset="0"/>
              </a:rPr>
              <a:t> 'PR-7.130: Ausländischer Wohnsitz',</a:t>
            </a:r>
          </a:p>
          <a:p>
            <a:r>
              <a:rPr lang="de-DE" sz="900" dirty="0">
                <a:latin typeface="BMW Group Condensed" panose="020B0606020202020204" pitchFamily="34" charset="0"/>
              </a:rPr>
              <a:t> 'PR-7.13: Schufa-Score Inhaber &lt;= 450',</a:t>
            </a:r>
          </a:p>
          <a:p>
            <a:r>
              <a:rPr lang="de-DE" sz="900" dirty="0">
                <a:latin typeface="BMW Group Condensed" panose="020B0606020202020204" pitchFamily="34" charset="0"/>
              </a:rPr>
              <a:t> 'PR-7.140: UG ohne Sicherheit',</a:t>
            </a:r>
          </a:p>
          <a:p>
            <a:r>
              <a:rPr lang="de-DE" sz="900" dirty="0">
                <a:latin typeface="BMW Group Condensed" panose="020B0606020202020204" pitchFamily="34" charset="0"/>
              </a:rPr>
              <a:t> 'PR-7.141: Anfrage Leasinggesellschaft',</a:t>
            </a:r>
          </a:p>
          <a:p>
            <a:r>
              <a:rPr lang="de-DE" sz="900" dirty="0">
                <a:latin typeface="BMW Group Condensed" panose="020B0606020202020204" pitchFamily="34" charset="0"/>
              </a:rPr>
              <a:t> 'PR-7.14: keine Schufa-Auskunft (Schufa-Rückruf !)',</a:t>
            </a:r>
          </a:p>
          <a:p>
            <a:r>
              <a:rPr lang="de-DE" sz="900" dirty="0">
                <a:latin typeface="BMW Group Condensed" panose="020B0606020202020204" pitchFamily="34" charset="0"/>
              </a:rPr>
              <a:t> 'PR-7.15: VC-/Bürgel-Bonitätsindex &gt;= 500',</a:t>
            </a:r>
          </a:p>
          <a:p>
            <a:r>
              <a:rPr lang="de-DE" sz="900" dirty="0">
                <a:latin typeface="BMW Group Condensed" panose="020B0606020202020204" pitchFamily="34" charset="0"/>
              </a:rPr>
              <a:t> 'PR-7.15: VC-/Bürgel-Bonitätsindex HA &gt;= 500 und/oder MA/B1 &gt;=350',</a:t>
            </a:r>
          </a:p>
          <a:p>
            <a:r>
              <a:rPr lang="de-DE" sz="900" dirty="0">
                <a:latin typeface="BMW Group Condensed" panose="020B0606020202020204" pitchFamily="34" charset="0"/>
              </a:rPr>
              <a:t> 'PR-7.15a: VC-/Bürgel-Bonitätsindex HA &gt;= 350 und &lt; 500',</a:t>
            </a:r>
          </a:p>
          <a:p>
            <a:r>
              <a:rPr lang="de-DE" sz="900" dirty="0">
                <a:latin typeface="BMW Group Condensed" panose="020B0606020202020204" pitchFamily="34" charset="0"/>
              </a:rPr>
              <a:t> 'PR-7.16a: Kein Bonitätsindex aus Finanzauskunft für HA erhalten',</a:t>
            </a:r>
          </a:p>
          <a:p>
            <a:r>
              <a:rPr lang="de-DE" sz="900" dirty="0">
                <a:latin typeface="BMW Group Condensed" panose="020B0606020202020204" pitchFamily="34" charset="0"/>
              </a:rPr>
              <a:t> 'PR-7.16b: Kein Bonitätsindex aus Finanzauskunft für MA, B1 erhalten',</a:t>
            </a:r>
          </a:p>
          <a:p>
            <a:r>
              <a:rPr lang="de-DE" sz="900" dirty="0">
                <a:latin typeface="BMW Group Condensed" panose="020B0606020202020204" pitchFamily="34" charset="0"/>
              </a:rPr>
              <a:t> 'PR-7.17: Keine Wirtschaftsauskunft (VC/</a:t>
            </a:r>
            <a:r>
              <a:rPr lang="de-DE" sz="900" dirty="0" err="1">
                <a:latin typeface="BMW Group Condensed" panose="020B0606020202020204" pitchFamily="34" charset="0"/>
              </a:rPr>
              <a:t>Buergel</a:t>
            </a:r>
            <a:r>
              <a:rPr lang="de-DE" sz="900" dirty="0">
                <a:latin typeface="BMW Group Condensed" panose="020B0606020202020204" pitchFamily="34" charset="0"/>
              </a:rPr>
              <a:t>)',</a:t>
            </a:r>
          </a:p>
          <a:p>
            <a:r>
              <a:rPr lang="de-DE" sz="900" dirty="0">
                <a:latin typeface="BMW Group Condensed" panose="020B0606020202020204" pitchFamily="34" charset="0"/>
              </a:rPr>
              <a:t> 'PR-7.18: </a:t>
            </a:r>
            <a:r>
              <a:rPr lang="de-DE" sz="900" dirty="0" err="1">
                <a:latin typeface="BMW Group Condensed" panose="020B0606020202020204" pitchFamily="34" charset="0"/>
              </a:rPr>
              <a:t>Selbstaendig</a:t>
            </a:r>
            <a:r>
              <a:rPr lang="de-DE" sz="900" dirty="0">
                <a:latin typeface="BMW Group Condensed" panose="020B0606020202020204" pitchFamily="34" charset="0"/>
              </a:rPr>
              <a:t> (WSPP) &lt; 1 Jahr',</a:t>
            </a:r>
          </a:p>
          <a:p>
            <a:r>
              <a:rPr lang="de-DE" sz="900" dirty="0">
                <a:latin typeface="BMW Group Condensed" panose="020B0606020202020204" pitchFamily="34" charset="0"/>
              </a:rPr>
              <a:t> 'PR-7.19: Alter &gt; 75 Jahre oder Alter &lt; 20 Jahre',</a:t>
            </a:r>
          </a:p>
          <a:p>
            <a:r>
              <a:rPr lang="de-DE" sz="900" dirty="0">
                <a:latin typeface="BMW Group Condensed" panose="020B0606020202020204" pitchFamily="34" charset="0"/>
              </a:rPr>
              <a:t> 'PR-7.1a: Gesamtrisikokosten für den Kunden (WUPP) &gt; 7000 EUR',</a:t>
            </a:r>
          </a:p>
          <a:p>
            <a:r>
              <a:rPr lang="de-DE" sz="900" dirty="0">
                <a:latin typeface="BMW Group Condensed" panose="020B0606020202020204" pitchFamily="34" charset="0"/>
              </a:rPr>
              <a:t> 'PR-7.1b: Gesamtrisikokosten für den Kunden (WSPP) &gt; 7000 EUR',</a:t>
            </a:r>
          </a:p>
          <a:p>
            <a:r>
              <a:rPr lang="de-DE" sz="900" dirty="0">
                <a:latin typeface="BMW Group Condensed" panose="020B0606020202020204" pitchFamily="34" charset="0"/>
              </a:rPr>
              <a:t> 'PR-7.1c: Gesamtrisikokosten für den Kunden (ORG) &gt; 7000 EUR',</a:t>
            </a:r>
          </a:p>
          <a:p>
            <a:r>
              <a:rPr lang="de-DE" sz="900" dirty="0">
                <a:latin typeface="BMW Group Condensed" panose="020B0606020202020204" pitchFamily="34" charset="0"/>
              </a:rPr>
              <a:t> 'PR-7.1d: Gesamt-Risikokosten für den Kunden (</a:t>
            </a:r>
            <a:r>
              <a:rPr lang="de-DE" sz="900" dirty="0" err="1">
                <a:latin typeface="BMW Group Condensed" panose="020B0606020202020204" pitchFamily="34" charset="0"/>
              </a:rPr>
              <a:t>iORG</a:t>
            </a:r>
            <a:r>
              <a:rPr lang="de-DE" sz="900" dirty="0">
                <a:latin typeface="BMW Group Condensed" panose="020B0606020202020204" pitchFamily="34" charset="0"/>
              </a:rPr>
              <a:t>) &gt; 7000 EUR',</a:t>
            </a:r>
          </a:p>
          <a:p>
            <a:r>
              <a:rPr lang="de-DE" sz="900" b="1" dirty="0">
                <a:solidFill>
                  <a:schemeClr val="accent1"/>
                </a:solidFill>
                <a:latin typeface="BMW Group Condensed" panose="020B0606020202020204" pitchFamily="34" charset="0"/>
              </a:rPr>
              <a:t> 'PR-7.1e: Risikokostenquote Vertrag überschritten',</a:t>
            </a:r>
          </a:p>
          <a:p>
            <a:r>
              <a:rPr lang="de-DE" sz="900" dirty="0">
                <a:latin typeface="BMW Group Condensed" panose="020B0606020202020204" pitchFamily="34" charset="0"/>
              </a:rPr>
              <a:t> 'PR-7.1f: Gesamtrisikokosten für den Kunden (BAR) &gt; 1000 EUR',</a:t>
            </a:r>
          </a:p>
          <a:p>
            <a:r>
              <a:rPr lang="de-DE" sz="900" dirty="0">
                <a:latin typeface="BMW Group Condensed" panose="020B0606020202020204" pitchFamily="34" charset="0"/>
              </a:rPr>
              <a:t> 'PR-7.21: Ratingnote </a:t>
            </a:r>
            <a:r>
              <a:rPr lang="de-DE" sz="900" dirty="0" err="1">
                <a:latin typeface="BMW Group Condensed" panose="020B0606020202020204" pitchFamily="34" charset="0"/>
              </a:rPr>
              <a:t>fuer</a:t>
            </a:r>
            <a:r>
              <a:rPr lang="de-DE" sz="900" dirty="0">
                <a:latin typeface="BMW Group Condensed" panose="020B0606020202020204" pitchFamily="34" charset="0"/>
              </a:rPr>
              <a:t> MA/B1 &gt;= 4.5000',</a:t>
            </a:r>
          </a:p>
          <a:p>
            <a:r>
              <a:rPr lang="de-DE" sz="900" dirty="0">
                <a:latin typeface="BMW Group Condensed" panose="020B0606020202020204" pitchFamily="34" charset="0"/>
              </a:rPr>
              <a:t> 'PR-7.22: Internes Zahlungsverhalten Inhaber, HA, MA, B1 &gt;= 6',</a:t>
            </a:r>
          </a:p>
          <a:p>
            <a:r>
              <a:rPr lang="de-DE" sz="900" dirty="0">
                <a:latin typeface="BMW Group Condensed" panose="020B0606020202020204" pitchFamily="34" charset="0"/>
              </a:rPr>
              <a:t> 'PR-7.23: Geforderte Sicherheiten sind nicht erfüllt',</a:t>
            </a:r>
          </a:p>
          <a:p>
            <a:r>
              <a:rPr lang="de-DE" sz="900" dirty="0">
                <a:latin typeface="BMW Group Condensed" panose="020B0606020202020204" pitchFamily="34" charset="0"/>
              </a:rPr>
              <a:t> "PR-7.24: </a:t>
            </a:r>
            <a:r>
              <a:rPr lang="de-DE" sz="900" dirty="0" err="1">
                <a:latin typeface="BMW Group Condensed" panose="020B0606020202020204" pitchFamily="34" charset="0"/>
              </a:rPr>
              <a:t>Bundesbankschluessel</a:t>
            </a:r>
            <a:r>
              <a:rPr lang="de-DE" sz="900" dirty="0">
                <a:latin typeface="BMW Group Condensed" panose="020B0606020202020204" pitchFamily="34" charset="0"/>
              </a:rPr>
              <a:t> / FERI Schlüssel 'Autovermietung, Autohandel'",</a:t>
            </a:r>
          </a:p>
          <a:p>
            <a:r>
              <a:rPr lang="de-DE" sz="900" dirty="0">
                <a:latin typeface="BMW Group Condensed" panose="020B0606020202020204" pitchFamily="34" charset="0"/>
              </a:rPr>
              <a:t> 'PR-7.26: Antragsteller ist Händler oder BMW-Niederlassung',</a:t>
            </a:r>
          </a:p>
          <a:p>
            <a:r>
              <a:rPr lang="de-DE" sz="900" dirty="0">
                <a:latin typeface="BMW Group Condensed" panose="020B0606020202020204" pitchFamily="34" charset="0"/>
              </a:rPr>
              <a:t> 'PR-7.27: </a:t>
            </a:r>
            <a:r>
              <a:rPr lang="de-DE" sz="900" dirty="0" err="1">
                <a:latin typeface="BMW Group Condensed" panose="020B0606020202020204" pitchFamily="34" charset="0"/>
              </a:rPr>
              <a:t>Sicherheitengeber</a:t>
            </a:r>
            <a:r>
              <a:rPr lang="de-DE" sz="900" dirty="0">
                <a:latin typeface="BMW Group Condensed" panose="020B0606020202020204" pitchFamily="34" charset="0"/>
              </a:rPr>
              <a:t> MA, B1 ist Händler oder BMW-Niederlassung',</a:t>
            </a:r>
          </a:p>
          <a:p>
            <a:r>
              <a:rPr lang="de-DE" sz="900" dirty="0">
                <a:latin typeface="BMW Group Condensed" panose="020B0606020202020204" pitchFamily="34" charset="0"/>
              </a:rPr>
              <a:t> 'PR-7.29: Anfrage Motorsport',</a:t>
            </a:r>
          </a:p>
          <a:p>
            <a:r>
              <a:rPr lang="de-DE" sz="900" dirty="0">
                <a:latin typeface="BMW Group Condensed" panose="020B0606020202020204" pitchFamily="34" charset="0"/>
              </a:rPr>
              <a:t> 'PR-7.2a: Fahrzeugpreis BMW </a:t>
            </a:r>
            <a:r>
              <a:rPr lang="de-DE" sz="900" dirty="0" err="1">
                <a:latin typeface="BMW Group Condensed" panose="020B0606020202020204" pitchFamily="34" charset="0"/>
              </a:rPr>
              <a:t>unplausibel</a:t>
            </a:r>
            <a:r>
              <a:rPr lang="de-DE" sz="900" dirty="0">
                <a:latin typeface="BMW Group Condensed" panose="020B0606020202020204" pitchFamily="34" charset="0"/>
              </a:rPr>
              <a:t>',</a:t>
            </a:r>
          </a:p>
          <a:p>
            <a:r>
              <a:rPr lang="de-DE" sz="900" dirty="0">
                <a:latin typeface="BMW Group Condensed" panose="020B0606020202020204" pitchFamily="34" charset="0"/>
              </a:rPr>
              <a:t> 'PR-7.2b: Fahrzeugpreis Fremd </a:t>
            </a:r>
            <a:r>
              <a:rPr lang="de-DE" sz="900" dirty="0" err="1">
                <a:latin typeface="BMW Group Condensed" panose="020B0606020202020204" pitchFamily="34" charset="0"/>
              </a:rPr>
              <a:t>unplausibel</a:t>
            </a:r>
            <a:r>
              <a:rPr lang="de-DE" sz="900" dirty="0">
                <a:latin typeface="BMW Group Condensed" panose="020B0606020202020204" pitchFamily="34" charset="0"/>
              </a:rPr>
              <a:t>',</a:t>
            </a:r>
          </a:p>
          <a:p>
            <a:r>
              <a:rPr lang="de-DE" sz="900" dirty="0">
                <a:latin typeface="BMW Group Condensed" panose="020B0606020202020204" pitchFamily="34" charset="0"/>
              </a:rPr>
              <a:t> 'PR-7.2c: Fahrzeugpreis Fremd kann nicht plausibilisiert werden (kein </a:t>
            </a:r>
            <a:r>
              <a:rPr lang="de-DE" sz="900" dirty="0" err="1">
                <a:latin typeface="BMW Group Condensed" panose="020B0606020202020204" pitchFamily="34" charset="0"/>
              </a:rPr>
              <a:t>SchwackeHVK</a:t>
            </a:r>
            <a:r>
              <a:rPr lang="de-DE" sz="900" dirty="0">
                <a:latin typeface="BMW Group Condensed" panose="020B0606020202020204" pitchFamily="34" charset="0"/>
              </a:rPr>
              <a:t>)',</a:t>
            </a:r>
          </a:p>
          <a:p>
            <a:r>
              <a:rPr lang="de-DE" sz="900" b="1" dirty="0">
                <a:solidFill>
                  <a:schemeClr val="accent1"/>
                </a:solidFill>
                <a:latin typeface="BMW Group Condensed" panose="020B0606020202020204" pitchFamily="34" charset="0"/>
              </a:rPr>
              <a:t> 'PR-7.31: Verfügbares Einkommen &lt; 0',</a:t>
            </a:r>
          </a:p>
          <a:p>
            <a:r>
              <a:rPr lang="de-DE" sz="900" dirty="0">
                <a:latin typeface="BMW Group Condensed" panose="020B0606020202020204" pitchFamily="34" charset="0"/>
              </a:rPr>
              <a:t> 'PR-7.3: Fahrzeug zu alt',</a:t>
            </a:r>
          </a:p>
          <a:p>
            <a:r>
              <a:rPr lang="de-DE" sz="900" dirty="0">
                <a:latin typeface="BMW Group Condensed" panose="020B0606020202020204" pitchFamily="34" charset="0"/>
              </a:rPr>
              <a:t> 'PR-7.40: Neugründung HA, MA, B1',</a:t>
            </a:r>
          </a:p>
          <a:p>
            <a:r>
              <a:rPr lang="de-DE" sz="900" dirty="0">
                <a:latin typeface="BMW Group Condensed" panose="020B0606020202020204" pitchFamily="34" charset="0"/>
              </a:rPr>
              <a:t> 'PR-7.4a: Einkommen </a:t>
            </a:r>
            <a:r>
              <a:rPr lang="de-DE" sz="900" dirty="0" err="1">
                <a:latin typeface="BMW Group Condensed" panose="020B0606020202020204" pitchFamily="34" charset="0"/>
              </a:rPr>
              <a:t>unplausibel</a:t>
            </a:r>
            <a:r>
              <a:rPr lang="de-DE" sz="900" dirty="0">
                <a:latin typeface="BMW Group Condensed" panose="020B0606020202020204" pitchFamily="34" charset="0"/>
              </a:rPr>
              <a:t>',</a:t>
            </a:r>
          </a:p>
          <a:p>
            <a:r>
              <a:rPr lang="de-DE" sz="900" dirty="0">
                <a:latin typeface="BMW Group Condensed" panose="020B0606020202020204" pitchFamily="34" charset="0"/>
              </a:rPr>
              <a:t> 'PR-7.4b: Einkommen </a:t>
            </a:r>
            <a:r>
              <a:rPr lang="de-DE" sz="900" dirty="0" err="1">
                <a:latin typeface="BMW Group Condensed" panose="020B0606020202020204" pitchFamily="34" charset="0"/>
              </a:rPr>
              <a:t>unplausibel</a:t>
            </a:r>
            <a:r>
              <a:rPr lang="de-DE" sz="900" dirty="0">
                <a:latin typeface="BMW Group Condensed" panose="020B0606020202020204" pitchFamily="34" charset="0"/>
              </a:rPr>
              <a:t> für MA, B1',</a:t>
            </a:r>
          </a:p>
          <a:p>
            <a:r>
              <a:rPr lang="de-DE" sz="900" dirty="0">
                <a:latin typeface="BMW Group Condensed" panose="020B0606020202020204" pitchFamily="34" charset="0"/>
              </a:rPr>
              <a:t> 'PR-7.50: Max. </a:t>
            </a:r>
            <a:r>
              <a:rPr lang="de-DE" sz="900" dirty="0" err="1">
                <a:latin typeface="BMW Group Condensed" panose="020B0606020202020204" pitchFamily="34" charset="0"/>
              </a:rPr>
              <a:t>monatl</a:t>
            </a:r>
            <a:r>
              <a:rPr lang="de-DE" sz="900" dirty="0">
                <a:latin typeface="BMW Group Condensed" panose="020B0606020202020204" pitchFamily="34" charset="0"/>
              </a:rPr>
              <a:t>. Nettoeinkommen WUPP überschritten (HA, MA oder B1)',</a:t>
            </a:r>
          </a:p>
          <a:p>
            <a:r>
              <a:rPr lang="de-DE" sz="900" dirty="0">
                <a:latin typeface="BMW Group Condensed" panose="020B0606020202020204" pitchFamily="34" charset="0"/>
              </a:rPr>
              <a:t> 'PR-7.51: Max. </a:t>
            </a:r>
            <a:r>
              <a:rPr lang="de-DE" sz="900" dirty="0" err="1">
                <a:latin typeface="BMW Group Condensed" panose="020B0606020202020204" pitchFamily="34" charset="0"/>
              </a:rPr>
              <a:t>jährl</a:t>
            </a:r>
            <a:r>
              <a:rPr lang="de-DE" sz="900" dirty="0">
                <a:latin typeface="BMW Group Condensed" panose="020B0606020202020204" pitchFamily="34" charset="0"/>
              </a:rPr>
              <a:t>. Bruttoeinkommen WSPP überschritten (HA, MA oder B1)',</a:t>
            </a:r>
          </a:p>
          <a:p>
            <a:r>
              <a:rPr lang="de-DE" sz="900" dirty="0">
                <a:latin typeface="BMW Group Condensed" panose="020B0606020202020204" pitchFamily="34" charset="0"/>
              </a:rPr>
              <a:t> 'PR-7.52: Geschäftsführer mit hohem Einkommen (HA, MA oder B1)',</a:t>
            </a:r>
          </a:p>
          <a:p>
            <a:r>
              <a:rPr lang="de-DE" sz="900" dirty="0">
                <a:latin typeface="BMW Group Condensed" panose="020B0606020202020204" pitchFamily="34" charset="0"/>
              </a:rPr>
              <a:t> 'PR-7.53: Betrugsverdacht',</a:t>
            </a:r>
          </a:p>
          <a:p>
            <a:r>
              <a:rPr lang="de-DE" sz="900" dirty="0">
                <a:latin typeface="BMW Group Condensed" panose="020B0606020202020204" pitchFamily="34" charset="0"/>
              </a:rPr>
              <a:t> 'PR-7.5a: </a:t>
            </a:r>
            <a:r>
              <a:rPr lang="de-DE" sz="900" dirty="0" err="1">
                <a:latin typeface="BMW Group Condensed" panose="020B0606020202020204" pitchFamily="34" charset="0"/>
              </a:rPr>
              <a:t>Negativflag</a:t>
            </a:r>
            <a:r>
              <a:rPr lang="de-DE" sz="900" dirty="0">
                <a:latin typeface="BMW Group Condensed" panose="020B0606020202020204" pitchFamily="34" charset="0"/>
              </a:rPr>
              <a:t> am Marktpartner',</a:t>
            </a:r>
          </a:p>
          <a:p>
            <a:r>
              <a:rPr lang="de-DE" sz="900" dirty="0">
                <a:latin typeface="BMW Group Condensed" panose="020B0606020202020204" pitchFamily="34" charset="0"/>
              </a:rPr>
              <a:t> 'PR-7.5b: Negativ-</a:t>
            </a:r>
            <a:r>
              <a:rPr lang="de-DE" sz="900" dirty="0" err="1">
                <a:latin typeface="BMW Group Condensed" panose="020B0606020202020204" pitchFamily="34" charset="0"/>
              </a:rPr>
              <a:t>Flag</a:t>
            </a:r>
            <a:r>
              <a:rPr lang="de-DE" sz="900" dirty="0">
                <a:latin typeface="BMW Group Condensed" panose="020B0606020202020204" pitchFamily="34" charset="0"/>
              </a:rPr>
              <a:t> beim Verkäufer',</a:t>
            </a:r>
          </a:p>
          <a:p>
            <a:r>
              <a:rPr lang="de-DE" sz="900" dirty="0">
                <a:latin typeface="BMW Group Condensed" panose="020B0606020202020204" pitchFamily="34" charset="0"/>
              </a:rPr>
              <a:t> 'PR-7.5c: HF Warnstufe Händler &gt;= 1',</a:t>
            </a:r>
          </a:p>
          <a:p>
            <a:r>
              <a:rPr lang="de-DE" sz="900" dirty="0">
                <a:latin typeface="BMW Group Condensed" panose="020B0606020202020204" pitchFamily="34" charset="0"/>
              </a:rPr>
              <a:t> 'PR-7.60: HA ist Angehöriger ausländischer Streitkräfte',</a:t>
            </a:r>
          </a:p>
          <a:p>
            <a:r>
              <a:rPr lang="de-DE" sz="900" dirty="0">
                <a:latin typeface="BMW Group Condensed" panose="020B0606020202020204" pitchFamily="34" charset="0"/>
              </a:rPr>
              <a:t> 'PR-7.6: </a:t>
            </a:r>
            <a:r>
              <a:rPr lang="de-DE" sz="900" dirty="0" err="1">
                <a:latin typeface="BMW Group Condensed" panose="020B0606020202020204" pitchFamily="34" charset="0"/>
              </a:rPr>
              <a:t>Typschluessel</a:t>
            </a:r>
            <a:r>
              <a:rPr lang="de-DE" sz="900" dirty="0">
                <a:latin typeface="BMW Group Condensed" panose="020B0606020202020204" pitchFamily="34" charset="0"/>
              </a:rPr>
              <a:t>: </a:t>
            </a:r>
            <a:r>
              <a:rPr lang="de-DE" sz="900" dirty="0" err="1">
                <a:latin typeface="BMW Group Condensed" panose="020B0606020202020204" pitchFamily="34" charset="0"/>
              </a:rPr>
              <a:t>Typschluessel</a:t>
            </a:r>
            <a:r>
              <a:rPr lang="de-DE" sz="900" dirty="0">
                <a:latin typeface="BMW Group Condensed" panose="020B0606020202020204" pitchFamily="34" charset="0"/>
              </a:rPr>
              <a:t> nicht erkannt',</a:t>
            </a:r>
          </a:p>
          <a:p>
            <a:r>
              <a:rPr lang="de-DE" sz="900" dirty="0">
                <a:latin typeface="BMW Group Condensed" panose="020B0606020202020204" pitchFamily="34" charset="0"/>
              </a:rPr>
              <a:t> 'PR-7.7: Gesamtobligo des Kunden &gt; 250 TEUR',</a:t>
            </a:r>
          </a:p>
          <a:p>
            <a:r>
              <a:rPr lang="de-DE" sz="900" dirty="0">
                <a:latin typeface="BMW Group Condensed" panose="020B0606020202020204" pitchFamily="34" charset="0"/>
              </a:rPr>
              <a:t> 'PR-7.80: Rechtsform = sonstige oder ausländische Rechtsform',</a:t>
            </a:r>
          </a:p>
          <a:p>
            <a:r>
              <a:rPr lang="de-DE" sz="900" dirty="0">
                <a:latin typeface="BMW Group Condensed" panose="020B0606020202020204" pitchFamily="34" charset="0"/>
              </a:rPr>
              <a:t> 'PR-7.81: nicht durch EK gedeckter Fehlbetrag',</a:t>
            </a:r>
          </a:p>
          <a:p>
            <a:r>
              <a:rPr lang="de-DE" sz="900" dirty="0">
                <a:latin typeface="BMW Group Condensed" panose="020B0606020202020204" pitchFamily="34" charset="0"/>
              </a:rPr>
              <a:t> 'PR-7.85: Anfragezähler VC (8 Wochen) &gt; 8',</a:t>
            </a:r>
          </a:p>
          <a:p>
            <a:r>
              <a:rPr lang="de-DE" sz="900" dirty="0">
                <a:latin typeface="BMW Group Condensed" panose="020B0606020202020204" pitchFamily="34" charset="0"/>
              </a:rPr>
              <a:t> 'PR-7.86: Rechtsform FES / Auskunftei stimmt nicht überein',</a:t>
            </a:r>
          </a:p>
          <a:p>
            <a:r>
              <a:rPr lang="de-DE" sz="900" dirty="0">
                <a:latin typeface="BMW Group Condensed" panose="020B0606020202020204" pitchFamily="34" charset="0"/>
              </a:rPr>
              <a:t> 'PR-7.87: Rechtsform und Inhaberinformation sind nicht konsistent',</a:t>
            </a:r>
          </a:p>
          <a:p>
            <a:r>
              <a:rPr lang="de-DE" sz="900" dirty="0">
                <a:latin typeface="BMW Group Condensed" panose="020B0606020202020204" pitchFamily="34" charset="0"/>
              </a:rPr>
              <a:t> 'PR-7.89: Organkredit Meldekopf',</a:t>
            </a:r>
          </a:p>
          <a:p>
            <a:r>
              <a:rPr lang="de-DE" sz="900" dirty="0">
                <a:latin typeface="BMW Group Condensed" panose="020B0606020202020204" pitchFamily="34" charset="0"/>
              </a:rPr>
              <a:t> 'PR-7.8: </a:t>
            </a:r>
            <a:r>
              <a:rPr lang="de-DE" sz="900" dirty="0" err="1">
                <a:latin typeface="BMW Group Condensed" panose="020B0606020202020204" pitchFamily="34" charset="0"/>
              </a:rPr>
              <a:t>Flag</a:t>
            </a:r>
            <a:r>
              <a:rPr lang="de-DE" sz="900" dirty="0">
                <a:latin typeface="BMW Group Condensed" panose="020B0606020202020204" pitchFamily="34" charset="0"/>
              </a:rPr>
              <a:t> "Ausschluss Systementscheidung"',</a:t>
            </a:r>
          </a:p>
          <a:p>
            <a:r>
              <a:rPr lang="de-DE" sz="900" dirty="0">
                <a:latin typeface="BMW Group Condensed" panose="020B0606020202020204" pitchFamily="34" charset="0"/>
              </a:rPr>
              <a:t> 'PR-7.90: Organkredit Hauptantragsteller',</a:t>
            </a:r>
          </a:p>
          <a:p>
            <a:r>
              <a:rPr lang="de-DE" sz="900" dirty="0">
                <a:latin typeface="BMW Group Condensed" panose="020B0606020202020204" pitchFamily="34" charset="0"/>
              </a:rPr>
              <a:t> 'PR-7.93: Anfrage Vorgesetzter',</a:t>
            </a:r>
          </a:p>
          <a:p>
            <a:r>
              <a:rPr lang="de-DE" sz="900" dirty="0">
                <a:latin typeface="BMW Group Condensed" panose="020B0606020202020204" pitchFamily="34" charset="0"/>
              </a:rPr>
              <a:t> 'PR-7.9: keine Schufa-Auskunft (</a:t>
            </a:r>
            <a:r>
              <a:rPr lang="de-DE" sz="900" dirty="0" err="1">
                <a:latin typeface="BMW Group Condensed" panose="020B0606020202020204" pitchFamily="34" charset="0"/>
              </a:rPr>
              <a:t>techn.Problem</a:t>
            </a:r>
            <a:r>
              <a:rPr lang="de-DE" sz="900" dirty="0">
                <a:latin typeface="BMW Group Condensed" panose="020B0606020202020204" pitchFamily="34" charset="0"/>
              </a:rPr>
              <a:t>)',</a:t>
            </a:r>
          </a:p>
          <a:p>
            <a:r>
              <a:rPr lang="de-DE" sz="900" dirty="0">
                <a:latin typeface="BMW Group Condensed" panose="020B0606020202020204" pitchFamily="34" charset="0"/>
              </a:rPr>
              <a:t> 'PR-8.10: Negative Schufa',</a:t>
            </a:r>
          </a:p>
          <a:p>
            <a:r>
              <a:rPr lang="de-DE" sz="900" dirty="0">
                <a:latin typeface="BMW Group Condensed" panose="020B0606020202020204" pitchFamily="34" charset="0"/>
              </a:rPr>
              <a:t> 'PR-8.130: Ausländischer Wohnsitz',</a:t>
            </a:r>
          </a:p>
          <a:p>
            <a:r>
              <a:rPr lang="de-DE" sz="900" dirty="0">
                <a:latin typeface="BMW Group Condensed" panose="020B0606020202020204" pitchFamily="34" charset="0"/>
              </a:rPr>
              <a:t> 'PR-8.13: Schufa-Score Inhaber &lt;= 450',</a:t>
            </a:r>
          </a:p>
          <a:p>
            <a:r>
              <a:rPr lang="de-DE" sz="900" dirty="0">
                <a:latin typeface="BMW Group Condensed" panose="020B0606020202020204" pitchFamily="34" charset="0"/>
              </a:rPr>
              <a:t> 'PR-8.140: UG ohne Sicherheit',</a:t>
            </a:r>
          </a:p>
          <a:p>
            <a:r>
              <a:rPr lang="de-DE" sz="900" dirty="0">
                <a:latin typeface="BMW Group Condensed" panose="020B0606020202020204" pitchFamily="34" charset="0"/>
              </a:rPr>
              <a:t> 'PR-8.141: Anfrage Leasinggesellschaft',</a:t>
            </a:r>
          </a:p>
          <a:p>
            <a:r>
              <a:rPr lang="de-DE" sz="900" dirty="0">
                <a:latin typeface="BMW Group Condensed" panose="020B0606020202020204" pitchFamily="34" charset="0"/>
              </a:rPr>
              <a:t> 'PR-8.15: VC-/Bürgel-Bonitätsindex &gt;= 500',</a:t>
            </a:r>
          </a:p>
          <a:p>
            <a:r>
              <a:rPr lang="de-DE" sz="900" dirty="0">
                <a:latin typeface="BMW Group Condensed" panose="020B0606020202020204" pitchFamily="34" charset="0"/>
              </a:rPr>
              <a:t> 'PR-8.16a: Kein Bonitätsindex aus Finanzauskunft für HA erhalten',</a:t>
            </a:r>
          </a:p>
          <a:p>
            <a:r>
              <a:rPr lang="de-DE" sz="900" dirty="0">
                <a:latin typeface="BMW Group Condensed" panose="020B0606020202020204" pitchFamily="34" charset="0"/>
              </a:rPr>
              <a:t> 'PR-8.17: Keine Wirtschaftsauskunft (VC/</a:t>
            </a:r>
            <a:r>
              <a:rPr lang="de-DE" sz="900" dirty="0" err="1">
                <a:latin typeface="BMW Group Condensed" panose="020B0606020202020204" pitchFamily="34" charset="0"/>
              </a:rPr>
              <a:t>Buergel</a:t>
            </a:r>
            <a:r>
              <a:rPr lang="de-DE" sz="900" dirty="0">
                <a:latin typeface="BMW Group Condensed" panose="020B0606020202020204" pitchFamily="34" charset="0"/>
              </a:rPr>
              <a:t>)',</a:t>
            </a:r>
          </a:p>
          <a:p>
            <a:r>
              <a:rPr lang="de-DE" sz="900" dirty="0">
                <a:latin typeface="BMW Group Condensed" panose="020B0606020202020204" pitchFamily="34" charset="0"/>
              </a:rPr>
              <a:t> 'PR-8.1c: Gesamtrisikokosten für den Kunden (ORG) &gt; 7000 EUR',</a:t>
            </a:r>
          </a:p>
          <a:p>
            <a:r>
              <a:rPr lang="de-DE" sz="900" dirty="0">
                <a:latin typeface="BMW Group Condensed" panose="020B0606020202020204" pitchFamily="34" charset="0"/>
              </a:rPr>
              <a:t> 'PR-8.23: Geforderte Sicherheiten sind nicht erfüllt',</a:t>
            </a:r>
          </a:p>
          <a:p>
            <a:r>
              <a:rPr lang="de-DE" sz="900" dirty="0">
                <a:latin typeface="BMW Group Condensed" panose="020B0606020202020204" pitchFamily="34" charset="0"/>
              </a:rPr>
              <a:t> "PR-8.24: </a:t>
            </a:r>
            <a:r>
              <a:rPr lang="de-DE" sz="900" dirty="0" err="1">
                <a:latin typeface="BMW Group Condensed" panose="020B0606020202020204" pitchFamily="34" charset="0"/>
              </a:rPr>
              <a:t>Bundesbankschluessel</a:t>
            </a:r>
            <a:r>
              <a:rPr lang="de-DE" sz="900" dirty="0">
                <a:latin typeface="BMW Group Condensed" panose="020B0606020202020204" pitchFamily="34" charset="0"/>
              </a:rPr>
              <a:t> / FERI Schlüssel 'Autovermietung, Autohandel'",</a:t>
            </a:r>
          </a:p>
          <a:p>
            <a:r>
              <a:rPr lang="de-DE" sz="900" dirty="0">
                <a:latin typeface="BMW Group Condensed" panose="020B0606020202020204" pitchFamily="34" charset="0"/>
              </a:rPr>
              <a:t> 'PR-8.31: Verfügbares Einkommen &lt; 0',</a:t>
            </a:r>
          </a:p>
          <a:p>
            <a:r>
              <a:rPr lang="de-DE" sz="900" dirty="0">
                <a:latin typeface="BMW Group Condensed" panose="020B0606020202020204" pitchFamily="34" charset="0"/>
              </a:rPr>
              <a:t> 'PR-8.53: Betrugsverdacht',</a:t>
            </a:r>
          </a:p>
          <a:p>
            <a:r>
              <a:rPr lang="de-DE" sz="900" dirty="0">
                <a:latin typeface="BMW Group Condensed" panose="020B0606020202020204" pitchFamily="34" charset="0"/>
              </a:rPr>
              <a:t> 'PR-8.5b: Negativ-</a:t>
            </a:r>
            <a:r>
              <a:rPr lang="de-DE" sz="900" dirty="0" err="1">
                <a:latin typeface="BMW Group Condensed" panose="020B0606020202020204" pitchFamily="34" charset="0"/>
              </a:rPr>
              <a:t>Flag</a:t>
            </a:r>
            <a:r>
              <a:rPr lang="de-DE" sz="900" dirty="0">
                <a:latin typeface="BMW Group Condensed" panose="020B0606020202020204" pitchFamily="34" charset="0"/>
              </a:rPr>
              <a:t> beim Verkäufer',</a:t>
            </a:r>
          </a:p>
          <a:p>
            <a:r>
              <a:rPr lang="de-DE" sz="900" dirty="0">
                <a:latin typeface="BMW Group Condensed" panose="020B0606020202020204" pitchFamily="34" charset="0"/>
              </a:rPr>
              <a:t> 'PR-8.7: Gesamtobligo des Kunden &gt; 250 TEUR',</a:t>
            </a:r>
          </a:p>
          <a:p>
            <a:r>
              <a:rPr lang="de-DE" sz="900" dirty="0">
                <a:latin typeface="BMW Group Condensed" panose="020B0606020202020204" pitchFamily="34" charset="0"/>
              </a:rPr>
              <a:t> 'PR-8.81: nicht durch EK gedeckter Fehlbetrag',</a:t>
            </a:r>
          </a:p>
          <a:p>
            <a:r>
              <a:rPr lang="de-DE" sz="900" dirty="0">
                <a:latin typeface="BMW Group Condensed" panose="020B0606020202020204" pitchFamily="34" charset="0"/>
              </a:rPr>
              <a:t> 'PR-8.86: Rechtsform FES / Auskunftei stimmt nicht überein',</a:t>
            </a:r>
          </a:p>
          <a:p>
            <a:r>
              <a:rPr lang="de-DE" sz="900" dirty="0">
                <a:latin typeface="BMW Group Condensed" panose="020B0606020202020204" pitchFamily="34" charset="0"/>
              </a:rPr>
              <a:t> 'PR-8.8: </a:t>
            </a:r>
            <a:r>
              <a:rPr lang="de-DE" sz="900" dirty="0" err="1">
                <a:latin typeface="BMW Group Condensed" panose="020B0606020202020204" pitchFamily="34" charset="0"/>
              </a:rPr>
              <a:t>Flag</a:t>
            </a:r>
            <a:r>
              <a:rPr lang="de-DE" sz="900" dirty="0">
                <a:latin typeface="BMW Group Condensed" panose="020B0606020202020204" pitchFamily="34" charset="0"/>
              </a:rPr>
              <a:t> "Ausschluss Systementscheidung"',</a:t>
            </a:r>
          </a:p>
          <a:p>
            <a:r>
              <a:rPr lang="de-DE" sz="900" dirty="0">
                <a:latin typeface="BMW Group Condensed" panose="020B0606020202020204" pitchFamily="34" charset="0"/>
              </a:rPr>
              <a:t> 'PR-8.9: keine Schufa-Auskunft (</a:t>
            </a:r>
            <a:r>
              <a:rPr lang="de-DE" sz="900" dirty="0" err="1">
                <a:latin typeface="BMW Group Condensed" panose="020B0606020202020204" pitchFamily="34" charset="0"/>
              </a:rPr>
              <a:t>techn.Problem</a:t>
            </a:r>
            <a:r>
              <a:rPr lang="de-DE" sz="900" dirty="0">
                <a:latin typeface="BMW Group Condensed" panose="020B0606020202020204" pitchFamily="34" charset="0"/>
              </a:rPr>
              <a:t>)',</a:t>
            </a:r>
          </a:p>
          <a:p>
            <a:r>
              <a:rPr lang="de-DE" sz="900" dirty="0">
                <a:latin typeface="BMW Group Condensed" panose="020B0606020202020204" pitchFamily="34" charset="0"/>
              </a:rPr>
              <a:t> 'PR-9.1: </a:t>
            </a:r>
            <a:r>
              <a:rPr lang="de-DE" sz="900" dirty="0" err="1">
                <a:latin typeface="BMW Group Condensed" panose="020B0606020202020204" pitchFamily="34" charset="0"/>
              </a:rPr>
              <a:t>TotalExposure</a:t>
            </a:r>
            <a:r>
              <a:rPr lang="de-DE" sz="900" dirty="0">
                <a:latin typeface="BMW Group Condensed" panose="020B0606020202020204" pitchFamily="34" charset="0"/>
              </a:rPr>
              <a:t> des MK-Verbundes &gt; 250TEUR',</a:t>
            </a:r>
          </a:p>
          <a:p>
            <a:r>
              <a:rPr lang="de-DE" sz="900" dirty="0">
                <a:latin typeface="BMW Group Condensed" panose="020B0606020202020204" pitchFamily="34" charset="0"/>
              </a:rPr>
              <a:t> 'PR-9.2: ISE ist nicht aktuell',</a:t>
            </a:r>
          </a:p>
          <a:p>
            <a:r>
              <a:rPr lang="de-DE" sz="900" dirty="0">
                <a:latin typeface="BMW Group Condensed" panose="020B0606020202020204" pitchFamily="34" charset="0"/>
              </a:rPr>
              <a:t> 'PR-9.3: </a:t>
            </a:r>
            <a:r>
              <a:rPr lang="de-DE" sz="900" dirty="0" err="1">
                <a:latin typeface="BMW Group Condensed" panose="020B0606020202020204" pitchFamily="34" charset="0"/>
              </a:rPr>
              <a:t>TotalExposure</a:t>
            </a:r>
            <a:r>
              <a:rPr lang="de-DE" sz="900" dirty="0">
                <a:latin typeface="BMW Group Condensed" panose="020B0606020202020204" pitchFamily="34" charset="0"/>
              </a:rPr>
              <a:t> der ISE &gt; 250TEUR',</a:t>
            </a:r>
          </a:p>
          <a:p>
            <a:r>
              <a:rPr lang="de-DE" sz="900" dirty="0">
                <a:latin typeface="BMW Group Condensed" panose="020B0606020202020204" pitchFamily="34" charset="0"/>
              </a:rPr>
              <a:t> 'PR-9.4: ISE ist auffällig',</a:t>
            </a:r>
          </a:p>
          <a:p>
            <a:r>
              <a:rPr lang="de-DE" sz="900" dirty="0">
                <a:latin typeface="BMW Group Condensed" panose="020B0606020202020204" pitchFamily="34" charset="0"/>
              </a:rPr>
              <a:t> 'PR-II.01: WSPP/WUPP </a:t>
            </a:r>
            <a:r>
              <a:rPr lang="de-DE" sz="900" dirty="0" err="1">
                <a:latin typeface="BMW Group Condensed" panose="020B0606020202020204" pitchFamily="34" charset="0"/>
              </a:rPr>
              <a:t>CutOff</a:t>
            </a:r>
            <a:r>
              <a:rPr lang="de-DE" sz="900" dirty="0">
                <a:latin typeface="BMW Group Condensed" panose="020B0606020202020204" pitchFamily="34" charset="0"/>
              </a:rPr>
              <a:t>',</a:t>
            </a:r>
          </a:p>
          <a:p>
            <a:r>
              <a:rPr lang="de-DE" sz="900" dirty="0">
                <a:latin typeface="BMW Group Condensed" panose="020B0606020202020204" pitchFamily="34" charset="0"/>
              </a:rPr>
              <a:t> 'PR-II.02: ORG </a:t>
            </a:r>
            <a:r>
              <a:rPr lang="de-DE" sz="900" dirty="0" err="1">
                <a:latin typeface="BMW Group Condensed" panose="020B0606020202020204" pitchFamily="34" charset="0"/>
              </a:rPr>
              <a:t>CutOff</a:t>
            </a:r>
            <a:r>
              <a:rPr lang="de-DE" sz="900" dirty="0">
                <a:latin typeface="BMW Group Condensed" panose="020B0606020202020204" pitchFamily="34" charset="0"/>
              </a:rPr>
              <a:t>',</a:t>
            </a:r>
          </a:p>
          <a:p>
            <a:r>
              <a:rPr lang="de-DE" sz="900" dirty="0">
                <a:latin typeface="BMW Group Condensed" panose="020B0606020202020204" pitchFamily="34" charset="0"/>
              </a:rPr>
              <a:t> 'PR-II.03: DSP </a:t>
            </a:r>
            <a:r>
              <a:rPr lang="de-DE" sz="900" dirty="0" err="1">
                <a:latin typeface="BMW Group Condensed" panose="020B0606020202020204" pitchFamily="34" charset="0"/>
              </a:rPr>
              <a:t>CutOff</a:t>
            </a:r>
            <a:r>
              <a:rPr lang="de-DE" sz="900" dirty="0">
                <a:latin typeface="BMW Group Condensed" panose="020B0606020202020204" pitchFamily="34" charset="0"/>
              </a:rPr>
              <a:t>'</a:t>
            </a:r>
          </a:p>
        </p:txBody>
      </p:sp>
      <p:sp>
        <p:nvSpPr>
          <p:cNvPr id="4" name="Rechteck 3"/>
          <p:cNvSpPr/>
          <p:nvPr/>
        </p:nvSpPr>
        <p:spPr>
          <a:xfrm>
            <a:off x="186267" y="364068"/>
            <a:ext cx="1877907" cy="369332"/>
          </a:xfrm>
          <a:prstGeom prst="rect">
            <a:avLst/>
          </a:prstGeom>
        </p:spPr>
        <p:txBody>
          <a:bodyPr wrap="square">
            <a:spAutoFit/>
          </a:bodyPr>
          <a:lstStyle/>
          <a:p>
            <a:pPr algn="ctr"/>
            <a:r>
              <a:rPr lang="de-DE" b="1" dirty="0" err="1">
                <a:solidFill>
                  <a:srgbClr val="002060"/>
                </a:solidFill>
              </a:rPr>
              <a:t>Policy</a:t>
            </a:r>
            <a:r>
              <a:rPr lang="de-DE" b="1" dirty="0">
                <a:solidFill>
                  <a:srgbClr val="002060"/>
                </a:solidFill>
              </a:rPr>
              <a:t> Rules</a:t>
            </a:r>
          </a:p>
        </p:txBody>
      </p:sp>
    </p:spTree>
    <p:extLst>
      <p:ext uri="{BB962C8B-B14F-4D97-AF65-F5344CB8AC3E}">
        <p14:creationId xmlns:p14="http://schemas.microsoft.com/office/powerpoint/2010/main" val="431833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N1vrmnnCRg..wjYm9rJRTg"/>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4"/>
  <p:tag name="MIO_SHOW_DATE" val="False"/>
  <p:tag name="MIO_SHOW_FOOTER" val="False"/>
  <p:tag name="MIO_SHOW_PAGENUMBER" val="False"/>
  <p:tag name="MIO_AVOID_BLANK_LAYOUT" val="True"/>
  <p:tag name="MIO_CD_LAYOUT_VALID_AREA" val="False"/>
  <p:tag name="MIO_NUMBER_OF_VALID_LAYOUTS" val="21"/>
  <p:tag name="MIO_HDS" val="True"/>
  <p:tag name="MIO_SKIPVERSION" val="01.01.0001 00:00:00"/>
  <p:tag name="MIO_EKGUID" val="97848e9c-6df5-4655-816a-bed6b335a7cc"/>
  <p:tag name="MIO_UPDATE" val="True"/>
  <p:tag name="MIO_VERSION" val="03.11.2017 15:58:33"/>
  <p:tag name="MIO_DBID" val="917DD09C-76C3-4640-8E0D-382111CB3B69"/>
  <p:tag name="MIO_LASTDOWNLOADED" val="30.11.2017 08:25:58"/>
  <p:tag name="MIO_OBJECTNAME" val="BMW Group 16:9 DE"/>
  <p:tag name="MIO_LASTEDITORNAME" val="Katharina Kampen"/>
  <p:tag name="MIO_CDID" val="cd3685bc-2d80-4f3c-887e-558a95c5f65f"/>
</p:tagLst>
</file>

<file path=ppt/tags/tag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heme/theme1.xml><?xml version="1.0" encoding="utf-8"?>
<a:theme xmlns:a="http://schemas.openxmlformats.org/drawingml/2006/main" name="BMW Group 16:9 DE">
  <a:themeElements>
    <a:clrScheme name="Benutzerdefiniert 1">
      <a:dk1>
        <a:srgbClr val="000000"/>
      </a:dk1>
      <a:lt1>
        <a:srgbClr val="FFFFFF"/>
      </a:lt1>
      <a:dk2>
        <a:srgbClr val="404040"/>
      </a:dk2>
      <a:lt2>
        <a:srgbClr val="92A2BD"/>
      </a:lt2>
      <a:accent1>
        <a:srgbClr val="667184"/>
      </a:accent1>
      <a:accent2>
        <a:srgbClr val="92A2BD"/>
      </a:accent2>
      <a:accent3>
        <a:srgbClr val="ADB9CE"/>
      </a:accent3>
      <a:accent4>
        <a:srgbClr val="C9D1DE"/>
      </a:accent4>
      <a:accent5>
        <a:srgbClr val="E4E8EE"/>
      </a:accent5>
      <a:accent6>
        <a:srgbClr val="DDDAD2"/>
      </a:accent6>
      <a:hlink>
        <a:srgbClr val="000000"/>
      </a:hlink>
      <a:folHlink>
        <a:srgbClr val="000000"/>
      </a:folHlink>
    </a:clrScheme>
    <a:fontScheme name="Benutzerdefiniert 1">
      <a:majorFont>
        <a:latin typeface="BMW Group Condensed"/>
        <a:ea typeface=""/>
        <a:cs typeface=""/>
      </a:majorFont>
      <a:minorFont>
        <a:latin typeface="BMW Group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lumMod val="7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defPPr>
      </a:lstStyle>
    </a:txDef>
  </a:objectDefaults>
  <a:extraClrSchemeLst/>
  <a:custClrLst>
    <a:custClr name="Grundfarbe Schwarz">
      <a:srgbClr val="000000"/>
    </a:custClr>
    <a:custClr name="Grundfarbe Graubraun 1">
      <a:srgbClr val="555147"/>
    </a:custClr>
    <a:custClr name="Grundfarbe Blau 1">
      <a:srgbClr val="667084"/>
    </a:custClr>
    <a:custClr name="Grundfarbe Gruen 1">
      <a:srgbClr val="747400"/>
    </a:custClr>
    <a:custClr name="Grundfarbe Gelb 1">
      <a:srgbClr val="BE9809"/>
    </a:custClr>
    <a:custClr name="Akzentfarbe Orange 1">
      <a:srgbClr val="FE6700"/>
    </a:custClr>
    <a:custClr name="Akzentfarbe Braun 1">
      <a:srgbClr val="5B4334"/>
    </a:custClr>
    <a:custClr name="Akzentfarbe Rot 1">
      <a:srgbClr val="7C0A0E"/>
    </a:custClr>
    <a:custClr name="Zusatzfarbe Blau 1">
      <a:srgbClr val="3F7BFD"/>
    </a:custClr>
    <a:custClr name="Zusatzfarbe Gruen 1">
      <a:srgbClr val="3D6A3C"/>
    </a:custClr>
    <a:custClr name="Grundfarbe Grau 1">
      <a:srgbClr val="404040"/>
    </a:custClr>
    <a:custClr name="Grundfarbe Graubraun 2">
      <a:srgbClr val="7F7A6A"/>
    </a:custClr>
    <a:custClr name="Grundfarbe Blau 2">
      <a:srgbClr val="92A2BD"/>
    </a:custClr>
    <a:custClr name="Grundfarbe Gruen 2">
      <a:srgbClr val="959500"/>
    </a:custClr>
    <a:custClr name="Grundfarbe Gelb 2">
      <a:srgbClr val="FECB00"/>
    </a:custClr>
    <a:custClr name="Akzentfarbe Orange 2">
      <a:srgbClr val="FE8533"/>
    </a:custClr>
    <a:custClr name="Akzentfarbe Braun 2">
      <a:srgbClr val="9C5C48"/>
    </a:custClr>
    <a:custClr name="Akzentfarbe Rot 2">
      <a:srgbClr val="B20F14"/>
    </a:custClr>
    <a:custClr name="Zusatzfarbe Blau 2">
      <a:srgbClr val="6595FD"/>
    </a:custClr>
    <a:custClr name="Zusatzfarbe Gruen 2">
      <a:srgbClr val="648863"/>
    </a:custClr>
    <a:custClr name="Grundfarbe Grau 2">
      <a:srgbClr val="666666"/>
    </a:custClr>
    <a:custClr name="Grundfarbe Graubraun 3">
      <a:srgbClr val="AAA38E"/>
    </a:custClr>
    <a:custClr name="Grundfarbe Blau 3">
      <a:srgbClr val="ADB9CE"/>
    </a:custClr>
    <a:custClr name="Grundfarbe Gruen 3">
      <a:srgbClr val="B0B040"/>
    </a:custClr>
    <a:custClr name="Grundfarbe Gelb 3">
      <a:srgbClr val="FEE372"/>
    </a:custClr>
    <a:custClr name="Akzentfarbe Orange 3">
      <a:srgbClr val="FEA466"/>
    </a:custClr>
    <a:custClr name="Akzentfarbe Braun 3">
      <a:srgbClr val="976F57"/>
    </a:custClr>
    <a:custClr name="Akzentfarbe Rot 3">
      <a:srgbClr val="D16F72"/>
    </a:custClr>
    <a:custClr name="Zusatzfarbe Blau 3">
      <a:srgbClr val="8CB0FE"/>
    </a:custClr>
    <a:custClr name="Zusatzfarbe Gruen 3">
      <a:srgbClr val="8BA68A"/>
    </a:custClr>
    <a:custClr name="Grundfarbe Grau 3">
      <a:srgbClr val="999999"/>
    </a:custClr>
    <a:custClr name="Grundfarbe Graubraun 4">
      <a:srgbClr val="BFBAAA"/>
    </a:custClr>
    <a:custClr name="Grundfarbe Blau 4">
      <a:srgbClr val="C9D1DE"/>
    </a:custClr>
    <a:custClr name="Grundfarbe Gruen 4">
      <a:srgbClr val="CFCF8C"/>
    </a:custClr>
    <a:custClr name="Grundfarbe Gelb 4">
      <a:srgbClr val="FFEA99"/>
    </a:custClr>
    <a:custClr name="Akzentfarbe Orange 4">
      <a:srgbClr val="FFC299"/>
    </a:custClr>
    <a:custClr name="Akzentfarbe Braun 4">
      <a:srgbClr val="B19395"/>
    </a:custClr>
    <a:custClr name="Akzentfarbe Rot 4">
      <a:srgbClr val="DF9A9C"/>
    </a:custClr>
    <a:custClr name="Zusatzfarbe Blau 4">
      <a:srgbClr val="B2CAFE"/>
    </a:custClr>
    <a:custClr name="Zusatzfarbe Gruen 4">
      <a:srgbClr val="B1C3B1"/>
    </a:custClr>
    <a:custClr name="Grundfarbe Grau 4">
      <a:srgbClr val="CCCCCC"/>
    </a:custClr>
    <a:custClr name="Grundfarbe Graubraun 5">
      <a:srgbClr val="DDDAD2"/>
    </a:custClr>
    <a:custClr name="Grundfarbe Blau 5">
      <a:srgbClr val="E4E8EE"/>
    </a:custClr>
    <a:custClr name="Grundfarbe Gruen 5">
      <a:srgbClr val="EAEACC"/>
    </a:custClr>
    <a:custClr name="Grundfarbe Gelb 5">
      <a:srgbClr val="FFF5CC"/>
    </a:custClr>
    <a:custClr name="Akzentfarbe Orange 5">
      <a:srgbClr val="FFE1CC"/>
    </a:custClr>
    <a:custClr name="Akzentfarbe Braun 5">
      <a:srgbClr val="C8B3A6"/>
    </a:custClr>
    <a:custClr name="Akzentfarbe Rot 5">
      <a:srgbClr val="EABEBF"/>
    </a:custClr>
    <a:custClr name="Zusatzfarbe Blau 5">
      <a:srgbClr val="D9E5FF"/>
    </a:custClr>
    <a:custClr name="Zusatzfarbe Gruen 5">
      <a:srgbClr val="D8E1D8"/>
    </a:custClr>
  </a:custClrLst>
  <a:extLst>
    <a:ext uri="{05A4C25C-085E-4340-85A3-A5531E510DB2}">
      <thm15:themeFamily xmlns:thm15="http://schemas.microsoft.com/office/thememl/2012/main" name="BMWGroup_FS_BMW+MINI+RR_Zusatzbegriff_D_16zu9.potx" id="{1B2C7F7A-3A33-4403-839C-375C6AAC7BE6}" vid="{8FB74849-D3C4-4AA1-842F-03D54EA962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BMWGroup_FS_BMW+MINI+RR_D_16zu9</Template>
  <TotalTime>0</TotalTime>
  <Words>7905</Words>
  <Application>Microsoft Office PowerPoint</Application>
  <PresentationFormat>Breitbild</PresentationFormat>
  <Paragraphs>1833</Paragraphs>
  <Slides>93</Slides>
  <Notes>93</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93</vt:i4>
      </vt:variant>
    </vt:vector>
  </HeadingPairs>
  <TitlesOfParts>
    <vt:vector size="104" baseType="lpstr">
      <vt:lpstr>Arial</vt:lpstr>
      <vt:lpstr>BMW Group Condensed</vt:lpstr>
      <vt:lpstr>BMW Group Light</vt:lpstr>
      <vt:lpstr>BMWTypeCondensedLight</vt:lpstr>
      <vt:lpstr>Calibri</vt:lpstr>
      <vt:lpstr>Calibri Light</vt:lpstr>
      <vt:lpstr>Courier New</vt:lpstr>
      <vt:lpstr>Symbol</vt:lpstr>
      <vt:lpstr>Wingdings</vt:lpstr>
      <vt:lpstr>BMW Group 16:9 DE</vt:lpstr>
      <vt:lpstr>think-cell Folie</vt:lpstr>
      <vt:lpstr>Der “Look-2-Book” Prozess</vt:lpstr>
      <vt:lpstr>Agenda</vt:lpstr>
      <vt:lpstr>I</vt:lpstr>
      <vt:lpstr>Aufgabenstellung</vt:lpstr>
      <vt:lpstr>Aufgabenstellung /2</vt:lpstr>
      <vt:lpstr>Summary Projektauftrag &amp; Rahmenbedingungen </vt:lpstr>
      <vt:lpstr>Erkenntnisobjekt Der ‚Look-2-Book‘ Prozess</vt:lpstr>
      <vt:lpstr>Modellierte fragestellungen an den Prozessablauf</vt:lpstr>
      <vt:lpstr>II</vt:lpstr>
      <vt:lpstr>Aufbau eines master data tables aus den rohdaten</vt:lpstr>
      <vt:lpstr>Master Data Table: 214 Attribute</vt:lpstr>
      <vt:lpstr>Herausforderung Datenextrakt T-Policy Rules normalisieren</vt:lpstr>
      <vt:lpstr>Einfache Preprocessing Schritte auf dem Master Data Table | überblick</vt:lpstr>
      <vt:lpstr>Herausforderung: Feature Namen (pandas) beim Transformieren (in Scikit Pipelines) erhalten</vt:lpstr>
      <vt:lpstr>Herausforderung: Handling von kolinearitäten</vt:lpstr>
      <vt:lpstr>Handling von kolinearitäten | Code subroutine zur automatischen Bereinigung</vt:lpstr>
      <vt:lpstr>III</vt:lpstr>
      <vt:lpstr>Modellauswahl &amp; -Diskussion</vt:lpstr>
      <vt:lpstr>Modellauswahl &amp; -Diskussion /2</vt:lpstr>
      <vt:lpstr>Decision Tree / Entscheidungbaum </vt:lpstr>
      <vt:lpstr>Decision Tree  | Fallbeispiel aus dem Projekt (mit Graphviz tool)</vt:lpstr>
      <vt:lpstr>Decision Tree | Fallbeispiel aus dem Projekt (ELI5 Library) </vt:lpstr>
      <vt:lpstr>Random Forest</vt:lpstr>
      <vt:lpstr>Random forest | Fallbeispiel aus dem Projekt</vt:lpstr>
      <vt:lpstr>Random forest | Fallbeispiel aus dem Projekt (model setcard)</vt:lpstr>
      <vt:lpstr>XG Boost (extreme gradient boosting)</vt:lpstr>
      <vt:lpstr>XG Boost| Fallbeispiel aus dem Projekt</vt:lpstr>
      <vt:lpstr>XG Boost| Fallbeispiel aus dem Projekt</vt:lpstr>
      <vt:lpstr>Modellauswahl &amp; Diskussion</vt:lpstr>
      <vt:lpstr>Permutation Importance | Konzept &amp; Fallbeispiel (Projektanwendung)</vt:lpstr>
      <vt:lpstr>Partial dependancy plots | Konzept &amp; Fallbeispiel (Projekt) analyse einzelner Feature </vt:lpstr>
      <vt:lpstr>SHAP Values (SHapley Additive exPlanations)</vt:lpstr>
      <vt:lpstr>SHAP – Interpretation einzelner dateninstanzen (Code beispiel)</vt:lpstr>
      <vt:lpstr>SHAP – Summary Plot für globale Feature Attribution (Code beispiel)</vt:lpstr>
      <vt:lpstr>Überblick Analyseschritte</vt:lpstr>
      <vt:lpstr>IV</vt:lpstr>
      <vt:lpstr>Policy Rules … gibt es zu viele?</vt:lpstr>
      <vt:lpstr>Fragestellung #1 Automatischer entscheidungsprozess</vt:lpstr>
      <vt:lpstr>Fragestellung #1 Automatischer entscheidungsprozess</vt:lpstr>
      <vt:lpstr>Fragestellung #1 Automatischer entscheidungsprozess</vt:lpstr>
      <vt:lpstr>Fragestellung #2 Positive versus negative entscheidung</vt:lpstr>
      <vt:lpstr>Fragestellung #2 Positive versus negative entscheidung</vt:lpstr>
      <vt:lpstr>Fragestellung #2 Positive versus negative entscheidung</vt:lpstr>
      <vt:lpstr>Fragestellung #3 Resubmissions</vt:lpstr>
      <vt:lpstr>Fragestellung #3 Resubmissions</vt:lpstr>
      <vt:lpstr>Fragestellung #4 Wurde zu Vertrag</vt:lpstr>
      <vt:lpstr>Fragestellung #4 Wurde zu Vertrag</vt:lpstr>
      <vt:lpstr>Fragestellung #4 Wurde zu Vertrag</vt:lpstr>
      <vt:lpstr>III</vt:lpstr>
      <vt:lpstr>Fazit</vt:lpstr>
      <vt:lpstr>PowerPoint-Präsentation</vt:lpstr>
      <vt:lpstr>VI</vt:lpstr>
      <vt:lpstr>Quellenverzeichnis</vt:lpstr>
      <vt:lpstr>Quellenverzeichnis /2</vt:lpstr>
      <vt:lpstr>Quellenverzeichnis /3</vt:lpstr>
      <vt:lpstr>Python Packages</vt:lpstr>
      <vt:lpstr>VII</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Manager>Dr. Adriano Pistoia</Manager>
  <Company>BMW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 Barth</dc:creator>
  <cp:lastModifiedBy>Andreas Barth</cp:lastModifiedBy>
  <cp:revision>568</cp:revision>
  <cp:lastPrinted>2019-10-07T10:54:21Z</cp:lastPrinted>
  <dcterms:created xsi:type="dcterms:W3CDTF">2019-05-24T11:04:52Z</dcterms:created>
  <dcterms:modified xsi:type="dcterms:W3CDTF">2019-10-07T11:01:43Z</dcterms:modified>
</cp:coreProperties>
</file>